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4" r:id="rId7"/>
    <p:sldId id="286" r:id="rId8"/>
    <p:sldId id="287" r:id="rId9"/>
    <p:sldId id="288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7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is a function</a:t>
            </a:r>
            <a:r>
              <a:rPr lang="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?</a:t>
            </a:r>
            <a:endParaRPr lang="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6960" y="2940685"/>
            <a:ext cx="454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Function is a group of related statements that perform a specific task.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15" y="1414145"/>
            <a:ext cx="4761865" cy="4714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Function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205990" y="2580005"/>
            <a:ext cx="101079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4000" b="0">
                <a:solidFill>
                  <a:srgbClr val="252830"/>
                </a:solidFill>
                <a:latin typeface="Liberation Mono" panose="02070409020205020404" charset="0"/>
              </a:rPr>
              <a:t>def function_name(parameters):</a:t>
            </a:r>
            <a:endParaRPr lang="en-US" sz="40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4000" b="0">
                <a:solidFill>
                  <a:srgbClr val="252830"/>
                </a:solidFill>
                <a:latin typeface="Liberation Mono" panose="02070409020205020404" charset="0"/>
              </a:rPr>
              <a:t>	"""docstring"""</a:t>
            </a:r>
            <a:endParaRPr lang="en-US" sz="40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4000" b="0">
                <a:solidFill>
                  <a:srgbClr val="252830"/>
                </a:solidFill>
                <a:latin typeface="Liberation Mono" panose="02070409020205020404" charset="0"/>
              </a:rPr>
              <a:t>	statement(s)</a:t>
            </a:r>
            <a:endParaRPr lang="en-US" sz="40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Example of a function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70865" y="2532380"/>
            <a:ext cx="115633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solidFill>
                  <a:srgbClr val="252830"/>
                </a:solidFill>
                <a:latin typeface="Liberation Mono" panose="02070409020205020404" charset="0"/>
              </a:rPr>
              <a:t>def greet(name):</a:t>
            </a:r>
            <a:endParaRPr lang="en-US" sz="28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2800" b="0">
                <a:solidFill>
                  <a:srgbClr val="252830"/>
                </a:solidFill>
                <a:latin typeface="Liberation Mono" panose="02070409020205020404" charset="0"/>
              </a:rPr>
              <a:t>	"""This function greets to</a:t>
            </a:r>
            <a:endParaRPr lang="en-US" sz="28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2800" b="0">
                <a:solidFill>
                  <a:srgbClr val="252830"/>
                </a:solidFill>
                <a:latin typeface="Liberation Mono" panose="02070409020205020404" charset="0"/>
              </a:rPr>
              <a:t>	the person passed in as</a:t>
            </a:r>
            <a:endParaRPr lang="en-US" sz="28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2800" b="0">
                <a:solidFill>
                  <a:srgbClr val="252830"/>
                </a:solidFill>
                <a:latin typeface="Liberation Mono" panose="02070409020205020404" charset="0"/>
              </a:rPr>
              <a:t>	parameter"""</a:t>
            </a:r>
            <a:endParaRPr lang="en-US" sz="2800" b="0">
              <a:solidFill>
                <a:srgbClr val="25283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2800" b="0">
                <a:solidFill>
                  <a:srgbClr val="252830"/>
                </a:solidFill>
                <a:latin typeface="Liberation Mono" panose="02070409020205020404" charset="0"/>
              </a:rPr>
              <a:t>	print("Hello, " + name + ". Good morning!")</a:t>
            </a:r>
            <a:endParaRPr lang="en-US" sz="28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How to call a function?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1984375"/>
            <a:ext cx="6985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cs typeface="SimSun" charset="0"/>
              </a:rPr>
              <a:t>Once we have defined a function, we can call it from another function, program or even the Python prompt. To call a function we simply type the function name with appropriate parameters.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cs typeface="SimSun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34480" y="404431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400" b="0">
                <a:solidFill>
                  <a:srgbClr val="252830"/>
                </a:solidFill>
                <a:latin typeface="Liberation Mono" panose="02070409020205020404" charset="0"/>
              </a:rPr>
              <a:t>&gt;&gt;&gt; greet('Paul')Hello, Paul. Good morning!</a:t>
            </a:r>
            <a:endParaRPr lang="en-US" sz="24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Docstring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1984375"/>
            <a:ext cx="69850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cs typeface="SimSun" charset="0"/>
              </a:rPr>
              <a:t>documentation strings (or docstrings) provide a convenient way of associating documentation with modules, functions, classes, and methods. 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835" y="4419600"/>
            <a:ext cx="95180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 b="0">
                <a:solidFill>
                  <a:srgbClr val="000000"/>
                </a:solidFill>
                <a:latin typeface="Liberation Mono" panose="02070409020205020404" charset="0"/>
              </a:rPr>
              <a:t>&gt;&gt;&gt; </a:t>
            </a:r>
            <a:r>
              <a:rPr lang="en-US" sz="2400" b="0">
                <a:solidFill>
                  <a:srgbClr val="00008B"/>
                </a:solidFill>
                <a:latin typeface="Liberation Mono" panose="02070409020205020404" charset="0"/>
              </a:rPr>
              <a:t>print</a:t>
            </a:r>
            <a:r>
              <a:rPr lang="en-US" sz="2400" b="0">
                <a:solidFill>
                  <a:srgbClr val="000000"/>
                </a:solidFill>
                <a:latin typeface="Liberation Mono" panose="02070409020205020404" charset="0"/>
              </a:rPr>
              <a:t>(greet.__doc__)</a:t>
            </a:r>
            <a:r>
              <a:rPr lang="en-US" sz="2400" b="0">
                <a:solidFill>
                  <a:srgbClr val="2B91AF"/>
                </a:solidFill>
                <a:latin typeface="Liberation Mono" panose="02070409020205020404" charset="0"/>
              </a:rPr>
              <a:t>This</a:t>
            </a:r>
            <a:r>
              <a:rPr lang="en-US" sz="2400" b="0">
                <a:solidFill>
                  <a:srgbClr val="000000"/>
                </a:solidFill>
                <a:latin typeface="Liberation Mono" panose="02070409020205020404" charset="0"/>
              </a:rPr>
              <a:t> </a:t>
            </a:r>
            <a:r>
              <a:rPr lang="en-US" sz="2400" b="0">
                <a:solidFill>
                  <a:srgbClr val="00008B"/>
                </a:solidFill>
                <a:latin typeface="Liberation Mono" panose="02070409020205020404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latin typeface="Liberation Mono" panose="02070409020205020404" charset="0"/>
              </a:rPr>
              <a:t> greets to	the person passed </a:t>
            </a:r>
            <a:r>
              <a:rPr lang="en-US" sz="2400" b="0">
                <a:solidFill>
                  <a:srgbClr val="00008B"/>
                </a:solidFill>
                <a:latin typeface="Liberation Mono" panose="02070409020205020404" charset="0"/>
              </a:rPr>
              <a:t>into</a:t>
            </a:r>
            <a:r>
              <a:rPr lang="en-US" sz="2400" b="0">
                <a:solidFill>
                  <a:srgbClr val="000000"/>
                </a:solidFill>
                <a:latin typeface="Liberation Mono" panose="02070409020205020404" charset="0"/>
              </a:rPr>
              <a:t> the	name parameter</a:t>
            </a:r>
            <a:endParaRPr lang="en-US" sz="2400" b="0">
              <a:solidFill>
                <a:srgbClr val="00000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Example of return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16200" y="2140585"/>
            <a:ext cx="951801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def absolute_value(num):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"""This function returns the absolute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value of the entered number"""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if num &gt;= 0: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	return num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else: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		return -num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# Output: 2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print(absolute_value(2))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# Output: 4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  <a:p>
            <a:pPr marL="0" indent="0" algn="l"/>
            <a:r>
              <a:rPr lang="en-US" sz="1600" b="0">
                <a:solidFill>
                  <a:srgbClr val="000000"/>
                </a:solidFill>
                <a:latin typeface="Liberation Mono" panose="02070409020205020404" charset="0"/>
              </a:rPr>
              <a:t>print(absolute_value(-4))</a:t>
            </a:r>
            <a:endParaRPr lang="en-US" sz="1600" b="0">
              <a:solidFill>
                <a:srgbClr val="00000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How Function works ?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1" descr="How function works in Python?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24000"/>
          </a:blip>
          <a:stretch>
            <a:fillRect/>
          </a:stretch>
        </p:blipFill>
        <p:spPr>
          <a:xfrm>
            <a:off x="3381375" y="1605915"/>
            <a:ext cx="4418965" cy="4295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Presentation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Liberation Mono</vt:lpstr>
      <vt:lpstr>微软雅黑</vt:lpstr>
      <vt:lpstr>Droid Sans Fallback</vt:lpstr>
      <vt:lpstr>DejaVu Sans</vt:lpstr>
      <vt:lpstr>Arial Unicode MS</vt:lpstr>
      <vt:lpstr>Calibri</vt:lpstr>
      <vt:lpstr>Abyssinica SIL</vt:lpstr>
      <vt:lpstr>SimSun</vt:lpstr>
      <vt:lpstr>Times New Roman</vt:lpstr>
      <vt:lpstr>Chilanka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2018-10-26T17:03:41Z</dcterms:created>
  <dcterms:modified xsi:type="dcterms:W3CDTF">2018-10-26T17:03:41Z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