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9" r:id="rId5"/>
    <p:sldId id="270" r:id="rId6"/>
    <p:sldId id="273" r:id="rId7"/>
    <p:sldId id="272" r:id="rId8"/>
    <p:sldId id="271" r:id="rId9"/>
    <p:sldId id="274" r:id="rId10"/>
    <p:sldId id="275" r:id="rId11"/>
    <p:sldId id="276" r:id="rId12"/>
    <p:sldId id="265" r:id="rId1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accent6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GIF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GIF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158365" y="1153795"/>
            <a:ext cx="787463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Data Structure</a:t>
            </a:r>
            <a:endParaRPr lang="en-US" altLang="en-US" sz="5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r>
              <a:rPr lang="en-US" altLang="en-US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&amp; </a:t>
            </a:r>
            <a:endParaRPr lang="en-US" altLang="en-US" sz="5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r>
              <a:rPr lang="en-US" altLang="en-US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Algorithm</a:t>
            </a:r>
            <a:endParaRPr lang="en-US" altLang="en-US" sz="5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262755" y="4143375"/>
            <a:ext cx="3665855" cy="14452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VIII</a:t>
            </a:r>
            <a:endParaRPr lang="en-US" altLang="en-US" sz="4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 lab </a:t>
            </a:r>
            <a:r>
              <a:rPr lang="en-US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" altLang="en-US" sz="4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30" y="721360"/>
            <a:ext cx="1399540" cy="95313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108585" y="363855"/>
            <a:ext cx="10438130" cy="1094105"/>
          </a:xfrm>
          <a:custGeom>
            <a:avLst/>
            <a:gdLst>
              <a:gd name="connsiteX0" fmla="*/ 0 w 16438"/>
              <a:gd name="connsiteY0" fmla="*/ 0 h 1723"/>
              <a:gd name="connsiteX1" fmla="*/ 15254 w 16438"/>
              <a:gd name="connsiteY1" fmla="*/ 27 h 1723"/>
              <a:gd name="connsiteX2" fmla="*/ 16438 w 16438"/>
              <a:gd name="connsiteY2" fmla="*/ 1723 h 1723"/>
              <a:gd name="connsiteX3" fmla="*/ 0 w 16438"/>
              <a:gd name="connsiteY3" fmla="*/ 1723 h 1723"/>
              <a:gd name="connsiteX4" fmla="*/ 0 w 16438"/>
              <a:gd name="connsiteY4" fmla="*/ 0 h 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38" h="1723">
                <a:moveTo>
                  <a:pt x="0" y="0"/>
                </a:moveTo>
                <a:lnTo>
                  <a:pt x="15254" y="27"/>
                </a:lnTo>
                <a:lnTo>
                  <a:pt x="16438" y="1723"/>
                </a:lnTo>
                <a:lnTo>
                  <a:pt x="0" y="17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949325" y="650240"/>
            <a:ext cx="598170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" altLang="en-US" sz="4800" b="1">
                <a:latin typeface="Dingbats" charset="0"/>
                <a:cs typeface="Dingbats" charset="0"/>
              </a:rPr>
              <a:t>Basic Operations</a:t>
            </a:r>
            <a:endParaRPr lang="" altLang="en-US" sz="4800" b="1">
              <a:latin typeface="Dingbats" charset="0"/>
              <a:cs typeface="Dingbats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914775" y="1998345"/>
            <a:ext cx="2531110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 sz="3600"/>
              <a:t>Insertion</a:t>
            </a:r>
            <a:endParaRPr lang="en-US" sz="3600"/>
          </a:p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 sz="3600"/>
              <a:t>Deletion </a:t>
            </a:r>
            <a:endParaRPr lang="en-US" sz="3600"/>
          </a:p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 sz="3600"/>
              <a:t>Display </a:t>
            </a:r>
            <a:endParaRPr lang="en-US" sz="3600"/>
          </a:p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 sz="3600"/>
              <a:t>Search </a:t>
            </a:r>
            <a:endParaRPr lang="en-US" sz="3600"/>
          </a:p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 sz="3600"/>
              <a:t>Delete </a:t>
            </a:r>
            <a:endParaRPr lang="en-US" sz="3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0845" y="407035"/>
            <a:ext cx="7730490" cy="43491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1170" y="4139565"/>
            <a:ext cx="3629660" cy="18148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600000">
            <a:off x="7592695" y="1367155"/>
            <a:ext cx="4523105" cy="32708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108585" y="363855"/>
            <a:ext cx="10438130" cy="1094105"/>
          </a:xfrm>
          <a:custGeom>
            <a:avLst/>
            <a:gdLst>
              <a:gd name="connsiteX0" fmla="*/ 0 w 16438"/>
              <a:gd name="connsiteY0" fmla="*/ 0 h 1723"/>
              <a:gd name="connsiteX1" fmla="*/ 15254 w 16438"/>
              <a:gd name="connsiteY1" fmla="*/ 27 h 1723"/>
              <a:gd name="connsiteX2" fmla="*/ 16438 w 16438"/>
              <a:gd name="connsiteY2" fmla="*/ 1723 h 1723"/>
              <a:gd name="connsiteX3" fmla="*/ 0 w 16438"/>
              <a:gd name="connsiteY3" fmla="*/ 1723 h 1723"/>
              <a:gd name="connsiteX4" fmla="*/ 0 w 16438"/>
              <a:gd name="connsiteY4" fmla="*/ 0 h 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38" h="1723">
                <a:moveTo>
                  <a:pt x="0" y="0"/>
                </a:moveTo>
                <a:lnTo>
                  <a:pt x="15254" y="27"/>
                </a:lnTo>
                <a:lnTo>
                  <a:pt x="16438" y="1723"/>
                </a:lnTo>
                <a:lnTo>
                  <a:pt x="0" y="17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877185" y="638810"/>
            <a:ext cx="436245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5400" b="1">
                <a:latin typeface="Dingbats" charset="0"/>
                <a:cs typeface="Dingbats" charset="0"/>
              </a:rPr>
              <a:t>Linked List</a:t>
            </a:r>
            <a:endParaRPr lang="" altLang="en-US" sz="5400" b="1">
              <a:latin typeface="Dingbats" charset="0"/>
              <a:cs typeface="Dingbats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6686550" y="4067175"/>
            <a:ext cx="567372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200">
                <a:solidFill>
                  <a:schemeClr val="bg2">
                    <a:lumMod val="10000"/>
                  </a:schemeClr>
                </a:solidFill>
              </a:rPr>
              <a:t>A linked list is a sequence of data structures, which are connected together via links</a:t>
            </a:r>
            <a:endParaRPr lang="en-US" sz="320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4" name="Picture 1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8F8F8">
                  <a:alpha val="100000"/>
                </a:srgbClr>
              </a:clrFrom>
              <a:clrTo>
                <a:srgbClr val="F8F8F8">
                  <a:alpha val="100000"/>
                  <a:alpha val="0"/>
                </a:srgbClr>
              </a:clrTo>
            </a:clrChange>
            <a:lum bright="-30000"/>
          </a:blip>
          <a:stretch>
            <a:fillRect/>
          </a:stretch>
        </p:blipFill>
        <p:spPr>
          <a:xfrm>
            <a:off x="108585" y="1844040"/>
            <a:ext cx="6099810" cy="31705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108585" y="363855"/>
            <a:ext cx="10438130" cy="1094105"/>
          </a:xfrm>
          <a:custGeom>
            <a:avLst/>
            <a:gdLst>
              <a:gd name="connsiteX0" fmla="*/ 0 w 16438"/>
              <a:gd name="connsiteY0" fmla="*/ 0 h 1723"/>
              <a:gd name="connsiteX1" fmla="*/ 15254 w 16438"/>
              <a:gd name="connsiteY1" fmla="*/ 27 h 1723"/>
              <a:gd name="connsiteX2" fmla="*/ 16438 w 16438"/>
              <a:gd name="connsiteY2" fmla="*/ 1723 h 1723"/>
              <a:gd name="connsiteX3" fmla="*/ 0 w 16438"/>
              <a:gd name="connsiteY3" fmla="*/ 1723 h 1723"/>
              <a:gd name="connsiteX4" fmla="*/ 0 w 16438"/>
              <a:gd name="connsiteY4" fmla="*/ 0 h 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38" h="1723">
                <a:moveTo>
                  <a:pt x="0" y="0"/>
                </a:moveTo>
                <a:lnTo>
                  <a:pt x="15254" y="27"/>
                </a:lnTo>
                <a:lnTo>
                  <a:pt x="16438" y="1723"/>
                </a:lnTo>
                <a:lnTo>
                  <a:pt x="0" y="17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949325" y="650240"/>
            <a:ext cx="823912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4800" b="1">
                <a:latin typeface="Dingbats" charset="0"/>
                <a:cs typeface="Dingbats" charset="0"/>
              </a:rPr>
              <a:t>sequence </a:t>
            </a:r>
            <a:r>
              <a:rPr lang="" altLang="en-US" sz="4800" b="1">
                <a:latin typeface="Dingbats" charset="0"/>
                <a:cs typeface="Dingbats" charset="0"/>
              </a:rPr>
              <a:t>of </a:t>
            </a:r>
            <a:r>
              <a:rPr lang="en-US" altLang="en-US" sz="4800" b="1">
                <a:latin typeface="Dingbats" charset="0"/>
                <a:cs typeface="Dingbats" charset="0"/>
              </a:rPr>
              <a:t>Linked List</a:t>
            </a:r>
            <a:endParaRPr lang="en-US" altLang="en-US" sz="4800" b="1">
              <a:latin typeface="Dingbats" charset="0"/>
              <a:cs typeface="Dingbats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110855" y="3910965"/>
            <a:ext cx="56737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l">
              <a:buFont typeface="Arial" panose="02080604020202020204" pitchFamily="34" charset="0"/>
              <a:buChar char="•"/>
            </a:pPr>
            <a:r>
              <a:rPr lang="en-US" sz="3200">
                <a:solidFill>
                  <a:schemeClr val="bg2">
                    <a:lumMod val="10000"/>
                  </a:schemeClr>
                </a:solidFill>
              </a:rPr>
              <a:t>Link </a:t>
            </a:r>
            <a:endParaRPr lang="en-US" sz="3200">
              <a:solidFill>
                <a:schemeClr val="bg2">
                  <a:lumMod val="10000"/>
                </a:schemeClr>
              </a:solidFill>
            </a:endParaRPr>
          </a:p>
          <a:p>
            <a:pPr marL="457200" indent="-457200" algn="l">
              <a:buFont typeface="Arial" panose="02080604020202020204" pitchFamily="34" charset="0"/>
              <a:buChar char="•"/>
            </a:pPr>
            <a:r>
              <a:rPr lang="en-US" sz="3200">
                <a:solidFill>
                  <a:schemeClr val="bg2">
                    <a:lumMod val="10000"/>
                  </a:schemeClr>
                </a:solidFill>
              </a:rPr>
              <a:t>Next </a:t>
            </a:r>
            <a:endParaRPr lang="en-US" sz="3200">
              <a:solidFill>
                <a:schemeClr val="bg2">
                  <a:lumMod val="10000"/>
                </a:schemeClr>
              </a:solidFill>
            </a:endParaRPr>
          </a:p>
          <a:p>
            <a:pPr marL="457200" indent="-457200" algn="l">
              <a:buFont typeface="Arial" panose="02080604020202020204" pitchFamily="34" charset="0"/>
              <a:buChar char="•"/>
            </a:pPr>
            <a:r>
              <a:rPr lang="en-US" sz="3200">
                <a:solidFill>
                  <a:schemeClr val="bg2">
                    <a:lumMod val="10000"/>
                  </a:schemeClr>
                </a:solidFill>
              </a:rPr>
              <a:t>LinkedList </a:t>
            </a:r>
            <a:endParaRPr lang="en-US" sz="320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7" name="Picture 2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055" y="2208530"/>
            <a:ext cx="6365875" cy="29152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108585" y="363855"/>
            <a:ext cx="10438130" cy="1094105"/>
          </a:xfrm>
          <a:custGeom>
            <a:avLst/>
            <a:gdLst>
              <a:gd name="connsiteX0" fmla="*/ 0 w 16438"/>
              <a:gd name="connsiteY0" fmla="*/ 0 h 1723"/>
              <a:gd name="connsiteX1" fmla="*/ 15254 w 16438"/>
              <a:gd name="connsiteY1" fmla="*/ 27 h 1723"/>
              <a:gd name="connsiteX2" fmla="*/ 16438 w 16438"/>
              <a:gd name="connsiteY2" fmla="*/ 1723 h 1723"/>
              <a:gd name="connsiteX3" fmla="*/ 0 w 16438"/>
              <a:gd name="connsiteY3" fmla="*/ 1723 h 1723"/>
              <a:gd name="connsiteX4" fmla="*/ 0 w 16438"/>
              <a:gd name="connsiteY4" fmla="*/ 0 h 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38" h="1723">
                <a:moveTo>
                  <a:pt x="0" y="0"/>
                </a:moveTo>
                <a:lnTo>
                  <a:pt x="15254" y="27"/>
                </a:lnTo>
                <a:lnTo>
                  <a:pt x="16438" y="1723"/>
                </a:lnTo>
                <a:lnTo>
                  <a:pt x="0" y="17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504825" y="650240"/>
            <a:ext cx="939101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4800" b="1">
                <a:latin typeface="Dingbats" charset="0"/>
                <a:cs typeface="Dingbats" charset="0"/>
              </a:rPr>
              <a:t>Linked List Representation</a:t>
            </a:r>
            <a:endParaRPr lang="en-US" altLang="en-US" sz="4800" b="1">
              <a:latin typeface="Dingbats" charset="0"/>
              <a:cs typeface="Dingbats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221230" y="4552315"/>
            <a:ext cx="76739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Arial" panose="02080604020202020204" pitchFamily="34" charset="0"/>
              <a:buNone/>
            </a:pPr>
            <a:r>
              <a:rPr lang="en-US" sz="2400">
                <a:solidFill>
                  <a:schemeClr val="bg2">
                    <a:lumMod val="10000"/>
                  </a:schemeClr>
                </a:solidFill>
              </a:rPr>
              <a:t>Linked list can be visualized as a chain of nodes, where every node points to the next node</a:t>
            </a:r>
            <a:endParaRPr lang="en-US" sz="240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4" name="Picture 3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30000"/>
          </a:blip>
          <a:stretch>
            <a:fillRect/>
          </a:stretch>
        </p:blipFill>
        <p:spPr>
          <a:xfrm>
            <a:off x="1347470" y="1973580"/>
            <a:ext cx="10456545" cy="18999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accent6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108585" y="363855"/>
            <a:ext cx="10438130" cy="1094105"/>
          </a:xfrm>
          <a:custGeom>
            <a:avLst/>
            <a:gdLst>
              <a:gd name="connsiteX0" fmla="*/ 0 w 16438"/>
              <a:gd name="connsiteY0" fmla="*/ 0 h 1723"/>
              <a:gd name="connsiteX1" fmla="*/ 15254 w 16438"/>
              <a:gd name="connsiteY1" fmla="*/ 27 h 1723"/>
              <a:gd name="connsiteX2" fmla="*/ 16438 w 16438"/>
              <a:gd name="connsiteY2" fmla="*/ 1723 h 1723"/>
              <a:gd name="connsiteX3" fmla="*/ 0 w 16438"/>
              <a:gd name="connsiteY3" fmla="*/ 1723 h 1723"/>
              <a:gd name="connsiteX4" fmla="*/ 0 w 16438"/>
              <a:gd name="connsiteY4" fmla="*/ 0 h 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38" h="1723">
                <a:moveTo>
                  <a:pt x="0" y="0"/>
                </a:moveTo>
                <a:lnTo>
                  <a:pt x="15254" y="27"/>
                </a:lnTo>
                <a:lnTo>
                  <a:pt x="16438" y="1723"/>
                </a:lnTo>
                <a:lnTo>
                  <a:pt x="0" y="17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482725" y="685800"/>
            <a:ext cx="692467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4800" b="1">
                <a:latin typeface="Dingbats" charset="0"/>
                <a:cs typeface="Dingbats" charset="0"/>
              </a:rPr>
              <a:t>Types of Linked List</a:t>
            </a:r>
            <a:endParaRPr lang="en-US" altLang="en-US" sz="4800" b="1">
              <a:latin typeface="Dingbats" charset="0"/>
              <a:cs typeface="Dingbats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544830" y="2572385"/>
            <a:ext cx="44424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l">
              <a:buFont typeface="Arial" panose="02080604020202020204" pitchFamily="34" charset="0"/>
              <a:buChar char="•"/>
            </a:pPr>
            <a:r>
              <a:rPr lang="en-US" sz="2400">
                <a:solidFill>
                  <a:schemeClr val="bg2">
                    <a:lumMod val="10000"/>
                  </a:schemeClr>
                </a:solidFill>
              </a:rPr>
              <a:t>Simple Linked List </a:t>
            </a:r>
            <a:endParaRPr lang="en-US" sz="2400">
              <a:solidFill>
                <a:schemeClr val="bg2">
                  <a:lumMod val="10000"/>
                </a:schemeClr>
              </a:solidFill>
            </a:endParaRPr>
          </a:p>
          <a:p>
            <a:pPr marL="457200" indent="-457200" algn="l">
              <a:buFont typeface="Arial" panose="02080604020202020204" pitchFamily="34" charset="0"/>
              <a:buChar char="•"/>
            </a:pPr>
            <a:r>
              <a:rPr lang="en-US" sz="2400">
                <a:solidFill>
                  <a:schemeClr val="bg2">
                    <a:lumMod val="10000"/>
                  </a:schemeClr>
                </a:solidFill>
              </a:rPr>
              <a:t>Doubly Linked List</a:t>
            </a:r>
            <a:endParaRPr lang="en-US" sz="2400">
              <a:solidFill>
                <a:schemeClr val="bg2">
                  <a:lumMod val="10000"/>
                </a:schemeClr>
              </a:solidFill>
            </a:endParaRPr>
          </a:p>
          <a:p>
            <a:pPr marL="457200" indent="-457200" algn="l">
              <a:buFont typeface="Arial" panose="02080604020202020204" pitchFamily="34" charset="0"/>
              <a:buChar char="•"/>
            </a:pPr>
            <a:r>
              <a:rPr lang="en-US" sz="2400">
                <a:solidFill>
                  <a:schemeClr val="bg2">
                    <a:lumMod val="10000"/>
                  </a:schemeClr>
                </a:solidFill>
              </a:rPr>
              <a:t>Circular Linked List </a:t>
            </a:r>
            <a:endParaRPr lang="en-US" sz="240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clrChange>
              <a:clrFrom>
                <a:srgbClr val="FAF9F4">
                  <a:alpha val="100000"/>
                </a:srgbClr>
              </a:clrFrom>
              <a:clrTo>
                <a:srgbClr val="FAF9F4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5097780" y="1799590"/>
            <a:ext cx="4702175" cy="3920490"/>
          </a:xfrm>
          <a:prstGeom prst="rect">
            <a:avLst/>
          </a:prstGeom>
          <a:pattFill prst="pct20">
            <a:fgClr>
              <a:schemeClr val="accent6">
                <a:lumMod val="40000"/>
                <a:lumOff val="60000"/>
              </a:schemeClr>
            </a:fgClr>
            <a:bgClr>
              <a:schemeClr val="accent6"/>
            </a:bgClr>
          </a:pattFill>
          <a:effectLst>
            <a:glow>
              <a:schemeClr val="accent1">
                <a:alpha val="70000"/>
              </a:schemeClr>
            </a:glow>
            <a:softEdge rad="127000"/>
          </a:effectLst>
        </p:spPr>
      </p:pic>
      <p:grpSp>
        <p:nvGrpSpPr>
          <p:cNvPr id="13" name="Group 12"/>
          <p:cNvGrpSpPr/>
          <p:nvPr/>
        </p:nvGrpSpPr>
        <p:grpSpPr>
          <a:xfrm>
            <a:off x="5530850" y="1866900"/>
            <a:ext cx="4070350" cy="3726815"/>
            <a:chOff x="8710" y="2940"/>
            <a:chExt cx="6410" cy="5869"/>
          </a:xfrm>
        </p:grpSpPr>
        <p:sp>
          <p:nvSpPr>
            <p:cNvPr id="7" name="Rounded Rectangle 6"/>
            <p:cNvSpPr/>
            <p:nvPr/>
          </p:nvSpPr>
          <p:spPr>
            <a:xfrm>
              <a:off x="8710" y="2940"/>
              <a:ext cx="6410" cy="880"/>
            </a:xfrm>
            <a:prstGeom prst="roundRect">
              <a:avLst/>
            </a:prstGeom>
            <a:pattFill prst="pct20">
              <a:fgClr>
                <a:schemeClr val="lt1"/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9213" y="3090"/>
              <a:ext cx="5403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" altLang="en-US"/>
                <a:t>Different Types of linked list </a:t>
              </a:r>
              <a:endParaRPr lang="" alt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9030" y="4555"/>
              <a:ext cx="4449" cy="365"/>
            </a:xfrm>
            <a:prstGeom prst="roundRect">
              <a:avLst/>
            </a:prstGeom>
            <a:pattFill prst="pct20">
              <a:fgClr>
                <a:schemeClr val="lt1"/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8710" y="5939"/>
              <a:ext cx="6410" cy="371"/>
            </a:xfrm>
            <a:prstGeom prst="roundRect">
              <a:avLst/>
            </a:prstGeom>
            <a:pattFill prst="pct20">
              <a:fgClr>
                <a:schemeClr val="lt1"/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8710" y="8508"/>
              <a:ext cx="6127" cy="301"/>
            </a:xfrm>
            <a:prstGeom prst="roundRect">
              <a:avLst/>
            </a:prstGeom>
            <a:pattFill prst="pct20">
              <a:fgClr>
                <a:schemeClr val="lt1"/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sp>
        <p:nvSpPr>
          <p:cNvPr id="17" name="Text Box 16"/>
          <p:cNvSpPr txBox="1"/>
          <p:nvPr/>
        </p:nvSpPr>
        <p:spPr>
          <a:xfrm>
            <a:off x="6836410" y="2874010"/>
            <a:ext cx="75184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200">
                <a:solidFill>
                  <a:schemeClr val="bg2">
                    <a:lumMod val="10000"/>
                  </a:schemeClr>
                </a:solidFill>
                <a:sym typeface="+mn-ea"/>
              </a:rPr>
              <a:t>Simple </a:t>
            </a:r>
            <a:endParaRPr lang="en-US" sz="1200">
              <a:solidFill>
                <a:schemeClr val="bg2">
                  <a:lumMod val="10000"/>
                </a:schemeClr>
              </a:solidFill>
              <a:sym typeface="+mn-ea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6771005" y="3756660"/>
            <a:ext cx="7232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" altLang="en-US" sz="1200">
                <a:solidFill>
                  <a:schemeClr val="bg2">
                    <a:lumMod val="10000"/>
                  </a:schemeClr>
                </a:solidFill>
                <a:sym typeface="+mn-ea"/>
              </a:rPr>
              <a:t>Double</a:t>
            </a:r>
            <a:endParaRPr lang="" altLang="en-US" sz="1200">
              <a:solidFill>
                <a:schemeClr val="bg2">
                  <a:lumMod val="10000"/>
                </a:schemeClr>
              </a:solidFill>
              <a:sym typeface="+mn-ea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6784975" y="5356225"/>
            <a:ext cx="74739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" altLang="en-US" sz="1200">
                <a:solidFill>
                  <a:schemeClr val="bg2">
                    <a:lumMod val="10000"/>
                  </a:schemeClr>
                </a:solidFill>
                <a:sym typeface="+mn-ea"/>
              </a:rPr>
              <a:t>circular</a:t>
            </a:r>
            <a:endParaRPr lang="" altLang="en-US" sz="1200">
              <a:solidFill>
                <a:schemeClr val="bg2">
                  <a:lumMod val="1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108585" y="363855"/>
            <a:ext cx="10438130" cy="1094105"/>
          </a:xfrm>
          <a:custGeom>
            <a:avLst/>
            <a:gdLst>
              <a:gd name="connsiteX0" fmla="*/ 0 w 16438"/>
              <a:gd name="connsiteY0" fmla="*/ 0 h 1723"/>
              <a:gd name="connsiteX1" fmla="*/ 15254 w 16438"/>
              <a:gd name="connsiteY1" fmla="*/ 27 h 1723"/>
              <a:gd name="connsiteX2" fmla="*/ 16438 w 16438"/>
              <a:gd name="connsiteY2" fmla="*/ 1723 h 1723"/>
              <a:gd name="connsiteX3" fmla="*/ 0 w 16438"/>
              <a:gd name="connsiteY3" fmla="*/ 1723 h 1723"/>
              <a:gd name="connsiteX4" fmla="*/ 0 w 16438"/>
              <a:gd name="connsiteY4" fmla="*/ 0 h 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38" h="1723">
                <a:moveTo>
                  <a:pt x="0" y="0"/>
                </a:moveTo>
                <a:lnTo>
                  <a:pt x="15254" y="27"/>
                </a:lnTo>
                <a:lnTo>
                  <a:pt x="16438" y="1723"/>
                </a:lnTo>
                <a:lnTo>
                  <a:pt x="0" y="17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949325" y="650240"/>
            <a:ext cx="643382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4800" b="1">
                <a:latin typeface="Dingbats" charset="0"/>
                <a:cs typeface="Dingbats" charset="0"/>
              </a:rPr>
              <a:t>Simple Linked List</a:t>
            </a:r>
            <a:endParaRPr lang="en-US" altLang="en-US" sz="4800" b="1">
              <a:latin typeface="Dingbats" charset="0"/>
              <a:cs typeface="Dingbats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479290" y="4706620"/>
            <a:ext cx="76352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Arial" panose="02080604020202020204" pitchFamily="34" charset="0"/>
              <a:buNone/>
            </a:pPr>
            <a:r>
              <a:rPr lang="en-US" sz="3200">
                <a:solidFill>
                  <a:schemeClr val="bg2">
                    <a:lumMod val="10000"/>
                  </a:schemeClr>
                </a:solidFill>
              </a:rPr>
              <a:t> Item navigation is forward only</a:t>
            </a:r>
            <a:endParaRPr lang="en-US" sz="320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9" name="Picture 6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0405" y="1878330"/>
            <a:ext cx="6931025" cy="25495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108585" y="363855"/>
            <a:ext cx="10438130" cy="1094105"/>
          </a:xfrm>
          <a:custGeom>
            <a:avLst/>
            <a:gdLst>
              <a:gd name="connsiteX0" fmla="*/ 0 w 16438"/>
              <a:gd name="connsiteY0" fmla="*/ 0 h 1723"/>
              <a:gd name="connsiteX1" fmla="*/ 15254 w 16438"/>
              <a:gd name="connsiteY1" fmla="*/ 27 h 1723"/>
              <a:gd name="connsiteX2" fmla="*/ 16438 w 16438"/>
              <a:gd name="connsiteY2" fmla="*/ 1723 h 1723"/>
              <a:gd name="connsiteX3" fmla="*/ 0 w 16438"/>
              <a:gd name="connsiteY3" fmla="*/ 1723 h 1723"/>
              <a:gd name="connsiteX4" fmla="*/ 0 w 16438"/>
              <a:gd name="connsiteY4" fmla="*/ 0 h 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38" h="1723">
                <a:moveTo>
                  <a:pt x="0" y="0"/>
                </a:moveTo>
                <a:lnTo>
                  <a:pt x="15254" y="27"/>
                </a:lnTo>
                <a:lnTo>
                  <a:pt x="16438" y="1723"/>
                </a:lnTo>
                <a:lnTo>
                  <a:pt x="0" y="17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949325" y="650240"/>
            <a:ext cx="649414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4800" b="1">
                <a:latin typeface="Dingbats" charset="0"/>
                <a:cs typeface="Dingbats" charset="0"/>
              </a:rPr>
              <a:t>Doubly Linked List</a:t>
            </a:r>
            <a:endParaRPr lang="en-US" altLang="en-US" sz="4800" b="1">
              <a:latin typeface="Dingbats" charset="0"/>
              <a:cs typeface="Dingbats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501775" y="4650105"/>
            <a:ext cx="567372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Arial" panose="02080604020202020204" pitchFamily="34" charset="0"/>
              <a:buNone/>
            </a:pPr>
            <a:r>
              <a:rPr lang="en-US" sz="3200">
                <a:solidFill>
                  <a:schemeClr val="bg2">
                    <a:lumMod val="10000"/>
                  </a:schemeClr>
                </a:solidFill>
              </a:rPr>
              <a:t>Items can be navigated forward and backward</a:t>
            </a:r>
            <a:endParaRPr lang="en-US" sz="320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4" name="Picture 7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4341495" y="1608455"/>
            <a:ext cx="6751320" cy="3041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108585" y="363855"/>
            <a:ext cx="10438130" cy="1094105"/>
          </a:xfrm>
          <a:custGeom>
            <a:avLst/>
            <a:gdLst>
              <a:gd name="connsiteX0" fmla="*/ 0 w 16438"/>
              <a:gd name="connsiteY0" fmla="*/ 0 h 1723"/>
              <a:gd name="connsiteX1" fmla="*/ 15254 w 16438"/>
              <a:gd name="connsiteY1" fmla="*/ 27 h 1723"/>
              <a:gd name="connsiteX2" fmla="*/ 16438 w 16438"/>
              <a:gd name="connsiteY2" fmla="*/ 1723 h 1723"/>
              <a:gd name="connsiteX3" fmla="*/ 0 w 16438"/>
              <a:gd name="connsiteY3" fmla="*/ 1723 h 1723"/>
              <a:gd name="connsiteX4" fmla="*/ 0 w 16438"/>
              <a:gd name="connsiteY4" fmla="*/ 0 h 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38" h="1723">
                <a:moveTo>
                  <a:pt x="0" y="0"/>
                </a:moveTo>
                <a:lnTo>
                  <a:pt x="15254" y="27"/>
                </a:lnTo>
                <a:lnTo>
                  <a:pt x="16438" y="1723"/>
                </a:lnTo>
                <a:lnTo>
                  <a:pt x="0" y="17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949325" y="650240"/>
            <a:ext cx="676529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4800" b="1">
                <a:latin typeface="Dingbats" charset="0"/>
                <a:cs typeface="Dingbats" charset="0"/>
              </a:rPr>
              <a:t>Circular Linked List</a:t>
            </a:r>
            <a:endParaRPr lang="en-US" altLang="en-US" sz="4800" b="1">
              <a:latin typeface="Dingbats" charset="0"/>
              <a:cs typeface="Dingbats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08585" y="2152015"/>
            <a:ext cx="567372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Arial" panose="02080604020202020204" pitchFamily="34" charset="0"/>
              <a:buNone/>
            </a:pPr>
            <a:r>
              <a:rPr lang="en-US" sz="3200">
                <a:solidFill>
                  <a:schemeClr val="bg2">
                    <a:lumMod val="10000"/>
                  </a:schemeClr>
                </a:solidFill>
              </a:rPr>
              <a:t>Last item contains link of the first element as next and the first element has a link to the last element as previous</a:t>
            </a:r>
            <a:endParaRPr lang="en-US" sz="320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1" name="Picture 8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18000"/>
          </a:blip>
          <a:stretch>
            <a:fillRect/>
          </a:stretch>
        </p:blipFill>
        <p:spPr>
          <a:xfrm>
            <a:off x="5348605" y="3795395"/>
            <a:ext cx="6766560" cy="20300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108585" y="363855"/>
            <a:ext cx="10438130" cy="1094105"/>
          </a:xfrm>
          <a:custGeom>
            <a:avLst/>
            <a:gdLst>
              <a:gd name="connsiteX0" fmla="*/ 0 w 16438"/>
              <a:gd name="connsiteY0" fmla="*/ 0 h 1723"/>
              <a:gd name="connsiteX1" fmla="*/ 15254 w 16438"/>
              <a:gd name="connsiteY1" fmla="*/ 27 h 1723"/>
              <a:gd name="connsiteX2" fmla="*/ 16438 w 16438"/>
              <a:gd name="connsiteY2" fmla="*/ 1723 h 1723"/>
              <a:gd name="connsiteX3" fmla="*/ 0 w 16438"/>
              <a:gd name="connsiteY3" fmla="*/ 1723 h 1723"/>
              <a:gd name="connsiteX4" fmla="*/ 0 w 16438"/>
              <a:gd name="connsiteY4" fmla="*/ 0 h 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38" h="1723">
                <a:moveTo>
                  <a:pt x="0" y="0"/>
                </a:moveTo>
                <a:lnTo>
                  <a:pt x="15254" y="27"/>
                </a:lnTo>
                <a:lnTo>
                  <a:pt x="16438" y="1723"/>
                </a:lnTo>
                <a:lnTo>
                  <a:pt x="0" y="17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949325" y="650240"/>
            <a:ext cx="676529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4800" b="1">
                <a:latin typeface="Dingbats" charset="0"/>
                <a:cs typeface="Dingbats" charset="0"/>
              </a:rPr>
              <a:t>Circular Linked List</a:t>
            </a:r>
            <a:endParaRPr lang="en-US" altLang="en-US" sz="4800" b="1">
              <a:latin typeface="Dingbats" charset="0"/>
              <a:cs typeface="Dingbats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08585" y="2152015"/>
            <a:ext cx="567372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Arial" panose="02080604020202020204" pitchFamily="34" charset="0"/>
              <a:buNone/>
            </a:pPr>
            <a:r>
              <a:rPr lang="en-US" sz="3200">
                <a:solidFill>
                  <a:schemeClr val="bg2">
                    <a:lumMod val="10000"/>
                  </a:schemeClr>
                </a:solidFill>
              </a:rPr>
              <a:t>Last item contains link of the first element as next and the first element has a link to the last element as previous</a:t>
            </a:r>
            <a:endParaRPr lang="en-US" sz="320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1" name="Picture 8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18000"/>
          </a:blip>
          <a:stretch>
            <a:fillRect/>
          </a:stretch>
        </p:blipFill>
        <p:spPr>
          <a:xfrm>
            <a:off x="5348605" y="3795395"/>
            <a:ext cx="6766560" cy="20300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873</Words>
  <Application>WPS Presentation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SimSun</vt:lpstr>
      <vt:lpstr>Wingdings</vt:lpstr>
      <vt:lpstr>Purisa</vt:lpstr>
      <vt:lpstr>Dingbats</vt:lpstr>
      <vt:lpstr>Calibri</vt:lpstr>
      <vt:lpstr>DejaVu Sans</vt:lpstr>
      <vt:lpstr>微软雅黑</vt:lpstr>
      <vt:lpstr>Droid Sans Fallback</vt:lpstr>
      <vt:lpstr>Arial Unicode MS</vt:lpstr>
      <vt:lpstr>Calibri Light</vt:lpstr>
      <vt:lpstr>Gubbi</vt:lpstr>
      <vt:lpstr>OpenSymbol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4</cp:revision>
  <dcterms:created xsi:type="dcterms:W3CDTF">2018-10-22T09:22:02Z</dcterms:created>
  <dcterms:modified xsi:type="dcterms:W3CDTF">2018-10-22T09:22:02Z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