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343" r:id="rId5"/>
    <p:sldId id="344" r:id="rId6"/>
    <p:sldId id="345" r:id="rId7"/>
    <p:sldId id="347" r:id="rId8"/>
    <p:sldId id="346" r:id="rId9"/>
    <p:sldId id="348" r:id="rId10"/>
    <p:sldId id="349" r:id="rId11"/>
    <p:sldId id="350" r:id="rId12"/>
    <p:sldId id="351" r:id="rId13"/>
    <p:sldId id="305" r:id="rId1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F3F"/>
    <a:srgbClr val="C6790C"/>
    <a:srgbClr val="E29038"/>
    <a:srgbClr val="EFB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2D050">
                <a:lumMod val="22000"/>
                <a:lumOff val="78000"/>
              </a:srgbClr>
            </a:gs>
            <a:gs pos="100000">
              <a:srgbClr val="035C7D"/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6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Network Security</a:t>
            </a:r>
            <a:endParaRPr lang="en-US" altLang="en-US" sz="96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72205" y="4229100"/>
            <a:ext cx="280289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X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lab 29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96215" y="137795"/>
            <a:ext cx="4137660" cy="18967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2025" y="3488690"/>
            <a:ext cx="2137410" cy="230886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Hybrid Dictionary Attack</a:t>
            </a:r>
            <a:endParaRPr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6736080" y="2549525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Hybrid dictionary attack uses a set of dictionary words combined with extensions</a:t>
            </a:r>
            <a:endParaRPr lang="en-US" sz="2400" b="0">
              <a:latin typeface="Calibri" charset="0"/>
              <a:cs typeface="SimSu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5" y="1939925"/>
            <a:ext cx="6332855" cy="36404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Brute-Force Attack</a:t>
            </a:r>
            <a:endParaRPr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6736080" y="2549525"/>
            <a:ext cx="5080000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In a brute-force attack, the hacker uses all possible combinations of letters, numbers, special characters, and small and capital letters to break the password</a:t>
            </a:r>
            <a:endParaRPr lang="en-US" sz="2400" b="0">
              <a:latin typeface="Calibri" charset="0"/>
              <a:cs typeface="SimSu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275" y="1778635"/>
            <a:ext cx="4239895" cy="38487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 rot="20100000">
            <a:off x="663575" y="2660650"/>
            <a:ext cx="108648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6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Thank You</a:t>
            </a:r>
            <a:endParaRPr lang="en-US" altLang="en-US" sz="96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96215" y="137795"/>
            <a:ext cx="4137660" cy="18967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2025" y="3488690"/>
            <a:ext cx="2137410" cy="23088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Email Hijacking</a:t>
            </a:r>
            <a:endParaRPr lang="en-US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2124710" y="5391150"/>
            <a:ext cx="74123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latin typeface="Calibri" charset="0"/>
                <a:cs typeface="SimSun" charset="0"/>
              </a:rPr>
              <a:t>tak</a:t>
            </a:r>
            <a:r>
              <a:rPr lang="" altLang="en-US" sz="2800" b="0">
                <a:latin typeface="Calibri" charset="0"/>
                <a:cs typeface="SimSun" charset="0"/>
              </a:rPr>
              <a:t>ing</a:t>
            </a:r>
            <a:r>
              <a:rPr lang="en-US" sz="2800" b="0">
                <a:latin typeface="Calibri" charset="0"/>
                <a:cs typeface="SimSun" charset="0"/>
              </a:rPr>
              <a:t> the full control of a target email</a:t>
            </a:r>
            <a:endParaRPr lang="en-US" sz="2800" b="0">
              <a:latin typeface="Calibri" charset="0"/>
              <a:cs typeface="SimSun" charset="0"/>
            </a:endParaRPr>
          </a:p>
        </p:txBody>
      </p:sp>
      <p:pic>
        <p:nvPicPr>
          <p:cNvPr id="2" name="Picture 1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835" y="1471930"/>
            <a:ext cx="6681470" cy="36366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Email Spoofing</a:t>
            </a:r>
            <a:endParaRPr lang="en-US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2" name="Picture 2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5E9">
                  <a:alpha val="100000"/>
                </a:srgbClr>
              </a:clrFrom>
              <a:clrTo>
                <a:srgbClr val="FFF5E9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5455285" y="1704340"/>
            <a:ext cx="5734050" cy="2990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108585" y="2644775"/>
            <a:ext cx="5080000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en-US" b="1">
                <a:solidFill>
                  <a:srgbClr val="1E1C11"/>
                </a:solidFill>
                <a:latin typeface="Calibri" charset="0"/>
                <a:cs typeface="SimSun" charset="0"/>
              </a:rPr>
              <a:t> the spammer sends emails from a known domain, so the receiver thinks that he knows this person and opens the mail. Such mails normally contain suspicious links, doubtful content, requests to transfer money, etc.</a:t>
            </a:r>
            <a:endParaRPr lang="en-US" b="1">
              <a:solidFill>
                <a:srgbClr val="1E1C11"/>
              </a:solidFill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Social Engineering</a:t>
            </a:r>
            <a:endParaRPr lang="en-US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E6E6E6">
                  <a:alpha val="100000"/>
                </a:srgbClr>
              </a:clrFrom>
              <a:clrTo>
                <a:srgbClr val="E6E6E6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108585" y="1643380"/>
            <a:ext cx="5831205" cy="379031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790055" y="2200275"/>
            <a:ext cx="5080000" cy="267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800" b="0">
                <a:latin typeface="Calibri" charset="0"/>
                <a:cs typeface="SimSun" charset="0"/>
              </a:rPr>
              <a:t>Spammers send promotional mails to different users, offering huge discount and tricking them to fill their personal data</a:t>
            </a:r>
            <a:endParaRPr lang="en-US" sz="28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Inserting Viruses</a:t>
            </a:r>
            <a:endParaRPr lang="en-US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7940" r="7951"/>
          <a:stretch>
            <a:fillRect/>
          </a:stretch>
        </p:blipFill>
        <p:spPr>
          <a:xfrm>
            <a:off x="5726430" y="1464945"/>
            <a:ext cx="7270115" cy="486219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822960" y="2921000"/>
            <a:ext cx="50800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With the help of a virus, a hacker can take all your passwords</a:t>
            </a:r>
            <a:endParaRPr lang="en-US" sz="32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How to detect?</a:t>
            </a:r>
            <a:endParaRPr lang="en-US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565140" y="2538730"/>
            <a:ext cx="6297295" cy="3169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4000" b="0">
                <a:latin typeface="Calibri" charset="0"/>
                <a:cs typeface="SimSun" charset="0"/>
              </a:rPr>
              <a:t>spam emails </a:t>
            </a:r>
            <a:r>
              <a:rPr lang="en-US" altLang="en-US" sz="4000" b="0">
                <a:latin typeface="Calibri" charset="0"/>
                <a:cs typeface="SimSun" charset="0"/>
              </a:rPr>
              <a:t>included your known person</a:t>
            </a:r>
            <a:endParaRPr lang="en-US" altLang="en-US" sz="4000" b="0">
              <a:latin typeface="Calibri" charset="0"/>
              <a:cs typeface="SimSun" charset="0"/>
            </a:endParaRPr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altLang="en-US" sz="4000" b="0">
                <a:latin typeface="Calibri" charset="0"/>
                <a:cs typeface="SimSun" charset="0"/>
              </a:rPr>
              <a:t>your password works </a:t>
            </a:r>
            <a:r>
              <a:rPr lang="en-US" altLang="en-US" sz="4000">
                <a:latin typeface="Calibri" charset="0"/>
                <a:cs typeface="SimSun" charset="0"/>
                <a:sym typeface="+mn-ea"/>
              </a:rPr>
              <a:t>no longer </a:t>
            </a:r>
            <a:endParaRPr lang="en-US" altLang="en-US" sz="4000">
              <a:latin typeface="Calibri" charset="0"/>
              <a:cs typeface="SimSun" charset="0"/>
              <a:sym typeface="+mn-ea"/>
            </a:endParaRPr>
          </a:p>
          <a:p>
            <a:pPr indent="0">
              <a:buFont typeface="Arial" panose="02080604020202020204" pitchFamily="34" charset="0"/>
              <a:buNone/>
            </a:pPr>
            <a:endParaRPr lang="en-US" altLang="en-US" sz="4000" b="0">
              <a:latin typeface="Calibri" charset="0"/>
              <a:cs typeface="SimSun" charset="0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0" y="2035810"/>
            <a:ext cx="5337175" cy="35699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Password Hacking</a:t>
            </a:r>
            <a:endParaRPr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6910070" y="2921000"/>
            <a:ext cx="5080000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>
              <a:buFont typeface="Arial" panose="02080604020202020204" pitchFamily="34" charset="0"/>
              <a:buChar char="•"/>
            </a:pPr>
            <a:endParaRPr lang="en-US" altLang="en-US" sz="2800">
              <a:latin typeface="Calibri" charset="0"/>
              <a:cs typeface="SimSun" charset="0"/>
              <a:sym typeface="+mn-ea"/>
            </a:endParaRPr>
          </a:p>
          <a:p>
            <a:pPr indent="0">
              <a:buFont typeface="Arial" panose="02080604020202020204" pitchFamily="34" charset="0"/>
              <a:buNone/>
            </a:pPr>
            <a:endParaRPr lang="en-US" altLang="en-US" sz="2800" b="0">
              <a:latin typeface="Calibri" charset="0"/>
              <a:cs typeface="SimSun" charset="0"/>
              <a:sym typeface="+mn-ea"/>
            </a:endParaRPr>
          </a:p>
        </p:txBody>
      </p:sp>
      <p:pic>
        <p:nvPicPr>
          <p:cNvPr id="9" name="Picture 6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520" y="1885950"/>
            <a:ext cx="6432550" cy="3740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440690" y="2479675"/>
            <a:ext cx="430593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200"/>
              <a:t>once a hacker get the password of any system he can get access of that entire network</a:t>
            </a:r>
            <a:endParaRPr lang="" altLang="en-US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S</a:t>
            </a:r>
            <a:r>
              <a:rPr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trong </a:t>
            </a:r>
            <a:r>
              <a:rPr lang="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P</a:t>
            </a:r>
            <a:r>
              <a:rPr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assword</a:t>
            </a:r>
            <a:endParaRPr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32715" y="1698625"/>
            <a:ext cx="677735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altLang="en-US" sz="3200"/>
              <a:t>Contains at least 8 characters</a:t>
            </a:r>
            <a:endParaRPr lang="en-US" altLang="en-US" sz="320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altLang="en-US" sz="3200"/>
              <a:t>A mix of letters, numbers, and special characters.</a:t>
            </a:r>
            <a:endParaRPr lang="en-US" altLang="en-US" sz="320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altLang="en-US" sz="3200"/>
              <a:t>A combination of small and capital letters</a:t>
            </a:r>
            <a:endParaRPr lang="en-US" altLang="en-US" sz="3200"/>
          </a:p>
        </p:txBody>
      </p:sp>
      <p:pic>
        <p:nvPicPr>
          <p:cNvPr id="2" name="Picture 7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6299200" y="3794125"/>
            <a:ext cx="5835015" cy="23342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Dictionary Attack</a:t>
            </a:r>
            <a:endParaRPr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6736080" y="2549525"/>
            <a:ext cx="5080000" cy="22453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800" b="0">
                <a:latin typeface="Calibri" charset="0"/>
                <a:cs typeface="SimSun" charset="0"/>
              </a:rPr>
              <a:t>In a dictionary attack, the hacker uses a predefined list of words from a dictionary to try and guess the password</a:t>
            </a:r>
            <a:endParaRPr lang="en-US" sz="2800" b="0">
              <a:latin typeface="Calibri" charset="0"/>
              <a:cs typeface="SimSu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7173" b="8966"/>
          <a:stretch>
            <a:fillRect/>
          </a:stretch>
        </p:blipFill>
        <p:spPr>
          <a:xfrm>
            <a:off x="761365" y="1967230"/>
            <a:ext cx="6156325" cy="2923540"/>
          </a:xfrm>
          <a:prstGeom prst="rect">
            <a:avLst/>
          </a:prstGeom>
          <a:effectLst>
            <a:outerShdw blurRad="381000" dist="50800" dir="5400000" sx="106000" sy="106000" algn="ctr" rotWithShape="0">
              <a:srgbClr val="92D050">
                <a:alpha val="100000"/>
              </a:srgbClr>
            </a:outerShdw>
            <a:reflection stA="45000" endPos="14000" dist="50800" dir="5400000" sy="-100000" algn="bl" rotWithShape="0"/>
            <a:softEdge rad="762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1271</Words>
  <Application>WPS Presentation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SimSun</vt:lpstr>
      <vt:lpstr>Wingdings</vt:lpstr>
      <vt:lpstr>Tibetan Machine Uni</vt:lpstr>
      <vt:lpstr>Purisa</vt:lpstr>
      <vt:lpstr>Calibri</vt:lpstr>
      <vt:lpstr>SimSun</vt:lpstr>
      <vt:lpstr>微软雅黑</vt:lpstr>
      <vt:lpstr>Droid Sans Fallback</vt:lpstr>
      <vt:lpstr>DejaVu Sans</vt:lpstr>
      <vt:lpstr>Arial Unicode MS</vt:lpstr>
      <vt:lpstr>Times New Roman</vt:lpstr>
      <vt:lpstr>OpenSymbol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25</cp:revision>
  <dcterms:created xsi:type="dcterms:W3CDTF">2018-10-31T16:58:45Z</dcterms:created>
  <dcterms:modified xsi:type="dcterms:W3CDTF">2018-10-31T16:58:45Z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