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3" r:id="rId5"/>
    <p:sldId id="275" r:id="rId6"/>
    <p:sldId id="276" r:id="rId7"/>
    <p:sldId id="277" r:id="rId8"/>
    <p:sldId id="278" r:id="rId9"/>
    <p:sldId id="274" r:id="rId10"/>
    <p:sldId id="279" r:id="rId11"/>
    <p:sldId id="280" r:id="rId12"/>
    <p:sldId id="265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8365" y="1153795"/>
            <a:ext cx="7874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Structure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&amp; 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Algorithm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62755" y="4143375"/>
            <a:ext cx="293433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</a:t>
            </a:r>
            <a:r>
              <a:rPr lang="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IX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8</a:t>
            </a:r>
            <a:endParaRPr lang="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721360"/>
            <a:ext cx="1399540" cy="9531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760470" y="449580"/>
            <a:ext cx="47707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Linked </a:t>
            </a:r>
            <a:r>
              <a:rPr lang="en-US" altLang="en-US" sz="5400" b="1">
                <a:latin typeface="Dingbats" charset="0"/>
                <a:cs typeface="Dingbats" charset="0"/>
              </a:rPr>
              <a:t>Lists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69340" y="4833620"/>
            <a:ext cx="110458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olidFill>
                  <a:schemeClr val="bg2">
                    <a:lumMod val="10000"/>
                  </a:schemeClr>
                </a:solidFill>
              </a:rPr>
              <a:t>A linked list implementation maintains logical order without requiring physical storage requirements</a:t>
            </a:r>
            <a:endParaRPr 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7" name="Picture 1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2214880" y="1941195"/>
            <a:ext cx="9636760" cy="2358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45" y="407035"/>
            <a:ext cx="7730490" cy="4349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1170" y="4139565"/>
            <a:ext cx="3629660" cy="1814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600000">
            <a:off x="7592695" y="1367155"/>
            <a:ext cx="4523105" cy="3270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69490" y="535940"/>
            <a:ext cx="61163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Data Structure 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61645" y="5108575"/>
            <a:ext cx="11653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olidFill>
                  <a:schemeClr val="bg2">
                    <a:lumMod val="10000"/>
                  </a:schemeClr>
                </a:solidFill>
              </a:rPr>
              <a:t>Linear data structures maintain their data in an ordered fashion</a:t>
            </a:r>
            <a:endParaRPr 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2414270" y="1502410"/>
            <a:ext cx="7726680" cy="3513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760470" y="449580"/>
            <a:ext cx="19265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LIFO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73405" y="3168015"/>
            <a:ext cx="56622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800">
                <a:solidFill>
                  <a:schemeClr val="bg2">
                    <a:lumMod val="10000"/>
                  </a:schemeClr>
                </a:solidFill>
              </a:rPr>
              <a:t>Stack maintains</a:t>
            </a:r>
            <a:endParaRPr lang="" altLang="en-US" sz="280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" altLang="en-US" sz="2800">
                <a:solidFill>
                  <a:schemeClr val="bg2">
                    <a:lumMod val="10000"/>
                  </a:schemeClr>
                </a:solidFill>
              </a:rPr>
              <a:t>Last In Fast Out</a:t>
            </a:r>
            <a:endParaRPr lang="" alt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5325110" y="2033270"/>
            <a:ext cx="6196965" cy="3870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954655" y="655320"/>
            <a:ext cx="45427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PUSH / POP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73405" y="3168015"/>
            <a:ext cx="56622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>
                <a:solidFill>
                  <a:schemeClr val="bg2">
                    <a:lumMod val="10000"/>
                  </a:schemeClr>
                </a:solidFill>
              </a:rPr>
              <a:t>fundamental </a:t>
            </a:r>
            <a:endParaRPr lang="en-US" altLang="en-US" sz="280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altLang="en-US" sz="2800">
                <a:solidFill>
                  <a:schemeClr val="bg2">
                    <a:lumMod val="10000"/>
                  </a:schemeClr>
                </a:solidFill>
              </a:rPr>
              <a:t>operations for</a:t>
            </a:r>
            <a:endParaRPr lang="en-US" altLang="en-US" sz="280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altLang="en-US" sz="2800">
                <a:solidFill>
                  <a:schemeClr val="bg2">
                    <a:lumMod val="10000"/>
                  </a:schemeClr>
                </a:solidFill>
              </a:rPr>
              <a:t>a stack</a:t>
            </a:r>
            <a:endParaRPr lang="en-US" alt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674235" y="1577340"/>
            <a:ext cx="6370320" cy="4450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68115" y="441960"/>
            <a:ext cx="19583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FIFO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73405" y="3168015"/>
            <a:ext cx="56622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800">
                <a:solidFill>
                  <a:schemeClr val="bg2">
                    <a:lumMod val="10000"/>
                  </a:schemeClr>
                </a:solidFill>
              </a:rPr>
              <a:t>Queue maintains</a:t>
            </a:r>
            <a:endParaRPr lang="" altLang="en-US" sz="280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" altLang="en-US" sz="2800">
                <a:solidFill>
                  <a:schemeClr val="bg2">
                    <a:lumMod val="10000"/>
                  </a:schemeClr>
                </a:solidFill>
              </a:rPr>
              <a:t>Fast in Fast Out</a:t>
            </a:r>
            <a:endParaRPr lang="" altLang="en-US" sz="280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endParaRPr lang="" altLang="en-US" sz="280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endParaRPr lang="" alt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D9D9D9">
                  <a:alpha val="100000"/>
                </a:srgbClr>
              </a:clrFrom>
              <a:clrTo>
                <a:srgbClr val="D9D9D9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404235" y="2270125"/>
            <a:ext cx="8807450" cy="3791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022475" y="624840"/>
            <a:ext cx="72834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Infix/Prefix/Postfix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395345" y="4599940"/>
            <a:ext cx="6643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ways to write expressions</a:t>
            </a:r>
            <a:endParaRPr lang="en-US" altLang="en-US" sz="2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405" y="2040255"/>
            <a:ext cx="8242935" cy="1845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022475" y="624840"/>
            <a:ext cx="72834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5400" b="1">
                <a:latin typeface="Dingbats" charset="0"/>
                <a:cs typeface="Dingbats" charset="0"/>
              </a:rPr>
              <a:t>Infix/Prefix/Postfix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395345" y="4599940"/>
            <a:ext cx="6643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ways to write expressions</a:t>
            </a:r>
            <a:endParaRPr lang="en-US" altLang="en-US" sz="2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405" y="2040255"/>
            <a:ext cx="8242935" cy="1845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760470" y="449580"/>
            <a:ext cx="26606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5400" b="1">
                <a:latin typeface="Dingbats" charset="0"/>
                <a:cs typeface="Dingbats" charset="0"/>
              </a:rPr>
              <a:t>Deque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69340" y="4173220"/>
            <a:ext cx="110458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olidFill>
                  <a:schemeClr val="bg2">
                    <a:lumMod val="10000"/>
                  </a:schemeClr>
                </a:solidFill>
              </a:rPr>
              <a:t>A deque, also known as a double-ended queue, is an ordered collection of items similar to the queue</a:t>
            </a:r>
            <a:endParaRPr 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40" y="1581785"/>
            <a:ext cx="9067165" cy="2591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760470" y="449580"/>
            <a:ext cx="1998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Lists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69340" y="4869180"/>
            <a:ext cx="110458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olidFill>
                  <a:schemeClr val="bg2">
                    <a:lumMod val="10000"/>
                  </a:schemeClr>
                </a:solidFill>
              </a:rPr>
              <a:t>Lists are collections of items where each item holds a relative position.</a:t>
            </a:r>
            <a:endParaRPr 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6" name="Picture 1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761615" y="1601470"/>
            <a:ext cx="6976110" cy="3123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Presentation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Purisa</vt:lpstr>
      <vt:lpstr>Dingbats</vt:lpstr>
      <vt:lpstr>sans-serif</vt:lpstr>
      <vt:lpstr>Calibri</vt:lpstr>
      <vt:lpstr>DejaVu Sans</vt:lpstr>
      <vt:lpstr>微软雅黑</vt:lpstr>
      <vt:lpstr>Droid Sans Fallback</vt:lpstr>
      <vt:lpstr>Arial Unicode MS</vt:lpstr>
      <vt:lpstr>Calibri Light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4</cp:revision>
  <dcterms:created xsi:type="dcterms:W3CDTF">2018-10-22T15:31:49Z</dcterms:created>
  <dcterms:modified xsi:type="dcterms:W3CDTF">2018-10-22T15:31:49Z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