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3" r:id="rId5"/>
    <p:sldId id="275" r:id="rId6"/>
    <p:sldId id="276" r:id="rId7"/>
    <p:sldId id="277" r:id="rId8"/>
    <p:sldId id="265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accent6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158365" y="1153795"/>
            <a:ext cx="78746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Data Structure</a:t>
            </a:r>
            <a:endParaRPr lang="en-US" altLang="en-US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US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&amp; </a:t>
            </a:r>
            <a:endParaRPr lang="en-US" altLang="en-US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US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Algorithm</a:t>
            </a:r>
            <a:endParaRPr lang="en-US" altLang="en-US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262755" y="4143375"/>
            <a:ext cx="2934335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IX</a:t>
            </a:r>
            <a:endParaRPr lang="en-US" altLang="en-US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</a:t>
            </a:r>
            <a:r>
              <a:rPr lang="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9</a:t>
            </a:r>
            <a:endParaRPr lang="" altLang="en-US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" y="721360"/>
            <a:ext cx="1399540" cy="9531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664970" y="678180"/>
            <a:ext cx="7129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5400" b="1">
                <a:latin typeface="Dingbats" charset="0"/>
                <a:cs typeface="Dingbats" charset="0"/>
              </a:rPr>
              <a:t>What is Algorithm</a:t>
            </a:r>
            <a:endParaRPr lang="en-US" altLang="en-US" sz="5400" b="1">
              <a:latin typeface="Dingbats" charset="0"/>
              <a:cs typeface="Dingbats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61645" y="3395345"/>
            <a:ext cx="56921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800">
                <a:solidFill>
                  <a:schemeClr val="bg2">
                    <a:lumMod val="10000"/>
                  </a:schemeClr>
                </a:solidFill>
              </a:rPr>
              <a:t>a step-by-step procedure, </a:t>
            </a:r>
            <a:endParaRPr lang="en-US" sz="2800">
              <a:solidFill>
                <a:schemeClr val="bg2">
                  <a:lumMod val="10000"/>
                </a:schemeClr>
              </a:solidFill>
            </a:endParaRPr>
          </a:p>
          <a:p>
            <a:pPr algn="l"/>
            <a:r>
              <a:rPr lang="en-US" sz="2800">
                <a:solidFill>
                  <a:schemeClr val="bg2">
                    <a:lumMod val="10000"/>
                  </a:schemeClr>
                </a:solidFill>
              </a:rPr>
              <a:t>which defines a set of instructions </a:t>
            </a:r>
            <a:endParaRPr lang="en-US" sz="2800">
              <a:solidFill>
                <a:schemeClr val="bg2">
                  <a:lumMod val="10000"/>
                </a:schemeClr>
              </a:solidFill>
            </a:endParaRPr>
          </a:p>
          <a:p>
            <a:pPr algn="l"/>
            <a:r>
              <a:rPr lang="en-US" sz="2800">
                <a:solidFill>
                  <a:schemeClr val="bg2">
                    <a:lumMod val="10000"/>
                  </a:schemeClr>
                </a:solidFill>
              </a:rPr>
              <a:t>to be executed</a:t>
            </a:r>
            <a:endParaRPr lang="en-US" sz="280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" name="Picture 1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6000"/>
          </a:blip>
          <a:stretch>
            <a:fillRect/>
          </a:stretch>
        </p:blipFill>
        <p:spPr>
          <a:xfrm>
            <a:off x="5740400" y="1684655"/>
            <a:ext cx="5533390" cy="41503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226185" y="620395"/>
            <a:ext cx="85820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4800" b="1">
                <a:latin typeface="Dingbats" charset="0"/>
                <a:cs typeface="Dingbats" charset="0"/>
              </a:rPr>
              <a:t>categories of algorithms</a:t>
            </a:r>
            <a:endParaRPr lang="en-US" altLang="en-US" sz="4800" b="1">
              <a:latin typeface="Dingbats" charset="0"/>
              <a:cs typeface="Dingbats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425825" y="2275840"/>
            <a:ext cx="566229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Arial" panose="02080604020202020204" pitchFamily="34" charset="0"/>
              <a:buChar char="•"/>
            </a:pPr>
            <a:r>
              <a:rPr lang="en-US" altLang="en-US" sz="4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Search </a:t>
            </a:r>
            <a:endParaRPr lang="en-US" altLang="en-US" sz="4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457200" indent="-457200" algn="l">
              <a:buFont typeface="Arial" panose="02080604020202020204" pitchFamily="34" charset="0"/>
              <a:buChar char="•"/>
            </a:pPr>
            <a:r>
              <a:rPr lang="en-US" altLang="en-US" sz="4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Sort </a:t>
            </a:r>
            <a:endParaRPr lang="en-US" altLang="en-US" sz="4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457200" indent="-457200" algn="l">
              <a:buFont typeface="Arial" panose="02080604020202020204" pitchFamily="34" charset="0"/>
              <a:buChar char="•"/>
            </a:pPr>
            <a:r>
              <a:rPr lang="en-US" altLang="en-US" sz="4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Insert </a:t>
            </a:r>
            <a:endParaRPr lang="en-US" altLang="en-US" sz="4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457200" indent="-457200" algn="l">
              <a:buFont typeface="Arial" panose="02080604020202020204" pitchFamily="34" charset="0"/>
              <a:buChar char="•"/>
            </a:pPr>
            <a:r>
              <a:rPr lang="en-US" altLang="en-US" sz="4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Update </a:t>
            </a:r>
            <a:endParaRPr lang="en-US" altLang="en-US" sz="4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457200" indent="-457200" algn="l">
              <a:buFont typeface="Arial" panose="02080604020202020204" pitchFamily="34" charset="0"/>
              <a:buChar char="•"/>
            </a:pPr>
            <a:r>
              <a:rPr lang="en-US" altLang="en-US" sz="4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Delete </a:t>
            </a:r>
            <a:endParaRPr lang="en-US" altLang="en-US" sz="4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221740" y="759460"/>
            <a:ext cx="81997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3600" b="1">
                <a:latin typeface="Dingbats" charset="0"/>
                <a:cs typeface="Dingbats" charset="0"/>
              </a:rPr>
              <a:t>Characteristics of an Algorithm</a:t>
            </a:r>
            <a:endParaRPr lang="en-US" altLang="en-US" sz="3600" b="1">
              <a:latin typeface="Dingbats" charset="0"/>
              <a:cs typeface="Dingbats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76935" y="2625090"/>
            <a:ext cx="566229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Arial" panose="02080604020202020204" pitchFamily="34" charset="0"/>
              <a:buChar char="•"/>
            </a:pPr>
            <a:r>
              <a:rPr lang="en-US" altLang="en-US" sz="2800">
                <a:solidFill>
                  <a:schemeClr val="bg2">
                    <a:lumMod val="10000"/>
                  </a:schemeClr>
                </a:solidFill>
              </a:rPr>
              <a:t>Unambiguous </a:t>
            </a:r>
            <a:endParaRPr lang="en-US" altLang="en-US" sz="2800">
              <a:solidFill>
                <a:schemeClr val="bg2">
                  <a:lumMod val="10000"/>
                </a:schemeClr>
              </a:solidFill>
            </a:endParaRPr>
          </a:p>
          <a:p>
            <a:pPr marL="457200" indent="-457200" algn="l">
              <a:buFont typeface="Arial" panose="02080604020202020204" pitchFamily="34" charset="0"/>
              <a:buChar char="•"/>
            </a:pPr>
            <a:r>
              <a:rPr lang="en-US" altLang="en-US" sz="2800">
                <a:solidFill>
                  <a:schemeClr val="bg2">
                    <a:lumMod val="10000"/>
                  </a:schemeClr>
                </a:solidFill>
              </a:rPr>
              <a:t>Input </a:t>
            </a:r>
            <a:endParaRPr lang="en-US" altLang="en-US" sz="2800">
              <a:solidFill>
                <a:schemeClr val="bg2">
                  <a:lumMod val="10000"/>
                </a:schemeClr>
              </a:solidFill>
            </a:endParaRPr>
          </a:p>
          <a:p>
            <a:pPr marL="457200" indent="-457200" algn="l">
              <a:buFont typeface="Arial" panose="02080604020202020204" pitchFamily="34" charset="0"/>
              <a:buChar char="•"/>
            </a:pPr>
            <a:r>
              <a:rPr lang="en-US" altLang="en-US" sz="2800">
                <a:solidFill>
                  <a:schemeClr val="bg2">
                    <a:lumMod val="10000"/>
                  </a:schemeClr>
                </a:solidFill>
              </a:rPr>
              <a:t>Output </a:t>
            </a:r>
            <a:endParaRPr lang="en-US" altLang="en-US" sz="2800">
              <a:solidFill>
                <a:schemeClr val="bg2">
                  <a:lumMod val="10000"/>
                </a:schemeClr>
              </a:solidFill>
            </a:endParaRPr>
          </a:p>
          <a:p>
            <a:pPr marL="457200" indent="-457200" algn="l">
              <a:buFont typeface="Arial" panose="02080604020202020204" pitchFamily="34" charset="0"/>
              <a:buChar char="•"/>
            </a:pPr>
            <a:r>
              <a:rPr lang="en-US" altLang="en-US" sz="2800">
                <a:solidFill>
                  <a:schemeClr val="bg2">
                    <a:lumMod val="10000"/>
                  </a:schemeClr>
                </a:solidFill>
              </a:rPr>
              <a:t>Finiteness </a:t>
            </a:r>
            <a:endParaRPr lang="en-US" altLang="en-US" sz="2800">
              <a:solidFill>
                <a:schemeClr val="bg2">
                  <a:lumMod val="10000"/>
                </a:schemeClr>
              </a:solidFill>
            </a:endParaRPr>
          </a:p>
          <a:p>
            <a:pPr marL="457200" indent="-457200" algn="l">
              <a:buFont typeface="Arial" panose="02080604020202020204" pitchFamily="34" charset="0"/>
              <a:buChar char="•"/>
            </a:pPr>
            <a:r>
              <a:rPr lang="en-US" altLang="en-US" sz="2800">
                <a:solidFill>
                  <a:schemeClr val="bg2">
                    <a:lumMod val="10000"/>
                  </a:schemeClr>
                </a:solidFill>
              </a:rPr>
              <a:t>Feasibility </a:t>
            </a:r>
            <a:endParaRPr lang="en-US" altLang="en-US" sz="2800">
              <a:solidFill>
                <a:schemeClr val="bg2">
                  <a:lumMod val="10000"/>
                </a:schemeClr>
              </a:solidFill>
            </a:endParaRPr>
          </a:p>
          <a:p>
            <a:pPr marL="457200" indent="-457200" algn="l">
              <a:buFont typeface="Arial" panose="02080604020202020204" pitchFamily="34" charset="0"/>
              <a:buChar char="•"/>
            </a:pPr>
            <a:r>
              <a:rPr lang="en-US" altLang="en-US" sz="2800">
                <a:solidFill>
                  <a:schemeClr val="bg2">
                    <a:lumMod val="10000"/>
                  </a:schemeClr>
                </a:solidFill>
              </a:rPr>
              <a:t>Independent </a:t>
            </a:r>
            <a:endParaRPr lang="en-US" altLang="en-US" sz="280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8" name="Picture 5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4263390" y="2258060"/>
            <a:ext cx="7144385" cy="3409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081530" y="689610"/>
            <a:ext cx="615632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4400" b="1">
                <a:latin typeface="Dingbats" charset="0"/>
                <a:cs typeface="Dingbats" charset="0"/>
              </a:rPr>
              <a:t>Write an Algorithm</a:t>
            </a:r>
            <a:endParaRPr lang="en-US" altLang="en-US" sz="4400" b="1">
              <a:latin typeface="Dingbats" charset="0"/>
              <a:cs typeface="Dingbats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08585" y="2095500"/>
            <a:ext cx="566229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2400">
                <a:solidFill>
                  <a:schemeClr val="bg2">
                    <a:lumMod val="10000"/>
                  </a:schemeClr>
                </a:solidFill>
              </a:rPr>
              <a:t>There are no </a:t>
            </a:r>
            <a:endParaRPr lang="en-US" altLang="en-US" sz="2400">
              <a:solidFill>
                <a:schemeClr val="bg2">
                  <a:lumMod val="10000"/>
                </a:schemeClr>
              </a:solidFill>
            </a:endParaRPr>
          </a:p>
          <a:p>
            <a:pPr algn="l"/>
            <a:r>
              <a:rPr lang="en-US" altLang="en-US" sz="2400">
                <a:solidFill>
                  <a:schemeClr val="bg2">
                    <a:lumMod val="10000"/>
                  </a:schemeClr>
                </a:solidFill>
              </a:rPr>
              <a:t>well-defined </a:t>
            </a:r>
            <a:endParaRPr lang="en-US" altLang="en-US" sz="2400">
              <a:solidFill>
                <a:schemeClr val="bg2">
                  <a:lumMod val="10000"/>
                </a:schemeClr>
              </a:solidFill>
            </a:endParaRPr>
          </a:p>
          <a:p>
            <a:pPr algn="l"/>
            <a:r>
              <a:rPr lang="en-US" altLang="en-US" sz="2400">
                <a:solidFill>
                  <a:schemeClr val="bg2">
                    <a:lumMod val="10000"/>
                  </a:schemeClr>
                </a:solidFill>
              </a:rPr>
              <a:t>standards for</a:t>
            </a:r>
            <a:endParaRPr lang="en-US" altLang="en-US" sz="2400">
              <a:solidFill>
                <a:schemeClr val="bg2">
                  <a:lumMod val="10000"/>
                </a:schemeClr>
              </a:solidFill>
            </a:endParaRPr>
          </a:p>
          <a:p>
            <a:pPr algn="l"/>
            <a:r>
              <a:rPr lang="en-US" altLang="en-US" sz="2400">
                <a:solidFill>
                  <a:schemeClr val="bg2">
                    <a:lumMod val="10000"/>
                  </a:schemeClr>
                </a:solidFill>
              </a:rPr>
              <a:t> writing algorithms.</a:t>
            </a:r>
            <a:endParaRPr lang="en-US" altLang="en-US" sz="2400">
              <a:solidFill>
                <a:schemeClr val="bg2">
                  <a:lumMod val="10000"/>
                </a:schemeClr>
              </a:solidFill>
            </a:endParaRPr>
          </a:p>
          <a:p>
            <a:pPr algn="l"/>
            <a:r>
              <a:rPr lang="en-US" altLang="en-US" sz="2400">
                <a:solidFill>
                  <a:schemeClr val="bg2">
                    <a:lumMod val="10000"/>
                  </a:schemeClr>
                </a:solidFill>
              </a:rPr>
              <a:t> Algorithms are never</a:t>
            </a:r>
            <a:endParaRPr lang="en-US" altLang="en-US" sz="2400">
              <a:solidFill>
                <a:schemeClr val="bg2">
                  <a:lumMod val="10000"/>
                </a:schemeClr>
              </a:solidFill>
            </a:endParaRPr>
          </a:p>
          <a:p>
            <a:pPr algn="l"/>
            <a:r>
              <a:rPr lang="en-US" altLang="en-US" sz="2400">
                <a:solidFill>
                  <a:schemeClr val="bg2">
                    <a:lumMod val="10000"/>
                  </a:schemeClr>
                </a:solidFill>
              </a:rPr>
              <a:t> written to support a</a:t>
            </a:r>
            <a:endParaRPr lang="en-US" altLang="en-US" sz="2400">
              <a:solidFill>
                <a:schemeClr val="bg2">
                  <a:lumMod val="10000"/>
                </a:schemeClr>
              </a:solidFill>
            </a:endParaRPr>
          </a:p>
          <a:p>
            <a:pPr algn="l"/>
            <a:r>
              <a:rPr lang="en-US" altLang="en-US" sz="2400">
                <a:solidFill>
                  <a:schemeClr val="bg2">
                    <a:lumMod val="10000"/>
                  </a:schemeClr>
                </a:solidFill>
              </a:rPr>
              <a:t> particular programming code.</a:t>
            </a:r>
            <a:endParaRPr lang="en-US" altLang="en-US" sz="240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" name="Picture 10" descr="Selection_014"/>
          <p:cNvPicPr>
            <a:picLocks noChangeAspect="1"/>
          </p:cNvPicPr>
          <p:nvPr/>
        </p:nvPicPr>
        <p:blipFill>
          <a:blip r:embed="rId4">
            <a:clrChange>
              <a:clrFrom>
                <a:srgbClr val="F0F0F0">
                  <a:alpha val="100000"/>
                </a:srgbClr>
              </a:clrFrom>
              <a:clrTo>
                <a:srgbClr val="F0F0F0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5584825" y="1457960"/>
            <a:ext cx="6414135" cy="33140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022475" y="624840"/>
            <a:ext cx="71615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5400" b="1">
                <a:latin typeface="Dingbats" charset="0"/>
                <a:cs typeface="Dingbats" charset="0"/>
              </a:rPr>
              <a:t>Solving a Problem</a:t>
            </a:r>
            <a:endParaRPr lang="" altLang="en-US" sz="5400" b="1">
              <a:latin typeface="Dingbats" charset="0"/>
              <a:cs typeface="Dingbats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58140" y="3403600"/>
            <a:ext cx="66433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" altLang="en-US" sz="28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algorithm helps to</a:t>
            </a:r>
            <a:endParaRPr lang="" altLang="en-US" sz="28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l"/>
            <a:r>
              <a:rPr lang="" altLang="en-US" sz="28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choose the best </a:t>
            </a:r>
            <a:endParaRPr lang="" altLang="en-US" sz="28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l"/>
            <a:r>
              <a:rPr lang="" altLang="en-US" sz="28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solution of a problem</a:t>
            </a:r>
            <a:endParaRPr lang="" altLang="en-US" sz="28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12" name="Picture 7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5838190" y="1859280"/>
            <a:ext cx="3874770" cy="3889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0845" y="407035"/>
            <a:ext cx="7730490" cy="43491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1170" y="4139565"/>
            <a:ext cx="3629660" cy="18148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600000">
            <a:off x="7592695" y="1367155"/>
            <a:ext cx="4523105" cy="32708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</Words>
  <Application>WPS Presentation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SimSun</vt:lpstr>
      <vt:lpstr>Wingdings</vt:lpstr>
      <vt:lpstr>Purisa</vt:lpstr>
      <vt:lpstr>Dingbats</vt:lpstr>
      <vt:lpstr>Calibri</vt:lpstr>
      <vt:lpstr>DejaVu Sans</vt:lpstr>
      <vt:lpstr>微软雅黑</vt:lpstr>
      <vt:lpstr>Droid Sans Fallback</vt:lpstr>
      <vt:lpstr>Arial Unicode MS</vt:lpstr>
      <vt:lpstr>Calibri Light</vt:lpstr>
      <vt:lpstr>Gubbi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5</cp:revision>
  <dcterms:created xsi:type="dcterms:W3CDTF">2018-10-22T17:27:29Z</dcterms:created>
  <dcterms:modified xsi:type="dcterms:W3CDTF">2018-10-22T17:27:29Z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