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69" r:id="rId8"/>
    <p:sldId id="270" r:id="rId9"/>
    <p:sldId id="271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36658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60470" y="449580"/>
            <a:ext cx="26606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Deque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9340" y="4173220"/>
            <a:ext cx="11045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A deque, also known as a double-ended queue, is an ordered collection of items similar to the queue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40" y="1581785"/>
            <a:ext cx="9067165" cy="259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27749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998470" y="556260"/>
            <a:ext cx="46583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Front/Rear</a:t>
            </a:r>
            <a:r>
              <a:rPr lang="en-US" altLang="en-US" sz="5400" b="1">
                <a:latin typeface="Dingbats" charset="0"/>
                <a:cs typeface="Dingbats" charset="0"/>
              </a:rPr>
              <a:t>, 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60010" y="4274820"/>
            <a:ext cx="5818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It has two ends, a front and a rear, and the items remain positioned in the collection.New items can be added at either the front or the rear</a:t>
            </a:r>
            <a:endParaRPr lang="en-US" sz="2400"/>
          </a:p>
        </p:txBody>
      </p:sp>
      <p:pic>
        <p:nvPicPr>
          <p:cNvPr id="7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>
                  <a:alpha val="100000"/>
                </a:srgbClr>
              </a:clrFrom>
              <a:clrTo>
                <a:srgbClr val="FFFF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30505" y="1880235"/>
            <a:ext cx="7626350" cy="1805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-159385" y="645795"/>
            <a:ext cx="9300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800" b="1">
                <a:latin typeface="Dingbats" charset="0"/>
                <a:cs typeface="Dingbats" charset="0"/>
              </a:rPr>
              <a:t> Deque Abstract Data Type</a:t>
            </a:r>
            <a:endParaRPr lang="en-US" sz="4800" b="1">
              <a:latin typeface="Dingbats" charset="0"/>
              <a:cs typeface="Dingbats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8625" y="2028825"/>
            <a:ext cx="62464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sz="3200"/>
              <a:t>Deque()</a:t>
            </a:r>
            <a:endParaRPr lang="en-US" sz="320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sz="3200"/>
              <a:t>addFront(item)</a:t>
            </a:r>
            <a:endParaRPr lang="en-US" sz="320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sz="3200"/>
              <a:t>addRear(item)</a:t>
            </a:r>
            <a:endParaRPr lang="en-US" sz="320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sz="3200"/>
              <a:t>removeFront()</a:t>
            </a:r>
            <a:endParaRPr lang="en-US" sz="320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sz="3200"/>
              <a:t>removeRear()</a:t>
            </a:r>
            <a:endParaRPr lang="en-US" sz="320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sz="3200"/>
              <a:t>isEmpty()</a:t>
            </a:r>
            <a:endParaRPr lang="en-US" sz="320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sz="3200"/>
              <a:t>size()</a:t>
            </a:r>
            <a:endParaRPr lang="en-US" sz="32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3865" y="2028825"/>
            <a:ext cx="7861300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8510" y="638810"/>
            <a:ext cx="7146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Example of Deque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2924810" y="1560830"/>
          <a:ext cx="6342380" cy="4273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330"/>
                <a:gridCol w="2471737"/>
                <a:gridCol w="1738313"/>
              </a:tblGrid>
              <a:tr h="184150">
                <a:tc gridSpan="3"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428BCA"/>
                        </a:solidFill>
                        <a:latin typeface="sans-serif" charset="0"/>
                        <a:ea typeface="sans-serif" charset="0"/>
                        <a:cs typeface="sans-serif" charset="0"/>
                      </a:endParaRPr>
                    </a:p>
                  </a:txBody>
                  <a:tcPr marL="9525" marR="9525" marT="9525" marB="9525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" charset="0"/>
                          <a:cs typeface="Calibri" charset="0"/>
                        </a:rPr>
                        <a:t>Deque Operation</a:t>
                      </a:r>
                      <a:endParaRPr lang="en-US" sz="18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" charset="0"/>
                          <a:cs typeface="Calibri" charset="0"/>
                        </a:rPr>
                        <a:t>Deque Contents</a:t>
                      </a:r>
                      <a:endParaRPr lang="en-US" sz="18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Calibri" charset="0"/>
                          <a:cs typeface="Calibri" charset="0"/>
                        </a:rPr>
                        <a:t>Return Value</a:t>
                      </a:r>
                      <a:endParaRPr lang="en-US" sz="18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d.isEmpty()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True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d.addRear(4)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[4]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d.addRear('dog')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['dog',4,]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d.addFront('cat')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['dog',4,'cat']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d.addFront(True)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['dog',4,'cat',True]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d.size()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['dog',4,'cat',True]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4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d.isEmpty()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['dog',4,'cat',True]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False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d.addRear(8.4)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[8.4,'dog',4,'cat',True]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d.removeRear()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['dog',4,'cat',True]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8.4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d.removeFront()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['dog',4,'cat']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True</a:t>
                      </a:r>
                      <a:endParaRPr lang="en-US" sz="16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924810" y="449580"/>
            <a:ext cx="4568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Palindrome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83025" y="4779010"/>
            <a:ext cx="4726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 string that reads the same forward and backward</a:t>
            </a:r>
            <a:endParaRPr lang="en-US" sz="2400"/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4810" y="1457960"/>
            <a:ext cx="6642100" cy="332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328160" y="449580"/>
            <a:ext cx="1998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Lists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7230" y="2516505"/>
            <a:ext cx="62788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a collection of items </a:t>
            </a:r>
            <a:endParaRPr lang="en-US" sz="4000"/>
          </a:p>
          <a:p>
            <a:r>
              <a:rPr lang="en-US" sz="4000"/>
              <a:t>where each item holds</a:t>
            </a:r>
            <a:endParaRPr lang="en-US" sz="4000"/>
          </a:p>
          <a:p>
            <a:r>
              <a:rPr lang="en-US" sz="4000"/>
              <a:t> a relative position with </a:t>
            </a:r>
            <a:endParaRPr lang="en-US" sz="4000"/>
          </a:p>
          <a:p>
            <a:r>
              <a:rPr lang="en-US" sz="4000"/>
              <a:t>respect to the others</a:t>
            </a:r>
            <a:endParaRPr lang="en-US" sz="4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50" y="1791970"/>
            <a:ext cx="4001770" cy="4001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97230" y="713105"/>
            <a:ext cx="9044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600" b="1">
                <a:latin typeface="Dingbats" charset="0"/>
                <a:cs typeface="Dingbats" charset="0"/>
              </a:rPr>
              <a:t>Unordered List Abstract Data Type</a:t>
            </a:r>
            <a:endParaRPr lang="en-US" altLang="en-US" sz="36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70485" y="1457960"/>
            <a:ext cx="70637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List()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add(item)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remove(item)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search(item)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isEmpty()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size()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append(item)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index(item)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insert(pos,item)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pop()</a:t>
            </a:r>
            <a:endParaRPr lang="en-US" sz="2800"/>
          </a:p>
          <a:p>
            <a:pPr marL="457200" indent="-457200" algn="ctr">
              <a:buFont typeface="Arial" panose="02080604020202020204" pitchFamily="34" charset="0"/>
              <a:buChar char="•"/>
            </a:pPr>
            <a:r>
              <a:rPr lang="en-US" sz="2800"/>
              <a:t>pop(pos)</a:t>
            </a:r>
            <a:endParaRPr lang="en-US" sz="2800"/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290820" y="2127885"/>
            <a:ext cx="7112635" cy="3491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Presentation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sans-serif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3</cp:revision>
  <dcterms:created xsi:type="dcterms:W3CDTF">2018-10-22T04:17:18Z</dcterms:created>
  <dcterms:modified xsi:type="dcterms:W3CDTF">2018-10-22T04:17:18Z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