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0" r:id="rId7"/>
    <p:sldId id="259" r:id="rId8"/>
    <p:sldId id="261" r:id="rId9"/>
    <p:sldId id="263" r:id="rId10"/>
    <p:sldId id="269" r:id="rId11"/>
    <p:sldId id="270" r:id="rId12"/>
    <p:sldId id="265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GIF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8365" y="1153795"/>
            <a:ext cx="7874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Structure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&amp; 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Algorithm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62755" y="4143375"/>
            <a:ext cx="366585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721360"/>
            <a:ext cx="1399540" cy="9531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19220" y="526415"/>
            <a:ext cx="23723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4400" b="1">
                <a:latin typeface="Dingbats" charset="0"/>
                <a:cs typeface="Dingbats" charset="0"/>
              </a:rPr>
              <a:t>Post</a:t>
            </a:r>
            <a:r>
              <a:rPr lang="en-US" altLang="en-US" sz="4400" b="1">
                <a:latin typeface="Dingbats" charset="0"/>
                <a:cs typeface="Dingbats" charset="0"/>
              </a:rPr>
              <a:t>fix</a:t>
            </a:r>
            <a:endParaRPr lang="en-US" altLang="en-US" sz="4400" b="1">
              <a:latin typeface="Dingbats" charset="0"/>
              <a:cs typeface="Dingbats" charset="0"/>
            </a:endParaRPr>
          </a:p>
        </p:txBody>
      </p:sp>
      <p:pic>
        <p:nvPicPr>
          <p:cNvPr id="13" name="Picture 9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4370" y="1589405"/>
            <a:ext cx="5763260" cy="4289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45" y="407035"/>
            <a:ext cx="7730490" cy="4349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1170" y="4139565"/>
            <a:ext cx="3629660" cy="1814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00000">
            <a:off x="7592695" y="1367155"/>
            <a:ext cx="4523105" cy="3270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74090" y="478790"/>
            <a:ext cx="68129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5400" b="1">
                <a:latin typeface="Dingbats" charset="0"/>
                <a:cs typeface="Dingbats" charset="0"/>
              </a:rPr>
              <a:t>		</a:t>
            </a:r>
            <a:r>
              <a:rPr lang="en-US" altLang="en-US" sz="5400" b="1">
                <a:latin typeface="Dingbats" charset="0"/>
                <a:cs typeface="Dingbats" charset="0"/>
              </a:rPr>
              <a:t>Parentheses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67995" y="2183130"/>
            <a:ext cx="56737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>
                <a:solidFill>
                  <a:schemeClr val="bg2">
                    <a:lumMod val="10000"/>
                  </a:schemeClr>
                </a:solidFill>
              </a:rPr>
              <a:t>A parenthesis is a tall, curvy punctuation mark used to set off material that isn't fundamental to the main topic</a:t>
            </a:r>
            <a:endParaRPr lang="en-US" sz="32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6792595" y="1756410"/>
            <a:ext cx="1978660" cy="4371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74090" y="638810"/>
            <a:ext cx="89547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5400" b="1">
                <a:latin typeface="Dingbats" charset="0"/>
                <a:cs typeface="Dingbats" charset="0"/>
              </a:rPr>
              <a:t>Balanced Parentheses 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6405" y="2183130"/>
            <a:ext cx="50158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each opening symbol has a corresponding closing symbol and the pairs of parentheses are properly nested</a:t>
            </a:r>
            <a:endParaRPr lang="en-US" sz="3200"/>
          </a:p>
        </p:txBody>
      </p:sp>
      <p:sp>
        <p:nvSpPr>
          <p:cNvPr id="100" name="Text Box 99"/>
          <p:cNvSpPr txBox="1"/>
          <p:nvPr/>
        </p:nvSpPr>
        <p:spPr>
          <a:xfrm>
            <a:off x="5858510" y="2299017"/>
            <a:ext cx="5080000" cy="3138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66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onospace" charset="0"/>
              </a:rPr>
              <a:t>(()()()())(((())))(()((())()))</a:t>
            </a:r>
            <a:endParaRPr lang="en-US" sz="6600" b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onospace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38455" y="607060"/>
            <a:ext cx="88830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Clue for solving stacks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8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>
                  <a:alpha val="100000"/>
                </a:srgbClr>
              </a:clrFrom>
              <a:clrTo>
                <a:srgbClr val="FFFFFE">
                  <a:alpha val="100000"/>
                  <a:alpha val="0"/>
                </a:srgbClr>
              </a:clrTo>
            </a:clrChange>
            <a:lum bright="-30000"/>
          </a:blip>
          <a:stretch>
            <a:fillRect/>
          </a:stretch>
        </p:blipFill>
        <p:spPr>
          <a:xfrm>
            <a:off x="1186180" y="2121535"/>
            <a:ext cx="9360535" cy="3007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20850" y="638810"/>
            <a:ext cx="69678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Decimal Numbers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94335" y="2205990"/>
            <a:ext cx="506349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3600"/>
              <a:t>positional numeral </a:t>
            </a:r>
            <a:endParaRPr lang="en-US" altLang="en-US" sz="3600"/>
          </a:p>
          <a:p>
            <a:pPr algn="l"/>
            <a:r>
              <a:rPr lang="en-US" altLang="en-US" sz="3600"/>
              <a:t>system employing</a:t>
            </a:r>
            <a:endParaRPr lang="en-US" altLang="en-US" sz="3600"/>
          </a:p>
          <a:p>
            <a:pPr algn="l"/>
            <a:r>
              <a:rPr lang="en-US" altLang="en-US" sz="3600"/>
              <a:t> 10 as the base and </a:t>
            </a:r>
            <a:endParaRPr lang="en-US" altLang="en-US" sz="3600"/>
          </a:p>
          <a:p>
            <a:pPr algn="l"/>
            <a:r>
              <a:rPr lang="en-US" altLang="en-US" sz="3600"/>
              <a:t>requiring 10 different</a:t>
            </a:r>
            <a:endParaRPr lang="en-US" altLang="en-US" sz="3600"/>
          </a:p>
          <a:p>
            <a:pPr algn="l"/>
            <a:r>
              <a:rPr lang="en-US" altLang="en-US" sz="3600"/>
              <a:t> numerals</a:t>
            </a:r>
            <a:endParaRPr lang="en-US" altLang="en-US" sz="3600"/>
          </a:p>
        </p:txBody>
      </p:sp>
      <p:pic>
        <p:nvPicPr>
          <p:cNvPr id="9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7825" y="2205355"/>
            <a:ext cx="6421755" cy="3211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20850" y="607060"/>
            <a:ext cx="63747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Binary Numbers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61415" y="2546350"/>
            <a:ext cx="34194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a number expressed in the base-2 numeral system</a:t>
            </a:r>
            <a:endParaRPr lang="en-US" sz="3600"/>
          </a:p>
        </p:txBody>
      </p:sp>
      <p:pic>
        <p:nvPicPr>
          <p:cNvPr id="8" name="Picture 5" descr="IMG_256"/>
          <p:cNvPicPr>
            <a:picLocks noChangeAspect="1"/>
          </p:cNvPicPr>
          <p:nvPr/>
        </p:nvPicPr>
        <p:blipFill>
          <a:blip r:embed="rId4">
            <a:lum bright="-18000"/>
          </a:blip>
          <a:stretch>
            <a:fillRect/>
          </a:stretch>
        </p:blipFill>
        <p:spPr>
          <a:xfrm>
            <a:off x="5471795" y="2546350"/>
            <a:ext cx="5347970" cy="3361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11885" y="642620"/>
            <a:ext cx="7437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Decimal  to Binary 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10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8000"/>
          </a:blip>
          <a:stretch>
            <a:fillRect/>
          </a:stretch>
        </p:blipFill>
        <p:spPr>
          <a:xfrm>
            <a:off x="1884045" y="1304290"/>
            <a:ext cx="7825105" cy="4824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19220" y="526415"/>
            <a:ext cx="15836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4400" b="1">
                <a:latin typeface="Dingbats" charset="0"/>
                <a:cs typeface="Dingbats" charset="0"/>
              </a:rPr>
              <a:t>Infix</a:t>
            </a:r>
            <a:endParaRPr lang="en-US" altLang="en-US" sz="4400" b="1">
              <a:latin typeface="Dingbats" charset="0"/>
              <a:cs typeface="Dingbats" charset="0"/>
            </a:endParaRPr>
          </a:p>
        </p:txBody>
      </p:sp>
      <p:pic>
        <p:nvPicPr>
          <p:cNvPr id="11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9435" y="1623060"/>
            <a:ext cx="6143625" cy="463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19220" y="526415"/>
            <a:ext cx="20427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4400" b="1">
                <a:latin typeface="Dingbats" charset="0"/>
                <a:cs typeface="Dingbats" charset="0"/>
              </a:rPr>
              <a:t>Pre</a:t>
            </a:r>
            <a:r>
              <a:rPr lang="en-US" altLang="en-US" sz="4400" b="1">
                <a:latin typeface="Dingbats" charset="0"/>
                <a:cs typeface="Dingbats" charset="0"/>
              </a:rPr>
              <a:t>fix</a:t>
            </a:r>
            <a:endParaRPr lang="en-US" altLang="en-US" sz="4400" b="1">
              <a:latin typeface="Dingbats" charset="0"/>
              <a:cs typeface="Dingbats" charset="0"/>
            </a:endParaRPr>
          </a:p>
        </p:txBody>
      </p:sp>
      <p:pic>
        <p:nvPicPr>
          <p:cNvPr id="12" name="Picture 8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9315" y="1743710"/>
            <a:ext cx="5777865" cy="431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Presentation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Purisa</vt:lpstr>
      <vt:lpstr>Dingbats</vt:lpstr>
      <vt:lpstr>Calibri</vt:lpstr>
      <vt:lpstr>DejaVu Sans</vt:lpstr>
      <vt:lpstr>微软雅黑</vt:lpstr>
      <vt:lpstr>Droid Sans Fallback</vt:lpstr>
      <vt:lpstr>Arial Unicode MS</vt:lpstr>
      <vt:lpstr>Calibri Light</vt:lpstr>
      <vt:lpstr>Gubbi</vt:lpstr>
      <vt:lpstr>Abyssinica SIL</vt:lpstr>
      <vt:lpstr>monospace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3</cp:revision>
  <dcterms:created xsi:type="dcterms:W3CDTF">2018-10-21T09:57:10Z</dcterms:created>
  <dcterms:modified xsi:type="dcterms:W3CDTF">2018-10-21T09:57:10Z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