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88" r:id="rId4"/>
    <p:sldId id="292" r:id="rId5"/>
    <p:sldId id="300" r:id="rId6"/>
    <p:sldId id="304" r:id="rId7"/>
    <p:sldId id="302" r:id="rId8"/>
    <p:sldId id="301" r:id="rId9"/>
    <p:sldId id="303" r:id="rId10"/>
    <p:sldId id="30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Soft</a:t>
            </a:r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ware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75" y="311150"/>
            <a:ext cx="2600325" cy="1682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Computer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Software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E3EBF6">
                  <a:alpha val="100000"/>
                </a:srgbClr>
              </a:clrFrom>
              <a:clrTo>
                <a:srgbClr val="E3EBF6">
                  <a:alpha val="100000"/>
                  <a:alpha val="0"/>
                </a:srgbClr>
              </a:clrTo>
            </a:clrChange>
            <a:lum bright="-6000"/>
          </a:blip>
          <a:srcRect l="3463" r="3130" b="4503"/>
          <a:stretch>
            <a:fillRect/>
          </a:stretch>
        </p:blipFill>
        <p:spPr>
          <a:xfrm>
            <a:off x="2901315" y="1318895"/>
            <a:ext cx="6179820" cy="4742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  <a:sym typeface="+mn-ea"/>
              </a:rPr>
              <a:t>System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  <a:sym typeface="+mn-ea"/>
              </a:rPr>
              <a:t>Software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448935" y="1533525"/>
            <a:ext cx="5881370" cy="4298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4130" y="2921952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It is a base for application 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0" indent="0" algn="ctr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software which is responsible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0" indent="0" algn="ctr"/>
            <a:r>
              <a:rPr lang="en-US" sz="2000">
                <a:solidFill>
                  <a:srgbClr val="1E1C11"/>
                </a:solidFill>
                <a:latin typeface="Calibri" charset="0"/>
                <a:cs typeface="SimSun" charset="0"/>
              </a:rPr>
              <a:t>for managing hardware</a:t>
            </a:r>
            <a:endParaRPr lang="en-US" sz="20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  <a:sym typeface="+mn-ea"/>
              </a:rPr>
              <a:t>Application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  <a:sym typeface="+mn-ea"/>
              </a:rPr>
              <a:t>Software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47370" y="2853372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2400">
                <a:solidFill>
                  <a:srgbClr val="1E1C11"/>
                </a:solidFill>
                <a:latin typeface="Calibri" charset="0"/>
                <a:cs typeface="SimSun" charset="0"/>
              </a:rPr>
              <a:t>Application software is software designed to perform a group of coordinated functions, tasks, or activities for the benefit of the user</a:t>
            </a:r>
            <a:endParaRPr lang="en-US" sz="24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099175" y="1875790"/>
            <a:ext cx="5033010" cy="4093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  <a:sym typeface="+mn-ea"/>
              </a:rPr>
              <a:t>Skype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17005" y="328422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b="0">
                <a:latin typeface="Calibri" charset="0"/>
                <a:cs typeface="SimSun" charset="0"/>
              </a:rPr>
              <a:t>a telecommunications application that specializes in providing video chat and voice calls</a:t>
            </a:r>
            <a:endParaRPr lang="en-US"/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5">
            <a:lum bright="-6000"/>
          </a:blip>
          <a:stretch>
            <a:fillRect/>
          </a:stretch>
        </p:blipFill>
        <p:spPr>
          <a:xfrm>
            <a:off x="928370" y="2230120"/>
            <a:ext cx="5382895" cy="3030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  <a:sym typeface="+mn-ea"/>
              </a:rPr>
              <a:t>Gmail</a:t>
            </a:r>
            <a:endParaRPr lang="" altLang="en-US" sz="5400" b="1">
              <a:solidFill>
                <a:srgbClr val="E29038"/>
              </a:solidFill>
              <a:latin typeface="Calibri" charset="0"/>
              <a:cs typeface="SimSun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370445" y="2817495"/>
            <a:ext cx="3743960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Gmail is a free email service developed by </a:t>
            </a:r>
            <a:r>
              <a:rPr lang="en-US" sz="2800" b="0">
                <a:latin typeface="Calibri" charset="0"/>
                <a:cs typeface="SimSun" charset="0"/>
              </a:rPr>
              <a:t>Google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313180" y="2358390"/>
            <a:ext cx="5949950" cy="2717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  <a:sym typeface="+mn-ea"/>
              </a:rPr>
              <a:t>Facebook</a:t>
            </a:r>
            <a:endParaRPr lang="" altLang="en-US" sz="5400" b="1">
              <a:solidFill>
                <a:srgbClr val="E29038"/>
              </a:solidFill>
              <a:latin typeface="Calibri" charset="0"/>
              <a:cs typeface="SimSun" charset="0"/>
              <a:sym typeface="+mn-ea"/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25" y="1527175"/>
            <a:ext cx="5875020" cy="4050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31470" y="3381375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b="0">
                <a:latin typeface="Calibri" charset="0"/>
                <a:cs typeface="SimSun" charset="0"/>
              </a:rPr>
              <a:t>social networking site that makes it easy for you to connect and share with family and friends online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7452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  <a:sym typeface="+mn-ea"/>
              </a:rPr>
              <a:t>You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  <a:sym typeface="+mn-ea"/>
              </a:rPr>
              <a:t>Tube</a:t>
            </a:r>
            <a:endParaRPr lang="" altLang="en-US" sz="5400" b="1">
              <a:solidFill>
                <a:srgbClr val="002060"/>
              </a:solidFill>
              <a:latin typeface="Calibri" charset="0"/>
              <a:cs typeface="SimSun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70140" y="2829560"/>
            <a:ext cx="41230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YouTube is a video sharing service where users can watch, like, share, comment and upload their own videos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6000"/>
          </a:blip>
          <a:stretch>
            <a:fillRect/>
          </a:stretch>
        </p:blipFill>
        <p:spPr>
          <a:xfrm>
            <a:off x="226060" y="1696720"/>
            <a:ext cx="6975475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425" y="845185"/>
            <a:ext cx="5809615" cy="471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OpenSymbol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2019-04-27T05:02:47Z</dcterms:created>
  <dcterms:modified xsi:type="dcterms:W3CDTF">2019-04-27T05:02:47Z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