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1" r:id="rId3"/>
    <p:sldId id="257" r:id="rId4"/>
    <p:sldId id="292" r:id="rId5"/>
    <p:sldId id="301" r:id="rId6"/>
    <p:sldId id="302" r:id="rId7"/>
    <p:sldId id="303" r:id="rId8"/>
    <p:sldId id="304" r:id="rId9"/>
    <p:sldId id="260"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16B6"/>
    <a:srgbClr val="CC0099"/>
    <a:srgbClr val="FFFF66"/>
    <a:srgbClr val="CCCC00"/>
    <a:srgbClr val="5EEC3C"/>
    <a:srgbClr val="FFCC66"/>
    <a:srgbClr val="007033"/>
    <a:srgbClr val="990099"/>
    <a:srgbClr val="FE9202"/>
    <a:srgbClr val="6C1A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708" autoAdjust="0"/>
  </p:normalViewPr>
  <p:slideViewPr>
    <p:cSldViewPr>
      <p:cViewPr>
        <p:scale>
          <a:sx n="82" d="100"/>
          <a:sy n="82" d="100"/>
        </p:scale>
        <p:origin x="-1026" y="-28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2E370-9BE7-427F-B73F-359EA0922C50}" type="datetimeFigureOut">
              <a:rPr lang="en-US" smtClean="0"/>
              <a:pPr/>
              <a:t>8/26/2018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D1955-3794-46D5-A564-B46431CFDEA9}" type="slidenum">
              <a:rPr lang="en-US" smtClean="0"/>
              <a:pPr/>
              <a:t>‹#›</a:t>
            </a:fld>
            <a:endParaRPr lang="en-US"/>
          </a:p>
        </p:txBody>
      </p:sp>
    </p:spTree>
    <p:extLst>
      <p:ext uri="{BB962C8B-B14F-4D97-AF65-F5344CB8AC3E}">
        <p14:creationId xmlns:p14="http://schemas.microsoft.com/office/powerpoint/2010/main" xmlns="" val="244668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6D1955-3794-46D5-A564-B46431CFDEA9}"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pPr/>
              <a:t>9</a:t>
            </a:fld>
            <a:endParaRPr lang="en-US"/>
          </a:p>
        </p:txBody>
      </p:sp>
    </p:spTree>
    <p:extLst>
      <p:ext uri="{BB962C8B-B14F-4D97-AF65-F5344CB8AC3E}">
        <p14:creationId xmlns:p14="http://schemas.microsoft.com/office/powerpoint/2010/main" xmlns="" val="757427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6260" y="3640685"/>
            <a:ext cx="8551479" cy="610820"/>
          </a:xfrm>
          <a:noFill/>
          <a:effectLst>
            <a:outerShdw blurRad="50800" dist="38100" dir="2700000" algn="tl" rotWithShape="0">
              <a:prstClr val="black">
                <a:alpha val="40000"/>
              </a:prstClr>
            </a:outerShdw>
          </a:effectLst>
        </p:spPr>
        <p:txBody>
          <a:bodyPr>
            <a:normAutofit/>
          </a:bodyPr>
          <a:lstStyle>
            <a:lvl1pPr algn="ctr">
              <a:defRPr sz="360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296260" y="4251505"/>
            <a:ext cx="8551479" cy="458116"/>
          </a:xfrm>
        </p:spPr>
        <p:txBody>
          <a:bodyPr>
            <a:normAutofit/>
          </a:bodyPr>
          <a:lstStyle>
            <a:lvl1pPr marL="0" indent="0" algn="ct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8/26/2018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FF29BA06-5941-41B9-8B58-A7382974185D}"/>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0"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244327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0800" y="433880"/>
            <a:ext cx="6104234" cy="572644"/>
          </a:xfrm>
        </p:spPr>
        <p:txBody>
          <a:bodyPr>
            <a:normAutofit/>
          </a:bodyPr>
          <a:lstStyle>
            <a:lvl1pPr algn="l">
              <a:defRPr sz="3600">
                <a:solidFill>
                  <a:schemeClr val="tx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90800" y="1044700"/>
            <a:ext cx="6104234"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8/26/2018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1"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2636"/>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2636"/>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8/26/2018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9527A9BA-A19D-4972-96D6-A17B84ACD75A}"/>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3409950"/>
            <a:ext cx="8551479" cy="610820"/>
          </a:xfrm>
        </p:spPr>
        <p:txBody>
          <a:bodyPr>
            <a:noAutofit/>
          </a:bodyPr>
          <a:lstStyle/>
          <a:p>
            <a:r>
              <a:rPr lang="en-US" sz="4400" dirty="0" smtClean="0">
                <a:solidFill>
                  <a:srgbClr val="CC0099"/>
                </a:solidFill>
                <a:latin typeface="Candara" pitchFamily="34" charset="0"/>
              </a:rPr>
              <a:t>Internet &amp; Web</a:t>
            </a:r>
            <a:endParaRPr lang="en-US" sz="4400" dirty="0">
              <a:solidFill>
                <a:srgbClr val="CC0099"/>
              </a:solidFill>
              <a:latin typeface="Candara" pitchFamily="34" charset="0"/>
            </a:endParaRPr>
          </a:p>
        </p:txBody>
      </p:sp>
      <p:sp>
        <p:nvSpPr>
          <p:cNvPr id="4" name="Subtitle 3"/>
          <p:cNvSpPr>
            <a:spLocks noGrp="1"/>
          </p:cNvSpPr>
          <p:nvPr>
            <p:ph type="subTitle" idx="1"/>
          </p:nvPr>
        </p:nvSpPr>
        <p:spPr>
          <a:xfrm>
            <a:off x="296260" y="4019550"/>
            <a:ext cx="8551479" cy="458116"/>
          </a:xfrm>
        </p:spPr>
        <p:txBody>
          <a:bodyPr>
            <a:normAutofit/>
          </a:bodyPr>
          <a:lstStyle/>
          <a:p>
            <a:r>
              <a:rPr lang="en-US" sz="2400" dirty="0" smtClean="0"/>
              <a:t>Lab </a:t>
            </a:r>
            <a:r>
              <a:rPr lang="en-US" sz="2400" dirty="0" smtClean="0"/>
              <a:t>12: </a:t>
            </a:r>
            <a:r>
              <a:rPr lang="en-US" sz="2400" dirty="0" smtClean="0"/>
              <a:t>Web </a:t>
            </a:r>
            <a:r>
              <a:rPr lang="en-US" sz="2400" dirty="0" smtClean="0"/>
              <a:t>Development.</a:t>
            </a:r>
            <a:endParaRPr lang="en-US" sz="2400" dirty="0" smtClean="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857750"/>
            <a:ext cx="9144000" cy="304800"/>
          </a:xfrm>
          <a:prstGeom prst="rect">
            <a:avLst/>
          </a:prstGeom>
        </p:spPr>
      </p:pic>
    </p:spTree>
    <p:extLst>
      <p:ext uri="{BB962C8B-B14F-4D97-AF65-F5344CB8AC3E}">
        <p14:creationId xmlns:p14="http://schemas.microsoft.com/office/powerpoint/2010/main" xmlns=""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665530"/>
            <a:ext cx="8246070" cy="610820"/>
          </a:xfrm>
        </p:spPr>
        <p:txBody>
          <a:bodyPr>
            <a:noAutofit/>
          </a:bodyPr>
          <a:lstStyle/>
          <a:p>
            <a:r>
              <a:rPr lang="en-US" sz="4000" dirty="0" smtClean="0">
                <a:solidFill>
                  <a:srgbClr val="FFFF00"/>
                </a:solidFill>
                <a:latin typeface="Candara" pitchFamily="34" charset="0"/>
              </a:rPr>
              <a:t>Welcome to Internet &amp; Web Class</a:t>
            </a:r>
            <a:endParaRPr lang="en-US" sz="4000" dirty="0">
              <a:solidFill>
                <a:srgbClr val="FFFF00"/>
              </a:solidFill>
            </a:endParaRPr>
          </a:p>
        </p:txBody>
      </p:sp>
      <p:pic>
        <p:nvPicPr>
          <p:cNvPr id="2051" name="Picture 3" descr="D:\%%% Dipto Lecture WOrk\Programming And Algorithm\Images\watermark.png"/>
          <p:cNvPicPr>
            <a:picLocks noChangeAspect="1" noChangeArrowheads="1"/>
          </p:cNvPicPr>
          <p:nvPr/>
        </p:nvPicPr>
        <p:blipFill>
          <a:blip r:embed="rId2" cstate="print"/>
          <a:srcRect/>
          <a:stretch>
            <a:fillRect/>
          </a:stretch>
        </p:blipFill>
        <p:spPr bwMode="auto">
          <a:xfrm>
            <a:off x="381000" y="1299973"/>
            <a:ext cx="4876799" cy="3843527"/>
          </a:xfrm>
          <a:prstGeom prst="rect">
            <a:avLst/>
          </a:prstGeom>
          <a:noFill/>
        </p:spPr>
      </p:pic>
      <p:pic>
        <p:nvPicPr>
          <p:cNvPr id="2052" name="Picture 4" descr="D:\%%% Dipto Lecture WOrk\Programming And Algorithm\Images\cartoon-png-31576.png"/>
          <p:cNvPicPr>
            <a:picLocks noChangeAspect="1" noChangeArrowheads="1"/>
          </p:cNvPicPr>
          <p:nvPr/>
        </p:nvPicPr>
        <p:blipFill>
          <a:blip r:embed="rId3" cstate="print"/>
          <a:srcRect/>
          <a:stretch>
            <a:fillRect/>
          </a:stretch>
        </p:blipFill>
        <p:spPr bwMode="auto">
          <a:xfrm>
            <a:off x="5867400" y="1428750"/>
            <a:ext cx="1905000" cy="3505200"/>
          </a:xfrm>
          <a:prstGeom prst="rect">
            <a:avLst/>
          </a:prstGeom>
          <a:noFill/>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4857750"/>
            <a:ext cx="9144000" cy="304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solidFill>
                  <a:srgbClr val="FFFF00"/>
                </a:solidFill>
              </a:rPr>
              <a:t>What is </a:t>
            </a:r>
            <a:r>
              <a:rPr lang="en-US" sz="4000" dirty="0" smtClean="0">
                <a:solidFill>
                  <a:srgbClr val="FFFF00"/>
                </a:solidFill>
              </a:rPr>
              <a:t>Web Development?  </a:t>
            </a:r>
            <a:endParaRPr lang="en-US" sz="4000" dirty="0">
              <a:solidFill>
                <a:srgbClr val="FFFF00"/>
              </a:solidFill>
            </a:endParaRPr>
          </a:p>
        </p:txBody>
      </p:sp>
      <p:sp>
        <p:nvSpPr>
          <p:cNvPr id="3" name="Content Placeholder 2"/>
          <p:cNvSpPr>
            <a:spLocks noGrp="1"/>
          </p:cNvSpPr>
          <p:nvPr>
            <p:ph idx="1"/>
          </p:nvPr>
        </p:nvSpPr>
        <p:spPr>
          <a:xfrm>
            <a:off x="0" y="1504950"/>
            <a:ext cx="4419600" cy="3200400"/>
          </a:xfrm>
        </p:spPr>
        <p:txBody>
          <a:bodyPr>
            <a:normAutofit/>
          </a:bodyPr>
          <a:lstStyle/>
          <a:p>
            <a:pPr lvl="0">
              <a:buNone/>
            </a:pPr>
            <a:endParaRPr lang="en-US" b="1" dirty="0" smtClean="0"/>
          </a:p>
          <a:p>
            <a:pPr lvl="0">
              <a:buNone/>
            </a:pPr>
            <a:r>
              <a:rPr lang="en-US" b="1" dirty="0" smtClean="0"/>
              <a:t>Web </a:t>
            </a:r>
            <a:r>
              <a:rPr lang="en-US" b="1" dirty="0" smtClean="0"/>
              <a:t>development process includes web design, web content development, client-side/server-side scripting </a:t>
            </a:r>
            <a:r>
              <a:rPr lang="en-US" b="1" dirty="0" smtClean="0"/>
              <a:t> </a:t>
            </a:r>
            <a:endParaRPr lang="en-US" sz="1400" b="1" dirty="0" smtClean="0">
              <a:solidFill>
                <a:srgbClr val="C00000"/>
              </a:solidFill>
            </a:endParaRPr>
          </a:p>
        </p:txBody>
      </p:sp>
      <p:pic>
        <p:nvPicPr>
          <p:cNvPr id="1026" name="Picture 2" descr="D:\%%% Dipto Lecture WOrk\Programming And Algorithm\Images\cartoon-png-31583.png"/>
          <p:cNvPicPr>
            <a:picLocks noChangeAspect="1" noChangeArrowheads="1"/>
          </p:cNvPicPr>
          <p:nvPr/>
        </p:nvPicPr>
        <p:blipFill>
          <a:blip r:embed="rId3" cstate="print"/>
          <a:srcRect/>
          <a:stretch>
            <a:fillRect/>
          </a:stretch>
        </p:blipFill>
        <p:spPr bwMode="auto">
          <a:xfrm>
            <a:off x="6350278" y="438150"/>
            <a:ext cx="736322" cy="833228"/>
          </a:xfrm>
          <a:prstGeom prst="rect">
            <a:avLst/>
          </a:prstGeom>
          <a:noFill/>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4857750"/>
            <a:ext cx="9144000" cy="304800"/>
          </a:xfrm>
          <a:prstGeom prst="rect">
            <a:avLst/>
          </a:prstGeom>
        </p:spPr>
      </p:pic>
      <p:pic>
        <p:nvPicPr>
          <p:cNvPr id="7" name="Picture 6" descr="D:\%%% Dipto Lecture WOrk\Web and Internet\Web &amp; Internet VI\Images  2\webDevelopment.png"/>
          <p:cNvPicPr/>
          <p:nvPr/>
        </p:nvPicPr>
        <p:blipFill>
          <a:blip r:embed="rId5"/>
          <a:srcRect/>
          <a:stretch>
            <a:fillRect/>
          </a:stretch>
        </p:blipFill>
        <p:spPr bwMode="auto">
          <a:xfrm>
            <a:off x="4828953" y="1809750"/>
            <a:ext cx="4696047" cy="2590800"/>
          </a:xfrm>
          <a:prstGeom prst="rect">
            <a:avLst/>
          </a:prstGeom>
          <a:noFill/>
          <a:ln w="9525">
            <a:noFill/>
            <a:miter lim="800000"/>
            <a:headEnd/>
            <a:tailEnd/>
          </a:ln>
        </p:spPr>
      </p:pic>
    </p:spTree>
    <p:extLst>
      <p:ext uri="{BB962C8B-B14F-4D97-AF65-F5344CB8AC3E}">
        <p14:creationId xmlns:p14="http://schemas.microsoft.com/office/powerpoint/2010/main" xmlns="" val="410330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361950"/>
            <a:ext cx="6934200" cy="720774"/>
          </a:xfrm>
        </p:spPr>
        <p:txBody>
          <a:bodyPr>
            <a:noAutofit/>
          </a:bodyPr>
          <a:lstStyle/>
          <a:p>
            <a:r>
              <a:rPr lang="en-US" sz="3200" b="1" dirty="0" smtClean="0">
                <a:solidFill>
                  <a:srgbClr val="2D16B6"/>
                </a:solidFill>
                <a:effectLst/>
              </a:rPr>
              <a:t>HTML</a:t>
            </a:r>
            <a:endParaRPr lang="en-US" sz="3200" b="1" dirty="0" smtClean="0">
              <a:solidFill>
                <a:srgbClr val="2D16B6"/>
              </a:solidFill>
              <a:effectLst/>
            </a:endParaRPr>
          </a:p>
        </p:txBody>
      </p:sp>
      <p:sp>
        <p:nvSpPr>
          <p:cNvPr id="5" name="Content Placeholder 4"/>
          <p:cNvSpPr>
            <a:spLocks noGrp="1"/>
          </p:cNvSpPr>
          <p:nvPr>
            <p:ph idx="1"/>
          </p:nvPr>
        </p:nvSpPr>
        <p:spPr>
          <a:xfrm>
            <a:off x="2133600" y="1047750"/>
            <a:ext cx="5799434" cy="3511061"/>
          </a:xfrm>
        </p:spPr>
        <p:txBody>
          <a:bodyPr/>
          <a:lstStyle/>
          <a:p>
            <a:pPr algn="ctr">
              <a:buNone/>
            </a:pPr>
            <a:r>
              <a:rPr lang="en-US" dirty="0" smtClean="0"/>
              <a:t> </a:t>
            </a:r>
          </a:p>
          <a:p>
            <a:pPr>
              <a:buNone/>
            </a:pPr>
            <a:endParaRPr lang="en-US" sz="2000" dirty="0" smtClean="0"/>
          </a:p>
          <a:p>
            <a:pPr>
              <a:buNone/>
            </a:pPr>
            <a:r>
              <a:rPr lang="en-US" sz="2000" dirty="0" smtClean="0"/>
              <a:t> </a:t>
            </a:r>
            <a:endParaRPr lang="en-US" sz="2000" dirty="0"/>
          </a:p>
        </p:txBody>
      </p:sp>
      <p:pic>
        <p:nvPicPr>
          <p:cNvPr id="7" name="Picture 4" descr="D:\%%% Dipto Lecture WOrk\Programming And Algorithm\Images\cartoon-png-31576.png"/>
          <p:cNvPicPr>
            <a:picLocks noChangeAspect="1" noChangeArrowheads="1"/>
          </p:cNvPicPr>
          <p:nvPr/>
        </p:nvPicPr>
        <p:blipFill>
          <a:blip r:embed="rId2" cstate="print"/>
          <a:srcRect/>
          <a:stretch>
            <a:fillRect/>
          </a:stretch>
        </p:blipFill>
        <p:spPr bwMode="auto">
          <a:xfrm>
            <a:off x="7315200" y="1428750"/>
            <a:ext cx="1905000" cy="3505200"/>
          </a:xfrm>
          <a:prstGeom prst="rect">
            <a:avLst/>
          </a:prstGeom>
          <a:noFill/>
        </p:spPr>
      </p:pic>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4857750"/>
            <a:ext cx="9144000" cy="304800"/>
          </a:xfrm>
          <a:prstGeom prst="rect">
            <a:avLst/>
          </a:prstGeom>
        </p:spPr>
      </p:pic>
      <p:sp>
        <p:nvSpPr>
          <p:cNvPr id="9217" name="Rectangle 1"/>
          <p:cNvSpPr>
            <a:spLocks noChangeArrowheads="1"/>
          </p:cNvSpPr>
          <p:nvPr/>
        </p:nvSpPr>
        <p:spPr bwMode="auto">
          <a:xfrm>
            <a:off x="2286000" y="1047750"/>
            <a:ext cx="487680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000" b="1" dirty="0" smtClean="0"/>
              <a:t>HTML was developed by W3C &amp; WHATWG and first introduced in 1993.</a:t>
            </a:r>
          </a:p>
          <a:p>
            <a:pPr marL="0" marR="0" lvl="0" indent="0" algn="l" defTabSz="914400" rtl="0" eaLnBrk="1" fontAlgn="base" latinLnBrk="0" hangingPunct="1">
              <a:lnSpc>
                <a:spcPct val="100000"/>
              </a:lnSpc>
              <a:spcBef>
                <a:spcPct val="0"/>
              </a:spcBef>
              <a:spcAft>
                <a:spcPct val="0"/>
              </a:spcAft>
              <a:buClrTx/>
              <a:buSzTx/>
              <a:tabLst/>
            </a:pP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p>
            <a:pPr fontAlgn="base">
              <a:spcBef>
                <a:spcPct val="0"/>
              </a:spcBef>
              <a:spcAft>
                <a:spcPct val="0"/>
              </a:spcAft>
            </a:pPr>
            <a:r>
              <a:rPr lang="en-US" sz="2000" dirty="0" smtClean="0"/>
              <a:t>Hypertext Markup Language (HTML) is the standard markup language for creating web pages and web </a:t>
            </a:r>
            <a:r>
              <a:rPr lang="en-US" sz="2000" dirty="0" smtClean="0"/>
              <a:t>applications with </a:t>
            </a:r>
            <a:r>
              <a:rPr lang="en-US" sz="2000" dirty="0" smtClean="0"/>
              <a:t>Cascading Style Sheets (CSS) and JavaScript, it forms a triad of cornerstone technologies for the World Wide Web.</a:t>
            </a:r>
          </a:p>
          <a:p>
            <a:pPr marL="0" marR="0" lvl="0" indent="0" algn="l" defTabSz="914400" rtl="0" eaLnBrk="1" fontAlgn="base" latinLnBrk="0" hangingPunct="1">
              <a:lnSpc>
                <a:spcPct val="100000"/>
              </a:lnSpc>
              <a:spcBef>
                <a:spcPct val="0"/>
              </a:spcBef>
              <a:spcAft>
                <a:spcPct val="0"/>
              </a:spcAft>
              <a:buClrTx/>
              <a:buSzTx/>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 </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Picture 7" descr="D:\%%% Dipto Lecture WOrk\Web and Internet\Web &amp; Internet VI\Images  2\1200px-HTML5_logo_and_wordmark.svg.png"/>
          <p:cNvPicPr/>
          <p:nvPr/>
        </p:nvPicPr>
        <p:blipFill>
          <a:blip r:embed="rId4" cstate="print"/>
          <a:srcRect/>
          <a:stretch>
            <a:fillRect/>
          </a:stretch>
        </p:blipFill>
        <p:spPr bwMode="auto">
          <a:xfrm>
            <a:off x="7010400" y="1581150"/>
            <a:ext cx="1153633" cy="1001233"/>
          </a:xfrm>
          <a:prstGeom prst="rect">
            <a:avLst/>
          </a:prstGeom>
          <a:noFill/>
          <a:ln w="9525">
            <a:noFill/>
            <a:miter lim="800000"/>
            <a:headEnd/>
            <a:tailEnd/>
          </a:ln>
        </p:spPr>
      </p:pic>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361950"/>
            <a:ext cx="6934200" cy="720774"/>
          </a:xfrm>
        </p:spPr>
        <p:txBody>
          <a:bodyPr>
            <a:noAutofit/>
          </a:bodyPr>
          <a:lstStyle/>
          <a:p>
            <a:r>
              <a:rPr lang="en-US" sz="3200" b="1" dirty="0" smtClean="0">
                <a:solidFill>
                  <a:srgbClr val="2D16B6"/>
                </a:solidFill>
                <a:effectLst/>
              </a:rPr>
              <a:t>CSS</a:t>
            </a:r>
            <a:endParaRPr lang="en-US" sz="3200" b="1" dirty="0" smtClean="0">
              <a:solidFill>
                <a:srgbClr val="2D16B6"/>
              </a:solidFill>
              <a:effectLst/>
            </a:endParaRPr>
          </a:p>
        </p:txBody>
      </p:sp>
      <p:sp>
        <p:nvSpPr>
          <p:cNvPr id="5" name="Content Placeholder 4"/>
          <p:cNvSpPr>
            <a:spLocks noGrp="1"/>
          </p:cNvSpPr>
          <p:nvPr>
            <p:ph idx="1"/>
          </p:nvPr>
        </p:nvSpPr>
        <p:spPr>
          <a:xfrm>
            <a:off x="2133600" y="1047750"/>
            <a:ext cx="5799434" cy="3511061"/>
          </a:xfrm>
        </p:spPr>
        <p:txBody>
          <a:bodyPr/>
          <a:lstStyle/>
          <a:p>
            <a:pPr algn="ctr">
              <a:buNone/>
            </a:pPr>
            <a:r>
              <a:rPr lang="en-US" dirty="0" smtClean="0"/>
              <a:t> </a:t>
            </a:r>
          </a:p>
          <a:p>
            <a:pPr>
              <a:buNone/>
            </a:pPr>
            <a:endParaRPr lang="en-US" sz="2000" dirty="0" smtClean="0"/>
          </a:p>
          <a:p>
            <a:pPr>
              <a:buNone/>
            </a:pPr>
            <a:r>
              <a:rPr lang="en-US" sz="2000" dirty="0" smtClean="0"/>
              <a:t> </a:t>
            </a:r>
            <a:endParaRPr lang="en-US" sz="2000" dirty="0"/>
          </a:p>
        </p:txBody>
      </p:sp>
      <p:pic>
        <p:nvPicPr>
          <p:cNvPr id="7" name="Picture 4" descr="D:\%%% Dipto Lecture WOrk\Programming And Algorithm\Images\cartoon-png-31576.png"/>
          <p:cNvPicPr>
            <a:picLocks noChangeAspect="1" noChangeArrowheads="1"/>
          </p:cNvPicPr>
          <p:nvPr/>
        </p:nvPicPr>
        <p:blipFill>
          <a:blip r:embed="rId2" cstate="print"/>
          <a:srcRect/>
          <a:stretch>
            <a:fillRect/>
          </a:stretch>
        </p:blipFill>
        <p:spPr bwMode="auto">
          <a:xfrm>
            <a:off x="7315200" y="1428750"/>
            <a:ext cx="1905000" cy="3505200"/>
          </a:xfrm>
          <a:prstGeom prst="rect">
            <a:avLst/>
          </a:prstGeom>
          <a:noFill/>
        </p:spPr>
      </p:pic>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4857750"/>
            <a:ext cx="9144000" cy="304800"/>
          </a:xfrm>
          <a:prstGeom prst="rect">
            <a:avLst/>
          </a:prstGeom>
        </p:spPr>
      </p:pic>
      <p:sp>
        <p:nvSpPr>
          <p:cNvPr id="9217" name="Rectangle 1"/>
          <p:cNvSpPr>
            <a:spLocks noChangeArrowheads="1"/>
          </p:cNvSpPr>
          <p:nvPr/>
        </p:nvSpPr>
        <p:spPr bwMode="auto">
          <a:xfrm>
            <a:off x="2286000" y="1047750"/>
            <a:ext cx="487680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000" b="1" dirty="0" smtClean="0"/>
              <a:t>Cascading Style Sheets (CSS) is a style sheet language used for describing the presentation of a document written in a markup language like </a:t>
            </a:r>
            <a:r>
              <a:rPr lang="en-US" sz="2000" b="1" dirty="0" smtClean="0"/>
              <a:t>HTML. </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p>
            <a:r>
              <a:rPr lang="en-US" sz="2000" dirty="0" smtClean="0"/>
              <a:t>CSS is a cornerstone technology of the World Wide Web, alongside HTML and JavaScript.</a:t>
            </a:r>
          </a:p>
          <a:p>
            <a:r>
              <a:rPr lang="en-US" sz="2000" dirty="0" smtClean="0"/>
              <a:t> </a:t>
            </a:r>
          </a:p>
          <a:p>
            <a:r>
              <a:rPr lang="en-US" sz="2000" dirty="0" smtClean="0"/>
              <a:t>CSS is designed to enable the separation of presentation and content, including layout, colors, and fonts. </a:t>
            </a:r>
            <a:r>
              <a:rPr kumimoji="0" lang="en-US" sz="2000" b="1" i="0" u="none" strike="noStrike" cap="none" normalizeH="0" baseline="0" dirty="0" smtClean="0">
                <a:ln>
                  <a:noFill/>
                </a:ln>
                <a:solidFill>
                  <a:schemeClr val="tx1"/>
                </a:solidFill>
                <a:effectLst/>
                <a:latin typeface="Arial" pitchFamily="34" charset="0"/>
                <a:cs typeface="Arial" pitchFamily="34" charset="0"/>
              </a:rPr>
              <a:t> </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pic>
        <p:nvPicPr>
          <p:cNvPr id="10" name="Picture 9" descr="D:\%%% Dipto Lecture WOrk\Web and Internet\Web &amp; Internet VI\Images  2\css.png"/>
          <p:cNvPicPr/>
          <p:nvPr/>
        </p:nvPicPr>
        <p:blipFill>
          <a:blip r:embed="rId4"/>
          <a:srcRect/>
          <a:stretch>
            <a:fillRect/>
          </a:stretch>
        </p:blipFill>
        <p:spPr bwMode="auto">
          <a:xfrm>
            <a:off x="7086600" y="1657350"/>
            <a:ext cx="958166" cy="1057940"/>
          </a:xfrm>
          <a:prstGeom prst="rect">
            <a:avLst/>
          </a:prstGeom>
          <a:noFill/>
          <a:ln w="9525">
            <a:noFill/>
            <a:miter lim="800000"/>
            <a:headEnd/>
            <a:tailEnd/>
          </a:ln>
        </p:spPr>
      </p:pic>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361950"/>
            <a:ext cx="6934200" cy="720774"/>
          </a:xfrm>
        </p:spPr>
        <p:txBody>
          <a:bodyPr>
            <a:noAutofit/>
          </a:bodyPr>
          <a:lstStyle/>
          <a:p>
            <a:r>
              <a:rPr lang="en-US" sz="3200" b="1" dirty="0" smtClean="0">
                <a:solidFill>
                  <a:srgbClr val="2D16B6"/>
                </a:solidFill>
                <a:effectLst/>
              </a:rPr>
              <a:t>JavaScript</a:t>
            </a:r>
            <a:endParaRPr lang="en-US" sz="3200" b="1" dirty="0" smtClean="0">
              <a:solidFill>
                <a:srgbClr val="2D16B6"/>
              </a:solidFill>
              <a:effectLst/>
            </a:endParaRPr>
          </a:p>
        </p:txBody>
      </p:sp>
      <p:sp>
        <p:nvSpPr>
          <p:cNvPr id="5" name="Content Placeholder 4"/>
          <p:cNvSpPr>
            <a:spLocks noGrp="1"/>
          </p:cNvSpPr>
          <p:nvPr>
            <p:ph idx="1"/>
          </p:nvPr>
        </p:nvSpPr>
        <p:spPr>
          <a:xfrm>
            <a:off x="2133600" y="1047750"/>
            <a:ext cx="5799434" cy="3511061"/>
          </a:xfrm>
        </p:spPr>
        <p:txBody>
          <a:bodyPr/>
          <a:lstStyle/>
          <a:p>
            <a:pPr algn="ctr">
              <a:buNone/>
            </a:pPr>
            <a:r>
              <a:rPr lang="en-US" dirty="0" smtClean="0"/>
              <a:t> </a:t>
            </a:r>
          </a:p>
          <a:p>
            <a:pPr>
              <a:buNone/>
            </a:pPr>
            <a:endParaRPr lang="en-US" sz="2000" dirty="0" smtClean="0"/>
          </a:p>
          <a:p>
            <a:pPr>
              <a:buNone/>
            </a:pPr>
            <a:r>
              <a:rPr lang="en-US" sz="2000" dirty="0" smtClean="0"/>
              <a:t> </a:t>
            </a:r>
            <a:endParaRPr lang="en-US" sz="2000" dirty="0"/>
          </a:p>
        </p:txBody>
      </p:sp>
      <p:pic>
        <p:nvPicPr>
          <p:cNvPr id="7" name="Picture 4" descr="D:\%%% Dipto Lecture WOrk\Programming And Algorithm\Images\cartoon-png-31576.png"/>
          <p:cNvPicPr>
            <a:picLocks noChangeAspect="1" noChangeArrowheads="1"/>
          </p:cNvPicPr>
          <p:nvPr/>
        </p:nvPicPr>
        <p:blipFill>
          <a:blip r:embed="rId2" cstate="print"/>
          <a:srcRect/>
          <a:stretch>
            <a:fillRect/>
          </a:stretch>
        </p:blipFill>
        <p:spPr bwMode="auto">
          <a:xfrm>
            <a:off x="7315200" y="1428750"/>
            <a:ext cx="1905000" cy="3505200"/>
          </a:xfrm>
          <a:prstGeom prst="rect">
            <a:avLst/>
          </a:prstGeom>
          <a:noFill/>
        </p:spPr>
      </p:pic>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4857750"/>
            <a:ext cx="9144000" cy="304800"/>
          </a:xfrm>
          <a:prstGeom prst="rect">
            <a:avLst/>
          </a:prstGeom>
        </p:spPr>
      </p:pic>
      <p:sp>
        <p:nvSpPr>
          <p:cNvPr id="9217" name="Rectangle 1"/>
          <p:cNvSpPr>
            <a:spLocks noChangeArrowheads="1"/>
          </p:cNvSpPr>
          <p:nvPr/>
        </p:nvSpPr>
        <p:spPr bwMode="auto">
          <a:xfrm>
            <a:off x="2286000" y="1047750"/>
            <a:ext cx="487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smtClean="0"/>
              <a:t>JavaScript is the programming language of HTML and the Web</a:t>
            </a:r>
            <a:r>
              <a:rPr lang="en-US" sz="2000" b="1" dirty="0" smtClean="0"/>
              <a:t>.</a:t>
            </a:r>
          </a:p>
          <a:p>
            <a:r>
              <a:rPr lang="en-US" sz="2000" b="1" dirty="0" smtClean="0"/>
              <a:t> </a:t>
            </a:r>
            <a:r>
              <a:rPr lang="en-US" sz="2000" b="1" dirty="0" smtClean="0"/>
              <a:t>JavaScript is easy to learn</a:t>
            </a:r>
            <a:r>
              <a:rPr lang="en-US" sz="2000" b="1" dirty="0" smtClean="0"/>
              <a:t>.</a:t>
            </a:r>
          </a:p>
          <a:p>
            <a:endParaRPr lang="en-US" sz="2000" b="1" dirty="0" smtClean="0"/>
          </a:p>
          <a:p>
            <a:endParaRPr lang="en-US" sz="2000" b="1" dirty="0" smtClean="0"/>
          </a:p>
          <a:p>
            <a:pPr lvl="0" fontAlgn="base">
              <a:spcBef>
                <a:spcPct val="0"/>
              </a:spcBef>
              <a:spcAft>
                <a:spcPct val="0"/>
              </a:spcAft>
            </a:pPr>
            <a:r>
              <a:rPr lang="en-US" sz="2000" dirty="0" smtClean="0"/>
              <a:t>Alongside HTML and CSS, JavaScript is one of the three core technologies of the World Wide Web. JavaScript enables interactive web pages and thus is an essential part of web applications. </a:t>
            </a:r>
            <a:r>
              <a:rPr lang="en-US" sz="2000" dirty="0" smtClean="0"/>
              <a:t> </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Picture 7" descr="D:\%%% Dipto Lecture WOrk\Web and Internet\Web &amp; Internet VI\Images  2\javascript_logo.png"/>
          <p:cNvPicPr/>
          <p:nvPr/>
        </p:nvPicPr>
        <p:blipFill>
          <a:blip r:embed="rId4"/>
          <a:srcRect/>
          <a:stretch>
            <a:fillRect/>
          </a:stretch>
        </p:blipFill>
        <p:spPr bwMode="auto">
          <a:xfrm>
            <a:off x="7010400" y="1581150"/>
            <a:ext cx="1135911" cy="983512"/>
          </a:xfrm>
          <a:prstGeom prst="rect">
            <a:avLst/>
          </a:prstGeom>
          <a:noFill/>
          <a:ln w="9525">
            <a:noFill/>
            <a:miter lim="800000"/>
            <a:headEnd/>
            <a:tailEnd/>
          </a:ln>
        </p:spPr>
      </p:pic>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361950"/>
            <a:ext cx="6934200" cy="720774"/>
          </a:xfrm>
        </p:spPr>
        <p:txBody>
          <a:bodyPr>
            <a:noAutofit/>
          </a:bodyPr>
          <a:lstStyle/>
          <a:p>
            <a:r>
              <a:rPr lang="en-US" sz="3200" b="1" dirty="0" err="1" smtClean="0">
                <a:solidFill>
                  <a:srgbClr val="2D16B6"/>
                </a:solidFill>
                <a:effectLst/>
              </a:rPr>
              <a:t>php</a:t>
            </a:r>
            <a:endParaRPr lang="en-US" sz="3200" b="1" dirty="0" smtClean="0">
              <a:solidFill>
                <a:srgbClr val="2D16B6"/>
              </a:solidFill>
              <a:effectLst/>
            </a:endParaRPr>
          </a:p>
        </p:txBody>
      </p:sp>
      <p:sp>
        <p:nvSpPr>
          <p:cNvPr id="5" name="Content Placeholder 4"/>
          <p:cNvSpPr>
            <a:spLocks noGrp="1"/>
          </p:cNvSpPr>
          <p:nvPr>
            <p:ph idx="1"/>
          </p:nvPr>
        </p:nvSpPr>
        <p:spPr>
          <a:xfrm>
            <a:off x="2133600" y="1047750"/>
            <a:ext cx="5799434" cy="3511061"/>
          </a:xfrm>
        </p:spPr>
        <p:txBody>
          <a:bodyPr/>
          <a:lstStyle/>
          <a:p>
            <a:pPr algn="ctr">
              <a:buNone/>
            </a:pPr>
            <a:r>
              <a:rPr lang="en-US" dirty="0" smtClean="0"/>
              <a:t> </a:t>
            </a:r>
          </a:p>
          <a:p>
            <a:pPr>
              <a:buNone/>
            </a:pPr>
            <a:endParaRPr lang="en-US" sz="2000" dirty="0" smtClean="0"/>
          </a:p>
          <a:p>
            <a:pPr>
              <a:buNone/>
            </a:pPr>
            <a:r>
              <a:rPr lang="en-US" sz="2000" dirty="0" smtClean="0"/>
              <a:t> </a:t>
            </a:r>
            <a:endParaRPr lang="en-US" sz="2000" dirty="0"/>
          </a:p>
        </p:txBody>
      </p:sp>
      <p:pic>
        <p:nvPicPr>
          <p:cNvPr id="7" name="Picture 4" descr="D:\%%% Dipto Lecture WOrk\Programming And Algorithm\Images\cartoon-png-31576.png"/>
          <p:cNvPicPr>
            <a:picLocks noChangeAspect="1" noChangeArrowheads="1"/>
          </p:cNvPicPr>
          <p:nvPr/>
        </p:nvPicPr>
        <p:blipFill>
          <a:blip r:embed="rId2" cstate="print"/>
          <a:srcRect/>
          <a:stretch>
            <a:fillRect/>
          </a:stretch>
        </p:blipFill>
        <p:spPr bwMode="auto">
          <a:xfrm>
            <a:off x="7315200" y="1428750"/>
            <a:ext cx="1905000" cy="3505200"/>
          </a:xfrm>
          <a:prstGeom prst="rect">
            <a:avLst/>
          </a:prstGeom>
          <a:noFill/>
        </p:spPr>
      </p:pic>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4857750"/>
            <a:ext cx="9144000" cy="304800"/>
          </a:xfrm>
          <a:prstGeom prst="rect">
            <a:avLst/>
          </a:prstGeom>
        </p:spPr>
      </p:pic>
      <p:sp>
        <p:nvSpPr>
          <p:cNvPr id="9217" name="Rectangle 1"/>
          <p:cNvSpPr>
            <a:spLocks noChangeArrowheads="1"/>
          </p:cNvSpPr>
          <p:nvPr/>
        </p:nvSpPr>
        <p:spPr bwMode="auto">
          <a:xfrm>
            <a:off x="2286000" y="1047750"/>
            <a:ext cx="487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smtClean="0"/>
              <a:t> </a:t>
            </a:r>
            <a:r>
              <a:rPr lang="en-US" sz="2000" b="1" dirty="0" smtClean="0"/>
              <a:t>It was originally created by </a:t>
            </a:r>
            <a:r>
              <a:rPr lang="en-US" sz="2000" b="1" dirty="0" err="1" smtClean="0"/>
              <a:t>Rasmus</a:t>
            </a:r>
            <a:r>
              <a:rPr lang="en-US" sz="2000" b="1" dirty="0" smtClean="0"/>
              <a:t> </a:t>
            </a:r>
            <a:r>
              <a:rPr lang="en-US" sz="2000" b="1" dirty="0" err="1" smtClean="0"/>
              <a:t>Lerdorf</a:t>
            </a:r>
            <a:r>
              <a:rPr lang="en-US" sz="2000" b="1" dirty="0" smtClean="0"/>
              <a:t> in 1994</a:t>
            </a:r>
            <a:r>
              <a:rPr lang="en-US" sz="2000" b="1" dirty="0" smtClean="0"/>
              <a:t> .</a:t>
            </a:r>
          </a:p>
          <a:p>
            <a:r>
              <a:rPr lang="en-US" sz="2000" b="1" dirty="0" smtClean="0"/>
              <a:t>P</a:t>
            </a:r>
            <a:r>
              <a:rPr lang="en-US" sz="2000" dirty="0" smtClean="0"/>
              <a:t>HP </a:t>
            </a:r>
            <a:r>
              <a:rPr lang="en-US" sz="2000" dirty="0" smtClean="0"/>
              <a:t>is a powerful tool for making dynamic and interactive Web pages</a:t>
            </a:r>
            <a:r>
              <a:rPr lang="en-US" sz="2000" dirty="0" smtClean="0"/>
              <a:t>. </a:t>
            </a:r>
            <a:endParaRPr lang="en-US" sz="2000" b="1" dirty="0" smtClean="0"/>
          </a:p>
          <a:p>
            <a:endParaRPr lang="en-US" sz="2000" b="1" dirty="0" smtClean="0"/>
          </a:p>
          <a:p>
            <a:endParaRPr lang="en-US" sz="2000" b="1" dirty="0" smtClean="0"/>
          </a:p>
          <a:p>
            <a:r>
              <a:rPr lang="en-US" sz="2000" dirty="0" smtClean="0"/>
              <a:t>PHP code may be embedded into HTML code, or it can be used in combination with various web template systems, web content management systems, and web frameworks</a:t>
            </a:r>
            <a:r>
              <a:rPr lang="en-US" sz="2000" dirty="0" smtClean="0"/>
              <a:t>. </a:t>
            </a:r>
            <a:endParaRPr lang="en-US" sz="2000" dirty="0"/>
          </a:p>
        </p:txBody>
      </p:sp>
      <p:pic>
        <p:nvPicPr>
          <p:cNvPr id="10" name="Picture 9" descr="D:\%%% Dipto Lecture WOrk\Web and Internet\Web &amp; Internet VI\Images  2\php-00441489844a0103eae71ba2fe15244c.png"/>
          <p:cNvPicPr/>
          <p:nvPr/>
        </p:nvPicPr>
        <p:blipFill>
          <a:blip r:embed="rId4" cstate="print"/>
          <a:srcRect/>
          <a:stretch>
            <a:fillRect/>
          </a:stretch>
        </p:blipFill>
        <p:spPr bwMode="auto">
          <a:xfrm>
            <a:off x="6553200" y="1581150"/>
            <a:ext cx="2057400" cy="990600"/>
          </a:xfrm>
          <a:prstGeom prst="rect">
            <a:avLst/>
          </a:prstGeom>
          <a:noFill/>
          <a:ln w="9525">
            <a:noFill/>
            <a:miter lim="800000"/>
            <a:headEnd/>
            <a:tailEnd/>
          </a:ln>
        </p:spPr>
      </p:pic>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361950"/>
            <a:ext cx="6934200" cy="720774"/>
          </a:xfrm>
        </p:spPr>
        <p:txBody>
          <a:bodyPr>
            <a:noAutofit/>
          </a:bodyPr>
          <a:lstStyle/>
          <a:p>
            <a:r>
              <a:rPr lang="en-US" sz="3200" b="1" dirty="0" smtClean="0">
                <a:solidFill>
                  <a:srgbClr val="2D16B6"/>
                </a:solidFill>
                <a:effectLst/>
              </a:rPr>
              <a:t>ASP </a:t>
            </a:r>
            <a:r>
              <a:rPr lang="en-US" sz="3200" b="1" dirty="0" err="1" smtClean="0">
                <a:solidFill>
                  <a:srgbClr val="2D16B6"/>
                </a:solidFill>
                <a:effectLst/>
              </a:rPr>
              <a:t>.Net</a:t>
            </a:r>
            <a:endParaRPr lang="en-US" sz="3200" b="1" dirty="0" smtClean="0">
              <a:solidFill>
                <a:srgbClr val="2D16B6"/>
              </a:solidFill>
              <a:effectLst/>
            </a:endParaRPr>
          </a:p>
        </p:txBody>
      </p:sp>
      <p:sp>
        <p:nvSpPr>
          <p:cNvPr id="5" name="Content Placeholder 4"/>
          <p:cNvSpPr>
            <a:spLocks noGrp="1"/>
          </p:cNvSpPr>
          <p:nvPr>
            <p:ph idx="1"/>
          </p:nvPr>
        </p:nvSpPr>
        <p:spPr>
          <a:xfrm>
            <a:off x="2133600" y="1047750"/>
            <a:ext cx="5799434" cy="3511061"/>
          </a:xfrm>
        </p:spPr>
        <p:txBody>
          <a:bodyPr/>
          <a:lstStyle/>
          <a:p>
            <a:pPr algn="ctr">
              <a:buNone/>
            </a:pPr>
            <a:r>
              <a:rPr lang="en-US" dirty="0" smtClean="0"/>
              <a:t> </a:t>
            </a:r>
          </a:p>
          <a:p>
            <a:pPr>
              <a:buNone/>
            </a:pPr>
            <a:endParaRPr lang="en-US" sz="2000" dirty="0" smtClean="0"/>
          </a:p>
          <a:p>
            <a:pPr>
              <a:buNone/>
            </a:pPr>
            <a:r>
              <a:rPr lang="en-US" sz="2000" dirty="0" smtClean="0"/>
              <a:t> </a:t>
            </a:r>
            <a:endParaRPr lang="en-US" sz="2000" dirty="0"/>
          </a:p>
        </p:txBody>
      </p:sp>
      <p:pic>
        <p:nvPicPr>
          <p:cNvPr id="7" name="Picture 4" descr="D:\%%% Dipto Lecture WOrk\Programming And Algorithm\Images\cartoon-png-31576.png"/>
          <p:cNvPicPr>
            <a:picLocks noChangeAspect="1" noChangeArrowheads="1"/>
          </p:cNvPicPr>
          <p:nvPr/>
        </p:nvPicPr>
        <p:blipFill>
          <a:blip r:embed="rId2" cstate="print"/>
          <a:srcRect/>
          <a:stretch>
            <a:fillRect/>
          </a:stretch>
        </p:blipFill>
        <p:spPr bwMode="auto">
          <a:xfrm>
            <a:off x="7315200" y="1428750"/>
            <a:ext cx="1905000" cy="3505200"/>
          </a:xfrm>
          <a:prstGeom prst="rect">
            <a:avLst/>
          </a:prstGeom>
          <a:noFill/>
        </p:spPr>
      </p:pic>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4857750"/>
            <a:ext cx="9144000" cy="304800"/>
          </a:xfrm>
          <a:prstGeom prst="rect">
            <a:avLst/>
          </a:prstGeom>
        </p:spPr>
      </p:pic>
      <p:sp>
        <p:nvSpPr>
          <p:cNvPr id="9217" name="Rectangle 1"/>
          <p:cNvSpPr>
            <a:spLocks noChangeArrowheads="1"/>
          </p:cNvSpPr>
          <p:nvPr/>
        </p:nvSpPr>
        <p:spPr bwMode="auto">
          <a:xfrm>
            <a:off x="2286000" y="1047750"/>
            <a:ext cx="487680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dirty="0" smtClean="0"/>
              <a:t>ASP.NET is an open-source server-side web application framework designed for web development </a:t>
            </a:r>
          </a:p>
          <a:p>
            <a:endParaRPr lang="en-US" sz="2000" b="1" dirty="0" smtClean="0"/>
          </a:p>
          <a:p>
            <a:pPr lvl="0">
              <a:buFont typeface="Arial" pitchFamily="34" charset="0"/>
              <a:buChar char="•"/>
            </a:pPr>
            <a:r>
              <a:rPr lang="en-US" sz="2000" dirty="0" smtClean="0"/>
              <a:t>Easy to learn, understand, and use</a:t>
            </a:r>
          </a:p>
          <a:p>
            <a:pPr lvl="0">
              <a:buFont typeface="Arial" pitchFamily="34" charset="0"/>
              <a:buChar char="•"/>
            </a:pPr>
            <a:r>
              <a:rPr lang="en-US" sz="2000" dirty="0" smtClean="0"/>
              <a:t>Uses an SPA application model (Single Page 	</a:t>
            </a:r>
            <a:r>
              <a:rPr lang="en-US" sz="2000" dirty="0" smtClean="0"/>
              <a:t>Application</a:t>
            </a:r>
            <a:r>
              <a:rPr lang="en-US" sz="2000" dirty="0" smtClean="0"/>
              <a:t>)</a:t>
            </a:r>
          </a:p>
          <a:p>
            <a:pPr lvl="0">
              <a:buFont typeface="Arial" pitchFamily="34" charset="0"/>
              <a:buChar char="•"/>
            </a:pPr>
            <a:r>
              <a:rPr lang="en-US" sz="2000" dirty="0" smtClean="0"/>
              <a:t>Similar to PHP and Classic ASP</a:t>
            </a:r>
          </a:p>
          <a:p>
            <a:pPr lvl="0">
              <a:buFont typeface="Arial" pitchFamily="34" charset="0"/>
              <a:buChar char="•"/>
            </a:pPr>
            <a:r>
              <a:rPr lang="en-US" sz="2000" dirty="0" smtClean="0"/>
              <a:t>VB (Visual Basic) or C# (C sharp) scripting </a:t>
            </a:r>
            <a:r>
              <a:rPr lang="en-US" sz="2000" dirty="0" smtClean="0"/>
              <a:t>	languages </a:t>
            </a:r>
            <a:endParaRPr lang="en-US" sz="2000" dirty="0" smtClean="0"/>
          </a:p>
          <a:p>
            <a:endParaRPr lang="en-US" sz="2000" b="1" dirty="0" smtClean="0"/>
          </a:p>
        </p:txBody>
      </p:sp>
      <p:pic>
        <p:nvPicPr>
          <p:cNvPr id="8" name="Picture 7" descr="D:\%%% Dipto Lecture WOrk\Web and Internet\Web &amp; Internet VI\Images  2\Difference-between-.asp-and-.jpg"/>
          <p:cNvPicPr/>
          <p:nvPr/>
        </p:nvPicPr>
        <p:blipFill>
          <a:blip r:embed="rId4" cstate="print"/>
          <a:srcRect/>
          <a:stretch>
            <a:fillRect/>
          </a:stretch>
        </p:blipFill>
        <p:spPr bwMode="auto">
          <a:xfrm>
            <a:off x="7086600" y="1504950"/>
            <a:ext cx="990600" cy="1066800"/>
          </a:xfrm>
          <a:prstGeom prst="rect">
            <a:avLst/>
          </a:prstGeom>
          <a:noFill/>
          <a:ln w="9525">
            <a:noFill/>
            <a:miter lim="800000"/>
            <a:headEnd/>
            <a:tailEnd/>
          </a:ln>
        </p:spPr>
      </p:pic>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038350"/>
            <a:ext cx="4706738" cy="2308324"/>
          </a:xfrm>
          <a:prstGeom prst="rect">
            <a:avLst/>
          </a:prstGeom>
          <a:noFill/>
        </p:spPr>
        <p:txBody>
          <a:bodyPr wrap="none" rtlCol="0">
            <a:spAutoFit/>
          </a:bodyPr>
          <a:lstStyle/>
          <a:p>
            <a:endParaRPr lang="en-US" sz="7200" dirty="0" smtClean="0">
              <a:solidFill>
                <a:srgbClr val="2D16B6"/>
              </a:solidFill>
              <a:latin typeface="28 Days Later" pitchFamily="34" charset="0"/>
            </a:endParaRPr>
          </a:p>
          <a:p>
            <a:r>
              <a:rPr lang="en-US" sz="7200" dirty="0" smtClean="0">
                <a:solidFill>
                  <a:srgbClr val="2D16B6"/>
                </a:solidFill>
                <a:latin typeface="28 Days Later" pitchFamily="34" charset="0"/>
              </a:rPr>
              <a:t>Thank You! </a:t>
            </a:r>
            <a:endParaRPr lang="en-US" sz="7200" dirty="0">
              <a:solidFill>
                <a:srgbClr val="2D16B6"/>
              </a:solidFill>
              <a:latin typeface="28 Days Later" pitchFamily="34" charset="0"/>
            </a:endParaRPr>
          </a:p>
        </p:txBody>
      </p:sp>
      <p:pic>
        <p:nvPicPr>
          <p:cNvPr id="16387" name="Picture 3" descr="D:\%%% Dipto Lecture WOrk\Programming And Algorithm\Images\Elmo_Big.png"/>
          <p:cNvPicPr>
            <a:picLocks noChangeAspect="1" noChangeArrowheads="1"/>
          </p:cNvPicPr>
          <p:nvPr/>
        </p:nvPicPr>
        <p:blipFill>
          <a:blip r:embed="rId3" cstate="print"/>
          <a:srcRect/>
          <a:stretch>
            <a:fillRect/>
          </a:stretch>
        </p:blipFill>
        <p:spPr bwMode="auto">
          <a:xfrm>
            <a:off x="4648200" y="1657350"/>
            <a:ext cx="3912382" cy="2933700"/>
          </a:xfrm>
          <a:prstGeom prst="rect">
            <a:avLst/>
          </a:prstGeom>
          <a:noFill/>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4857750"/>
            <a:ext cx="9144000" cy="304800"/>
          </a:xfrm>
          <a:prstGeom prst="rect">
            <a:avLst/>
          </a:prstGeom>
        </p:spPr>
      </p:pic>
      <p:sp>
        <p:nvSpPr>
          <p:cNvPr id="3073" name="AutoShape 1"/>
          <p:cNvSpPr>
            <a:spLocks noChangeArrowheads="1"/>
          </p:cNvSpPr>
          <p:nvPr/>
        </p:nvSpPr>
        <p:spPr bwMode="auto">
          <a:xfrm>
            <a:off x="685801" y="1504950"/>
            <a:ext cx="3200399" cy="1447800"/>
          </a:xfrm>
          <a:prstGeom prst="roundRect">
            <a:avLst>
              <a:gd name="adj" fmla="val 16667"/>
            </a:avLst>
          </a:prstGeom>
          <a:noFill/>
          <a:ln w="9525">
            <a:solidFill>
              <a:srgbClr val="C4591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838200" y="1207115"/>
            <a:ext cx="2895600" cy="2431435"/>
          </a:xfrm>
          <a:prstGeom prst="rect">
            <a:avLst/>
          </a:prstGeom>
          <a:noFill/>
        </p:spPr>
        <p:txBody>
          <a:bodyPr wrap="square" rtlCol="0">
            <a:spAutoFit/>
          </a:bodyPr>
          <a:lstStyle/>
          <a:p>
            <a:pPr algn="ctr"/>
            <a:endParaRPr lang="en-US" b="1" dirty="0" smtClean="0"/>
          </a:p>
          <a:p>
            <a:pPr algn="ctr"/>
            <a:r>
              <a:rPr lang="en-US" b="1" dirty="0" smtClean="0"/>
              <a:t>Today’s learning:</a:t>
            </a:r>
            <a:endParaRPr lang="en-US" dirty="0" smtClean="0"/>
          </a:p>
          <a:p>
            <a:pPr algn="ctr">
              <a:buNone/>
            </a:pPr>
            <a:r>
              <a:rPr lang="en-US" sz="1600" b="1" dirty="0" smtClean="0">
                <a:solidFill>
                  <a:srgbClr val="C00000"/>
                </a:solidFill>
              </a:rPr>
              <a:t>HTML</a:t>
            </a:r>
          </a:p>
          <a:p>
            <a:pPr algn="ctr">
              <a:buNone/>
            </a:pPr>
            <a:r>
              <a:rPr lang="en-US" sz="1600" b="1" dirty="0" smtClean="0">
                <a:solidFill>
                  <a:srgbClr val="C00000"/>
                </a:solidFill>
              </a:rPr>
              <a:t>CSS</a:t>
            </a:r>
          </a:p>
          <a:p>
            <a:pPr algn="ctr">
              <a:buNone/>
            </a:pPr>
            <a:r>
              <a:rPr lang="en-US" sz="1600" b="1" dirty="0" smtClean="0">
                <a:solidFill>
                  <a:srgbClr val="C00000"/>
                </a:solidFill>
              </a:rPr>
              <a:t>JavaScript</a:t>
            </a:r>
          </a:p>
          <a:p>
            <a:pPr algn="ctr">
              <a:buNone/>
            </a:pPr>
            <a:r>
              <a:rPr lang="en-US" sz="1600" b="1" dirty="0" err="1" smtClean="0">
                <a:solidFill>
                  <a:srgbClr val="C00000"/>
                </a:solidFill>
              </a:rPr>
              <a:t>p</a:t>
            </a:r>
            <a:r>
              <a:rPr lang="en-US" sz="1600" b="1" dirty="0" err="1" smtClean="0">
                <a:solidFill>
                  <a:srgbClr val="C00000"/>
                </a:solidFill>
              </a:rPr>
              <a:t>hp</a:t>
            </a:r>
            <a:endParaRPr lang="en-US" sz="1600" b="1" dirty="0" smtClean="0">
              <a:solidFill>
                <a:srgbClr val="C00000"/>
              </a:solidFill>
            </a:endParaRPr>
          </a:p>
          <a:p>
            <a:pPr algn="ctr">
              <a:buNone/>
            </a:pPr>
            <a:r>
              <a:rPr lang="en-US" sz="1600" b="1" dirty="0" smtClean="0">
                <a:solidFill>
                  <a:srgbClr val="C00000"/>
                </a:solidFill>
              </a:rPr>
              <a:t>ASP </a:t>
            </a:r>
            <a:r>
              <a:rPr lang="en-US" sz="1600" b="1" dirty="0" err="1" smtClean="0">
                <a:solidFill>
                  <a:srgbClr val="C00000"/>
                </a:solidFill>
              </a:rPr>
              <a:t>.Net</a:t>
            </a:r>
            <a:endParaRPr lang="en-US" sz="1600" b="1" dirty="0" smtClean="0">
              <a:solidFill>
                <a:srgbClr val="C00000"/>
              </a:solidFill>
            </a:endParaRPr>
          </a:p>
          <a:p>
            <a:pPr lvl="0" algn="ctr"/>
            <a:endParaRPr lang="en-US" dirty="0" smtClean="0">
              <a:solidFill>
                <a:srgbClr val="C00000"/>
              </a:solidFill>
            </a:endParaRPr>
          </a:p>
          <a:p>
            <a:endParaRPr lang="en-US" dirty="0"/>
          </a:p>
        </p:txBody>
      </p:sp>
    </p:spTree>
    <p:extLst>
      <p:ext uri="{BB962C8B-B14F-4D97-AF65-F5344CB8AC3E}">
        <p14:creationId xmlns:p14="http://schemas.microsoft.com/office/powerpoint/2010/main" xmlns="" val="109100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TotalTime>
  <Words>298</Words>
  <Application>Microsoft Office PowerPoint</Application>
  <PresentationFormat>On-screen Show (16:9)</PresentationFormat>
  <Paragraphs>63</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Internet &amp; Web</vt:lpstr>
      <vt:lpstr>Welcome to Internet &amp; Web Class</vt:lpstr>
      <vt:lpstr>What is Web Development?  </vt:lpstr>
      <vt:lpstr>HTML</vt:lpstr>
      <vt:lpstr>CSS</vt:lpstr>
      <vt:lpstr>JavaScript</vt:lpstr>
      <vt:lpstr>php</vt:lpstr>
      <vt:lpstr>ASP .Net</vt:lpstr>
      <vt:lpstr>Slide 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SORO</cp:lastModifiedBy>
  <cp:revision>252</cp:revision>
  <dcterms:created xsi:type="dcterms:W3CDTF">2013-08-21T19:17:07Z</dcterms:created>
  <dcterms:modified xsi:type="dcterms:W3CDTF">2018-08-26T01:17:10Z</dcterms:modified>
</cp:coreProperties>
</file>