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ru-RU" smtClean="0"/>
              <a:t>13.08.2018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endParaRPr lang="ru-RU" dirty="0"/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6">
            <a:extLst>
              <a:ext uri="{FF2B5EF4-FFF2-40B4-BE49-F238E27FC236}">
                <a16:creationId xmlns:a16="http://schemas.microsoft.com/office/drawing/2014/main" id="{A597D00B-268B-4510-8B67-77D0B44B4CD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1D7D79-A81B-46C4-9189-54A01853E12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BA804C-7F1E-4194-8064-CE055962FCE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CC82-B9FE-425C-8B01-AE4158E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8985-438D-4625-A887-212B27D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AFA0-2590-4875-A589-4281E403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aphic 13">
            <a:extLst>
              <a:ext uri="{FF2B5EF4-FFF2-40B4-BE49-F238E27FC236}">
                <a16:creationId xmlns:a16="http://schemas.microsoft.com/office/drawing/2014/main" id="{5EA7B4E1-D1F0-47CC-931B-22E3171C0C9D}"/>
              </a:ext>
            </a:extLst>
          </p:cNvPr>
          <p:cNvGrpSpPr/>
          <p:nvPr userDrawn="1"/>
        </p:nvGrpSpPr>
        <p:grpSpPr>
          <a:xfrm>
            <a:off x="-12729" y="-12728"/>
            <a:ext cx="12212210" cy="5320485"/>
            <a:chOff x="-12729" y="2016097"/>
            <a:chExt cx="12212210" cy="53204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8F9034-0EAA-4E32-B8E9-0124ABB88745}"/>
                </a:ext>
              </a:extLst>
            </p:cNvPr>
            <p:cNvSpPr/>
            <p:nvPr/>
          </p:nvSpPr>
          <p:spPr>
            <a:xfrm>
              <a:off x="-12729" y="6660171"/>
              <a:ext cx="1309593" cy="470436"/>
            </a:xfrm>
            <a:custGeom>
              <a:avLst/>
              <a:gdLst>
                <a:gd name="connsiteX0" fmla="*/ 1296892 w 1309592"/>
                <a:gd name="connsiteY0" fmla="*/ 12728 h 470436"/>
                <a:gd name="connsiteX1" fmla="*/ 544194 w 1309592"/>
                <a:gd name="connsiteY1" fmla="*/ 13999 h 470436"/>
                <a:gd name="connsiteX2" fmla="*/ 12728 w 1309592"/>
                <a:gd name="connsiteY2" fmla="*/ 128430 h 470436"/>
                <a:gd name="connsiteX3" fmla="*/ 12728 w 1309592"/>
                <a:gd name="connsiteY3" fmla="*/ 469178 h 470436"/>
                <a:gd name="connsiteX4" fmla="*/ 652267 w 1309592"/>
                <a:gd name="connsiteY4" fmla="*/ 335676 h 4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592" h="470436">
                  <a:moveTo>
                    <a:pt x="1296892" y="12728"/>
                  </a:moveTo>
                  <a:lnTo>
                    <a:pt x="544194" y="13999"/>
                  </a:lnTo>
                  <a:lnTo>
                    <a:pt x="12728" y="128430"/>
                  </a:lnTo>
                  <a:lnTo>
                    <a:pt x="12728" y="469178"/>
                  </a:lnTo>
                  <a:lnTo>
                    <a:pt x="652267" y="335676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FC0937-5B0E-41E6-8DCA-173471E33527}"/>
                </a:ext>
              </a:extLst>
            </p:cNvPr>
            <p:cNvSpPr/>
            <p:nvPr/>
          </p:nvSpPr>
          <p:spPr>
            <a:xfrm>
              <a:off x="-12729" y="6599141"/>
              <a:ext cx="1525739" cy="737441"/>
            </a:xfrm>
            <a:custGeom>
              <a:avLst/>
              <a:gdLst>
                <a:gd name="connsiteX0" fmla="*/ 12728 w 1525739"/>
                <a:gd name="connsiteY0" fmla="*/ 736182 h 737440"/>
                <a:gd name="connsiteX1" fmla="*/ 1520667 w 1525739"/>
                <a:gd name="connsiteY1" fmla="*/ 415777 h 737440"/>
                <a:gd name="connsiteX2" fmla="*/ 1435480 w 1525739"/>
                <a:gd name="connsiteY2" fmla="*/ 12728 h 737440"/>
                <a:gd name="connsiteX3" fmla="*/ 12728 w 1525739"/>
                <a:gd name="connsiteY3" fmla="*/ 315333 h 7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739" h="737440">
                  <a:moveTo>
                    <a:pt x="12728" y="736182"/>
                  </a:moveTo>
                  <a:lnTo>
                    <a:pt x="1520667" y="415777"/>
                  </a:lnTo>
                  <a:lnTo>
                    <a:pt x="1435480" y="12728"/>
                  </a:lnTo>
                  <a:lnTo>
                    <a:pt x="12728" y="315333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70487" t="21196" r="2725" b="-70872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BE8A35-5EA3-42C6-B0CF-25B66FAE1B22}"/>
                </a:ext>
              </a:extLst>
            </p:cNvPr>
            <p:cNvSpPr/>
            <p:nvPr/>
          </p:nvSpPr>
          <p:spPr>
            <a:xfrm>
              <a:off x="10792048" y="2016097"/>
              <a:ext cx="1398594" cy="1665599"/>
            </a:xfrm>
            <a:custGeom>
              <a:avLst/>
              <a:gdLst>
                <a:gd name="connsiteX0" fmla="*/ 1206619 w 1398594"/>
                <a:gd name="connsiteY0" fmla="*/ 12728 h 1665598"/>
                <a:gd name="connsiteX1" fmla="*/ 333133 w 1398594"/>
                <a:gd name="connsiteY1" fmla="*/ 1010815 h 1665598"/>
                <a:gd name="connsiteX2" fmla="*/ 12728 w 1398594"/>
                <a:gd name="connsiteY2" fmla="*/ 1656712 h 1665598"/>
                <a:gd name="connsiteX3" fmla="*/ 612852 w 1398594"/>
                <a:gd name="connsiteY3" fmla="*/ 1202804 h 1665598"/>
                <a:gd name="connsiteX4" fmla="*/ 1394793 w 1398594"/>
                <a:gd name="connsiteY4" fmla="*/ 297532 h 1665598"/>
                <a:gd name="connsiteX5" fmla="*/ 1394793 w 1398594"/>
                <a:gd name="connsiteY5" fmla="*/ 12728 h 16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594" h="1665598">
                  <a:moveTo>
                    <a:pt x="1206619" y="12728"/>
                  </a:moveTo>
                  <a:lnTo>
                    <a:pt x="333133" y="1010815"/>
                  </a:lnTo>
                  <a:lnTo>
                    <a:pt x="12728" y="1656712"/>
                  </a:lnTo>
                  <a:lnTo>
                    <a:pt x="612852" y="1202804"/>
                  </a:lnTo>
                  <a:lnTo>
                    <a:pt x="1394793" y="297532"/>
                  </a:lnTo>
                  <a:lnTo>
                    <a:pt x="1394793" y="1272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99CCE4-694E-4C98-90C3-00DD2C35BC65}"/>
                </a:ext>
              </a:extLst>
            </p:cNvPr>
            <p:cNvSpPr/>
            <p:nvPr/>
          </p:nvSpPr>
          <p:spPr>
            <a:xfrm>
              <a:off x="10686456" y="2016097"/>
              <a:ext cx="1513025" cy="1983461"/>
            </a:xfrm>
            <a:custGeom>
              <a:avLst/>
              <a:gdLst>
                <a:gd name="connsiteX0" fmla="*/ 1505410 w 1513024"/>
                <a:gd name="connsiteY0" fmla="*/ 12728 h 1983460"/>
                <a:gd name="connsiteX1" fmla="*/ 1504139 w 1513024"/>
                <a:gd name="connsiteY1" fmla="*/ 12728 h 1983460"/>
                <a:gd name="connsiteX2" fmla="*/ 12728 w 1513024"/>
                <a:gd name="connsiteY2" fmla="*/ 1699941 h 1983460"/>
                <a:gd name="connsiteX3" fmla="*/ 321691 w 1513024"/>
                <a:gd name="connsiteY3" fmla="*/ 1972031 h 1983460"/>
                <a:gd name="connsiteX4" fmla="*/ 1505410 w 1513024"/>
                <a:gd name="connsiteY4" fmla="*/ 633195 h 198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24" h="1983460">
                  <a:moveTo>
                    <a:pt x="1505410" y="12728"/>
                  </a:moveTo>
                  <a:lnTo>
                    <a:pt x="1504139" y="12728"/>
                  </a:lnTo>
                  <a:lnTo>
                    <a:pt x="12728" y="1699941"/>
                  </a:lnTo>
                  <a:lnTo>
                    <a:pt x="321691" y="1972031"/>
                  </a:lnTo>
                  <a:lnTo>
                    <a:pt x="1505410" y="63319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8488" t="-63152" r="-92250" b="6390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23">
            <a:extLst>
              <a:ext uri="{FF2B5EF4-FFF2-40B4-BE49-F238E27FC236}">
                <a16:creationId xmlns:a16="http://schemas.microsoft.com/office/drawing/2014/main" id="{9AB69FD1-C05F-4CBB-8428-990B48E3E98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D3C0294C-5F19-4041-86B2-37560E4CEB30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1EF0A8-7AD6-41E6-A46A-9C4176D0E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10922" y="856221"/>
            <a:ext cx="4005900" cy="1030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2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227974" y="-12694"/>
            <a:ext cx="11967843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56FD1F2-EB72-4C3A-A772-36DC67E43D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21316" y="5185855"/>
            <a:ext cx="5209286" cy="1115568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4219" y="860875"/>
            <a:ext cx="5005081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Picture</a:t>
            </a:r>
            <a:endParaRPr lang="ru-RU" dirty="0"/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0F16812B-89F0-422D-8DF7-CB1E49799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4122" y="0"/>
            <a:ext cx="11004703" cy="5373169"/>
          </a:xfrm>
          <a:custGeom>
            <a:avLst/>
            <a:gdLst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9430940 w 10539412"/>
              <a:gd name="connsiteY3" fmla="*/ 4433888 h 4433888"/>
              <a:gd name="connsiteX4" fmla="*/ 0 w 10539412"/>
              <a:gd name="connsiteY4" fmla="*/ 4433888 h 4433888"/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10538173 w 10539412"/>
              <a:gd name="connsiteY3" fmla="*/ 4365464 h 4433888"/>
              <a:gd name="connsiteX4" fmla="*/ 0 w 10539412"/>
              <a:gd name="connsiteY4" fmla="*/ 4433888 h 4433888"/>
              <a:gd name="connsiteX0" fmla="*/ 0 w 10489649"/>
              <a:gd name="connsiteY0" fmla="*/ 5373169 h 5373169"/>
              <a:gd name="connsiteX1" fmla="*/ 1058709 w 10489649"/>
              <a:gd name="connsiteY1" fmla="*/ 0 h 5373169"/>
              <a:gd name="connsiteX2" fmla="*/ 10489649 w 10489649"/>
              <a:gd name="connsiteY2" fmla="*/ 0 h 5373169"/>
              <a:gd name="connsiteX3" fmla="*/ 10488410 w 10489649"/>
              <a:gd name="connsiteY3" fmla="*/ 4365464 h 5373169"/>
              <a:gd name="connsiteX4" fmla="*/ 0 w 10489649"/>
              <a:gd name="connsiteY4" fmla="*/ 5373169 h 5373169"/>
              <a:gd name="connsiteX0" fmla="*/ 508834 w 10998483"/>
              <a:gd name="connsiteY0" fmla="*/ 5373169 h 5373169"/>
              <a:gd name="connsiteX1" fmla="*/ 0 w 10998483"/>
              <a:gd name="connsiteY1" fmla="*/ 0 h 5373169"/>
              <a:gd name="connsiteX2" fmla="*/ 10998483 w 10998483"/>
              <a:gd name="connsiteY2" fmla="*/ 0 h 5373169"/>
              <a:gd name="connsiteX3" fmla="*/ 10997244 w 10998483"/>
              <a:gd name="connsiteY3" fmla="*/ 4365464 h 5373169"/>
              <a:gd name="connsiteX4" fmla="*/ 508834 w 10998483"/>
              <a:gd name="connsiteY4" fmla="*/ 5373169 h 5373169"/>
              <a:gd name="connsiteX0" fmla="*/ 515054 w 11004703"/>
              <a:gd name="connsiteY0" fmla="*/ 5373169 h 5373169"/>
              <a:gd name="connsiteX1" fmla="*/ 0 w 11004703"/>
              <a:gd name="connsiteY1" fmla="*/ 0 h 5373169"/>
              <a:gd name="connsiteX2" fmla="*/ 11004703 w 11004703"/>
              <a:gd name="connsiteY2" fmla="*/ 0 h 5373169"/>
              <a:gd name="connsiteX3" fmla="*/ 11003464 w 11004703"/>
              <a:gd name="connsiteY3" fmla="*/ 4365464 h 5373169"/>
              <a:gd name="connsiteX4" fmla="*/ 515054 w 11004703"/>
              <a:gd name="connsiteY4" fmla="*/ 5373169 h 537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4703" h="5373169">
                <a:moveTo>
                  <a:pt x="515054" y="5373169"/>
                </a:moveTo>
                <a:lnTo>
                  <a:pt x="0" y="0"/>
                </a:lnTo>
                <a:lnTo>
                  <a:pt x="11004703" y="0"/>
                </a:lnTo>
                <a:lnTo>
                  <a:pt x="11003464" y="4365464"/>
                </a:lnTo>
                <a:lnTo>
                  <a:pt x="515054" y="5373169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viii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7432269" y="2726140"/>
            <a:ext cx="4851352" cy="1827069"/>
          </a:xfrm>
        </p:spPr>
        <p:txBody>
          <a:bodyPr/>
          <a:lstStyle/>
          <a:p>
            <a:r>
              <a:rPr lang="en-US" dirty="0" smtClean="0"/>
              <a:t>Python Basics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      Lab 17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9137838" y="3733347"/>
            <a:ext cx="719618" cy="915877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r="17028"/>
          <a:stretch>
            <a:fillRect/>
          </a:stretch>
        </p:blipFill>
        <p:spPr/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03" y="6286414"/>
            <a:ext cx="1200452" cy="4673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13940" y="6024804"/>
            <a:ext cx="1411935" cy="728969"/>
            <a:chOff x="1203140" y="-354762"/>
            <a:chExt cx="2036085" cy="7833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4363" y="599702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782389"/>
            <a:ext cx="211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are human expression </a:t>
            </a:r>
            <a:endParaRPr lang="en-US" sz="2800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27272" y="6049833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0" b="205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11346" y="1025119"/>
            <a:ext cx="4771038" cy="734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Expression in python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python 2+2 is an expression, which is the most basic kind of programming instruction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</a:rPr>
              <a:t>Expressions consist of </a:t>
            </a:r>
            <a:r>
              <a:rPr lang="en-US" altLang="en-US" i="1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</a:rPr>
              <a:t> (such as 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</a:rPr>
              <a:t>) and </a:t>
            </a:r>
            <a:r>
              <a:rPr lang="en-US" altLang="en-US" i="1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</a:rPr>
              <a:t> (such as 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</a:rPr>
              <a:t>), </a:t>
            </a:r>
            <a:endParaRPr lang="en-US" alt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they can always 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evaluate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down to a single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value</a:t>
            </a:r>
          </a:p>
          <a:p>
            <a:pPr lvl="0"/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+ 2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</a:rPr>
              <a:t> is evaluated down to a single value, 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n-US" sz="1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altLang="en-US" sz="11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single value with no operators is also considered an expression</a:t>
            </a:r>
            <a:endParaRPr lang="en-US" alt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best programming language for start ups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4CC5A-FB35-4FE6-8A04-7F710685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Crashing a program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77FC2-DEB3-480E-B26E-5AF82AA65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Programs </a:t>
            </a:r>
            <a:r>
              <a:rPr lang="en-US" dirty="0"/>
              <a:t>will crash if they contain code the computer can’t understand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E4EEE6-6B51-47F3-90DE-39E5FCB64E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79053" y="3536868"/>
            <a:ext cx="4347933" cy="140874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Crashing a program shows you an error message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</a:t>
            </a:r>
            <a:r>
              <a:rPr lang="en-US" dirty="0" smtClean="0"/>
              <a:t>rror </a:t>
            </a:r>
            <a:r>
              <a:rPr lang="en-US" dirty="0"/>
              <a:t>message won’t break your </a:t>
            </a:r>
            <a:r>
              <a:rPr lang="en-US" dirty="0" smtClean="0"/>
              <a:t>computer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don’t be afraid to make mistakes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 </a:t>
            </a:r>
            <a:r>
              <a:rPr lang="en-US" i="1" dirty="0"/>
              <a:t>crash</a:t>
            </a:r>
            <a:r>
              <a:rPr lang="en-US" dirty="0"/>
              <a:t> just means the program stopped running unexpectedly.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B7843-3480-43C9-8A6E-E2D5958B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9" r="181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55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Operator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49" y="1423852"/>
            <a:ext cx="5365885" cy="478456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793239" y="2847703"/>
            <a:ext cx="3844075" cy="2717074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670" y="3606075"/>
            <a:ext cx="356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order of operations (also called </a:t>
            </a:r>
            <a:r>
              <a:rPr lang="en-US" i="1" dirty="0">
                <a:solidFill>
                  <a:schemeClr val="bg1"/>
                </a:solidFill>
              </a:rPr>
              <a:t>precedence</a:t>
            </a:r>
            <a:r>
              <a:rPr lang="en-US" dirty="0">
                <a:solidFill>
                  <a:schemeClr val="bg1"/>
                </a:solidFill>
              </a:rPr>
              <a:t>) of Python math operators is similar to that of mathematics.</a:t>
            </a:r>
          </a:p>
        </p:txBody>
      </p:sp>
    </p:spTree>
    <p:extLst>
      <p:ext uri="{BB962C8B-B14F-4D97-AF65-F5344CB8AC3E}">
        <p14:creationId xmlns:p14="http://schemas.microsoft.com/office/powerpoint/2010/main" val="32614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Bad Instruction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6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933670" y="3606075"/>
            <a:ext cx="356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order of operations (also called </a:t>
            </a:r>
            <a:r>
              <a:rPr lang="en-US" i="1" dirty="0">
                <a:solidFill>
                  <a:schemeClr val="bg1"/>
                </a:solidFill>
              </a:rPr>
              <a:t>precedence</a:t>
            </a:r>
            <a:r>
              <a:rPr lang="en-US" dirty="0">
                <a:solidFill>
                  <a:schemeClr val="bg1"/>
                </a:solidFill>
              </a:rPr>
              <a:t>) of Python math operators is similar to that of mathematics.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3326" y="3138715"/>
            <a:ext cx="4153988" cy="1137687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993" y="3234739"/>
            <a:ext cx="370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type in a bad Python instruction, Python won’t be able to understand 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56" y="1240970"/>
            <a:ext cx="5465302" cy="48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SyntaxError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7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933670" y="3606075"/>
            <a:ext cx="356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order of operations (also called </a:t>
            </a:r>
            <a:r>
              <a:rPr lang="en-US" i="1" dirty="0">
                <a:solidFill>
                  <a:schemeClr val="bg1"/>
                </a:solidFill>
              </a:rPr>
              <a:t>precedence</a:t>
            </a:r>
            <a:r>
              <a:rPr lang="en-US" dirty="0">
                <a:solidFill>
                  <a:schemeClr val="bg1"/>
                </a:solidFill>
              </a:rPr>
              <a:t>) of Python math operators is similar to that of mathematics.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3326" y="3138715"/>
            <a:ext cx="4153988" cy="1137687"/>
          </a:xfrm>
          <a:prstGeom prst="roundRect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993" y="3234739"/>
            <a:ext cx="370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bad </a:t>
            </a:r>
            <a:r>
              <a:rPr lang="en-US" dirty="0">
                <a:solidFill>
                  <a:schemeClr val="bg1"/>
                </a:solidFill>
              </a:rPr>
              <a:t>Python </a:t>
            </a:r>
            <a:r>
              <a:rPr lang="en-US" dirty="0" smtClean="0">
                <a:solidFill>
                  <a:schemeClr val="bg1"/>
                </a:solidFill>
              </a:rPr>
              <a:t>instruction shows a SyntaxError 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5667" y="1355449"/>
            <a:ext cx="4950823" cy="4704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1245" y="2108311"/>
            <a:ext cx="3879669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5 +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  File "&lt;stdin&gt;", line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    5 +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      ^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SyntaxError: invalid syntax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&gt;&gt;&gt;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42 + 5 + * 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  File "&lt;stdin&gt;", line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    42 + 5 + * 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             ^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Vrinda"/>
              </a:rPr>
              <a:t>SyntaxError: invalid syntax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28328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478411" y="4103020"/>
            <a:ext cx="3689627" cy="618296"/>
          </a:xfrm>
        </p:spPr>
        <p:txBody>
          <a:bodyPr/>
          <a:lstStyle/>
          <a:p>
            <a:r>
              <a:rPr lang="en-US" sz="1800" dirty="0" smtClean="0"/>
              <a:t>You’ll learn Data Types and Variable from next lab</a:t>
            </a:r>
            <a:endParaRPr lang="ru-RU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446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2523">
            <a:off x="3210794" y="4112759"/>
            <a:ext cx="378061" cy="4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nBusiness Presentation Layout_Elementary_MO - v3" id="{6E541ECF-0200-46A9-8EE3-48447D9D3F27}" vid="{07DB5323-C36F-41F5-B938-6E6540F421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F32F1E-F5A0-4784-8E31-16FEFB487B1A}">
  <ds:schemaRefs>
    <ds:schemaRef ds:uri="http://schemas.microsoft.com/sharepoint/v3"/>
    <ds:schemaRef ds:uri="6dc4bcd6-49db-4c07-9060-8acfc67cef9f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655428-C70D-4B81-A264-30417CFE7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31CFFB-B3AA-41DC-B7FF-516AE7DF7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218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Comic Sans MS</vt:lpstr>
      <vt:lpstr>Courier New</vt:lpstr>
      <vt:lpstr>Franklin Gothic Book</vt:lpstr>
      <vt:lpstr>Times New Roman</vt:lpstr>
      <vt:lpstr>Vrinda</vt:lpstr>
      <vt:lpstr>Wingdings</vt:lpstr>
      <vt:lpstr>Office Theme</vt:lpstr>
      <vt:lpstr>Python Basics</vt:lpstr>
      <vt:lpstr>Expression </vt:lpstr>
      <vt:lpstr>Expression in python</vt:lpstr>
      <vt:lpstr>Crashing a program</vt:lpstr>
      <vt:lpstr>Mathematical Operator</vt:lpstr>
      <vt:lpstr>Bad Instruction</vt:lpstr>
      <vt:lpstr>SyntaxError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2018-07-19T09:58:25Z</dcterms:created>
  <dcterms:modified xsi:type="dcterms:W3CDTF">2018-08-13T08:33:34Z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