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 autoAdjust="0"/>
    <p:restoredTop sz="94660"/>
  </p:normalViewPr>
  <p:slideViewPr>
    <p:cSldViewPr snapToGrid="0">
      <p:cViewPr varScale="1">
        <p:scale>
          <a:sx n="69" d="100"/>
          <a:sy n="69" d="100"/>
        </p:scale>
        <p:origin x="8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31591-267F-4444-B79F-9FC9D96AB850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03282-8080-47A4-8836-36FC138DF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6F0-5E51-4D0B-9565-D1B5B97CED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827C-4AF8-4D1C-A5D3-78A4E428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8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6F0-5E51-4D0B-9565-D1B5B97CED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827C-4AF8-4D1C-A5D3-78A4E428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4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6F0-5E51-4D0B-9565-D1B5B97CED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827C-4AF8-4D1C-A5D3-78A4E428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6F0-5E51-4D0B-9565-D1B5B97CED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827C-4AF8-4D1C-A5D3-78A4E428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3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6F0-5E51-4D0B-9565-D1B5B97CED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827C-4AF8-4D1C-A5D3-78A4E428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6F0-5E51-4D0B-9565-D1B5B97CED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827C-4AF8-4D1C-A5D3-78A4E428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3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6F0-5E51-4D0B-9565-D1B5B97CED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827C-4AF8-4D1C-A5D3-78A4E428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8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6F0-5E51-4D0B-9565-D1B5B97CED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827C-4AF8-4D1C-A5D3-78A4E428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8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6F0-5E51-4D0B-9565-D1B5B97CED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827C-4AF8-4D1C-A5D3-78A4E428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5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6F0-5E51-4D0B-9565-D1B5B97CED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827C-4AF8-4D1C-A5D3-78A4E428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6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6F0-5E51-4D0B-9565-D1B5B97CED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827C-4AF8-4D1C-A5D3-78A4E428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9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406F0-5E51-4D0B-9565-D1B5B97CED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2827C-4AF8-4D1C-A5D3-78A4E428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2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1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08438" y="55535"/>
            <a:ext cx="9826161" cy="6084595"/>
            <a:chOff x="308438" y="55535"/>
            <a:chExt cx="4813290" cy="4950077"/>
          </a:xfrm>
        </p:grpSpPr>
        <p:pic>
          <p:nvPicPr>
            <p:cNvPr id="1032" name="Picture 8" descr="Image result for html tag 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38" y="55535"/>
              <a:ext cx="1358130" cy="1358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html tag png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38" y="3472314"/>
              <a:ext cx="1533298" cy="1533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468531" y="1570661"/>
              <a:ext cx="4653197" cy="2065029"/>
              <a:chOff x="630763" y="1273911"/>
              <a:chExt cx="4653197" cy="2065029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630763" y="1273911"/>
                <a:ext cx="4653197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600" b="1" dirty="0" smtClean="0"/>
                  <a:t>HTML Blocks</a:t>
                </a:r>
                <a:endParaRPr lang="en-US" sz="6600" b="1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30763" y="2015501"/>
                <a:ext cx="320194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 smtClean="0"/>
                  <a:t>Class: 8</a:t>
                </a:r>
              </a:p>
              <a:p>
                <a:r>
                  <a:rPr lang="en-US" sz="4000" b="1" dirty="0" smtClean="0"/>
                  <a:t>Lab : 22</a:t>
                </a:r>
                <a:endParaRPr lang="en-US" sz="4000" b="1" dirty="0"/>
              </a:p>
            </p:txBody>
          </p:sp>
        </p:grpSp>
      </p:grpSp>
      <p:pic>
        <p:nvPicPr>
          <p:cNvPr id="9" name="Picture 8" descr="Image result for html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243" y="0"/>
            <a:ext cx="2828696" cy="282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eb desig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240149"/>
            <a:ext cx="3028950" cy="183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150" y="6153149"/>
            <a:ext cx="2552700" cy="645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3" y="6153149"/>
            <a:ext cx="1694807" cy="62640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82024"/>
            <a:ext cx="9505307" cy="1352550"/>
            <a:chOff x="0" y="590550"/>
            <a:chExt cx="9534525" cy="1352550"/>
          </a:xfrm>
          <a:solidFill>
            <a:schemeClr val="accent2"/>
          </a:solidFill>
        </p:grpSpPr>
        <p:sp>
          <p:nvSpPr>
            <p:cNvPr id="7" name="Rectangle 6"/>
            <p:cNvSpPr/>
            <p:nvPr/>
          </p:nvSpPr>
          <p:spPr>
            <a:xfrm>
              <a:off x="0" y="590550"/>
              <a:ext cx="5810250" cy="1352550"/>
            </a:xfrm>
            <a:custGeom>
              <a:avLst/>
              <a:gdLst>
                <a:gd name="connsiteX0" fmla="*/ 0 w 4343400"/>
                <a:gd name="connsiteY0" fmla="*/ 0 h 1352550"/>
                <a:gd name="connsiteX1" fmla="*/ 4343400 w 4343400"/>
                <a:gd name="connsiteY1" fmla="*/ 0 h 1352550"/>
                <a:gd name="connsiteX2" fmla="*/ 4343400 w 4343400"/>
                <a:gd name="connsiteY2" fmla="*/ 1352550 h 1352550"/>
                <a:gd name="connsiteX3" fmla="*/ 0 w 4343400"/>
                <a:gd name="connsiteY3" fmla="*/ 1352550 h 1352550"/>
                <a:gd name="connsiteX4" fmla="*/ 0 w 4343400"/>
                <a:gd name="connsiteY4" fmla="*/ 0 h 1352550"/>
                <a:gd name="connsiteX0" fmla="*/ 0 w 4343400"/>
                <a:gd name="connsiteY0" fmla="*/ 0 h 1352550"/>
                <a:gd name="connsiteX1" fmla="*/ 3371850 w 4343400"/>
                <a:gd name="connsiteY1" fmla="*/ 38100 h 1352550"/>
                <a:gd name="connsiteX2" fmla="*/ 4343400 w 4343400"/>
                <a:gd name="connsiteY2" fmla="*/ 1352550 h 1352550"/>
                <a:gd name="connsiteX3" fmla="*/ 0 w 4343400"/>
                <a:gd name="connsiteY3" fmla="*/ 1352550 h 1352550"/>
                <a:gd name="connsiteX4" fmla="*/ 0 w 434340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0" h="1352550">
                  <a:moveTo>
                    <a:pt x="0" y="0"/>
                  </a:moveTo>
                  <a:lnTo>
                    <a:pt x="3371850" y="38100"/>
                  </a:lnTo>
                  <a:lnTo>
                    <a:pt x="4343400" y="1352550"/>
                  </a:lnTo>
                  <a:lnTo>
                    <a:pt x="0" y="13525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>
                  <a:latin typeface="Britannic Bold" panose="020B0903060703020204" pitchFamily="34" charset="0"/>
                </a:rPr>
                <a:t>Elements</a:t>
              </a:r>
              <a:endParaRPr lang="en-US" sz="5400" b="1" dirty="0">
                <a:latin typeface="Britannic Bold" panose="020B0903060703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933950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7"/>
            <p:cNvSpPr/>
            <p:nvPr/>
          </p:nvSpPr>
          <p:spPr>
            <a:xfrm>
              <a:off x="6048375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7"/>
            <p:cNvSpPr/>
            <p:nvPr/>
          </p:nvSpPr>
          <p:spPr>
            <a:xfrm>
              <a:off x="7305675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509855" y="2683638"/>
            <a:ext cx="80722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Every HTML element has a default display </a:t>
            </a:r>
            <a:r>
              <a:rPr lang="en-US" sz="4000" dirty="0" smtClean="0"/>
              <a:t>value depending </a:t>
            </a:r>
            <a:r>
              <a:rPr lang="en-US" sz="4000" dirty="0"/>
              <a:t>on what type of element it is. </a:t>
            </a:r>
            <a:r>
              <a:rPr lang="en-US" sz="4000" dirty="0" smtClean="0"/>
              <a:t>The </a:t>
            </a:r>
            <a:r>
              <a:rPr lang="en-US" sz="4000" dirty="0"/>
              <a:t>default display value for most </a:t>
            </a:r>
            <a:r>
              <a:rPr lang="en-US" sz="4000" dirty="0" smtClean="0"/>
              <a:t>elements is </a:t>
            </a:r>
            <a:r>
              <a:rPr lang="en-US" sz="4000" dirty="0"/>
              <a:t>block or inline.</a:t>
            </a:r>
          </a:p>
          <a:p>
            <a:pPr algn="just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4026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eb desig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240149"/>
            <a:ext cx="3028950" cy="183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150" y="6153149"/>
            <a:ext cx="2552700" cy="645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3" y="6153149"/>
            <a:ext cx="1694807" cy="62640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82024"/>
            <a:ext cx="9691263" cy="1352550"/>
            <a:chOff x="-186528" y="590550"/>
            <a:chExt cx="9721053" cy="1352550"/>
          </a:xfrm>
          <a:solidFill>
            <a:schemeClr val="accent2"/>
          </a:solidFill>
        </p:grpSpPr>
        <p:sp>
          <p:nvSpPr>
            <p:cNvPr id="7" name="Rectangle 6"/>
            <p:cNvSpPr/>
            <p:nvPr/>
          </p:nvSpPr>
          <p:spPr>
            <a:xfrm>
              <a:off x="-186528" y="590550"/>
              <a:ext cx="6092028" cy="1352550"/>
            </a:xfrm>
            <a:custGeom>
              <a:avLst/>
              <a:gdLst>
                <a:gd name="connsiteX0" fmla="*/ 0 w 4343400"/>
                <a:gd name="connsiteY0" fmla="*/ 0 h 1352550"/>
                <a:gd name="connsiteX1" fmla="*/ 4343400 w 4343400"/>
                <a:gd name="connsiteY1" fmla="*/ 0 h 1352550"/>
                <a:gd name="connsiteX2" fmla="*/ 4343400 w 4343400"/>
                <a:gd name="connsiteY2" fmla="*/ 1352550 h 1352550"/>
                <a:gd name="connsiteX3" fmla="*/ 0 w 4343400"/>
                <a:gd name="connsiteY3" fmla="*/ 1352550 h 1352550"/>
                <a:gd name="connsiteX4" fmla="*/ 0 w 4343400"/>
                <a:gd name="connsiteY4" fmla="*/ 0 h 1352550"/>
                <a:gd name="connsiteX0" fmla="*/ 0 w 4343400"/>
                <a:gd name="connsiteY0" fmla="*/ 0 h 1352550"/>
                <a:gd name="connsiteX1" fmla="*/ 3371850 w 4343400"/>
                <a:gd name="connsiteY1" fmla="*/ 38100 h 1352550"/>
                <a:gd name="connsiteX2" fmla="*/ 4343400 w 4343400"/>
                <a:gd name="connsiteY2" fmla="*/ 1352550 h 1352550"/>
                <a:gd name="connsiteX3" fmla="*/ 0 w 4343400"/>
                <a:gd name="connsiteY3" fmla="*/ 1352550 h 1352550"/>
                <a:gd name="connsiteX4" fmla="*/ 0 w 434340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0" h="1352550">
                  <a:moveTo>
                    <a:pt x="0" y="0"/>
                  </a:moveTo>
                  <a:lnTo>
                    <a:pt x="3371850" y="38100"/>
                  </a:lnTo>
                  <a:lnTo>
                    <a:pt x="4343400" y="1352550"/>
                  </a:lnTo>
                  <a:lnTo>
                    <a:pt x="0" y="13525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000" b="1" dirty="0">
                  <a:latin typeface="Britannic Bold" panose="020B0903060703020204" pitchFamily="34" charset="0"/>
                </a:rPr>
                <a:t>Block-level Elements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933950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7"/>
            <p:cNvSpPr/>
            <p:nvPr/>
          </p:nvSpPr>
          <p:spPr>
            <a:xfrm>
              <a:off x="6048375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7"/>
            <p:cNvSpPr/>
            <p:nvPr/>
          </p:nvSpPr>
          <p:spPr>
            <a:xfrm>
              <a:off x="7305675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6843" y="2778888"/>
            <a:ext cx="79770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A block-level </a:t>
            </a:r>
            <a:r>
              <a:rPr lang="en-US" sz="4000" dirty="0"/>
              <a:t>element </a:t>
            </a:r>
            <a:r>
              <a:rPr lang="en-US" sz="4000" dirty="0" smtClean="0"/>
              <a:t>always starts </a:t>
            </a:r>
            <a:r>
              <a:rPr lang="en-US" sz="4000" dirty="0"/>
              <a:t>on a new line and takes </a:t>
            </a:r>
            <a:r>
              <a:rPr lang="en-US" sz="4000" dirty="0" smtClean="0"/>
              <a:t>up </a:t>
            </a:r>
            <a:r>
              <a:rPr lang="en-US" sz="4000" dirty="0"/>
              <a:t>the full width available </a:t>
            </a:r>
          </a:p>
        </p:txBody>
      </p:sp>
      <p:pic>
        <p:nvPicPr>
          <p:cNvPr id="3074" name="Picture 2" descr="Image result for html bloc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816" y="2235101"/>
            <a:ext cx="3122304" cy="367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47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eb desig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240149"/>
            <a:ext cx="3028950" cy="183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150" y="6153149"/>
            <a:ext cx="2552700" cy="645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3" y="6153149"/>
            <a:ext cx="1694807" cy="62640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82024"/>
            <a:ext cx="9691263" cy="1352550"/>
            <a:chOff x="-186528" y="590550"/>
            <a:chExt cx="9721053" cy="1352550"/>
          </a:xfrm>
          <a:solidFill>
            <a:schemeClr val="accent2"/>
          </a:solidFill>
        </p:grpSpPr>
        <p:sp>
          <p:nvSpPr>
            <p:cNvPr id="7" name="Rectangle 6"/>
            <p:cNvSpPr/>
            <p:nvPr/>
          </p:nvSpPr>
          <p:spPr>
            <a:xfrm>
              <a:off x="-186528" y="590550"/>
              <a:ext cx="6092028" cy="1352550"/>
            </a:xfrm>
            <a:custGeom>
              <a:avLst/>
              <a:gdLst>
                <a:gd name="connsiteX0" fmla="*/ 0 w 4343400"/>
                <a:gd name="connsiteY0" fmla="*/ 0 h 1352550"/>
                <a:gd name="connsiteX1" fmla="*/ 4343400 w 4343400"/>
                <a:gd name="connsiteY1" fmla="*/ 0 h 1352550"/>
                <a:gd name="connsiteX2" fmla="*/ 4343400 w 4343400"/>
                <a:gd name="connsiteY2" fmla="*/ 1352550 h 1352550"/>
                <a:gd name="connsiteX3" fmla="*/ 0 w 4343400"/>
                <a:gd name="connsiteY3" fmla="*/ 1352550 h 1352550"/>
                <a:gd name="connsiteX4" fmla="*/ 0 w 4343400"/>
                <a:gd name="connsiteY4" fmla="*/ 0 h 1352550"/>
                <a:gd name="connsiteX0" fmla="*/ 0 w 4343400"/>
                <a:gd name="connsiteY0" fmla="*/ 0 h 1352550"/>
                <a:gd name="connsiteX1" fmla="*/ 3371850 w 4343400"/>
                <a:gd name="connsiteY1" fmla="*/ 38100 h 1352550"/>
                <a:gd name="connsiteX2" fmla="*/ 4343400 w 4343400"/>
                <a:gd name="connsiteY2" fmla="*/ 1352550 h 1352550"/>
                <a:gd name="connsiteX3" fmla="*/ 0 w 4343400"/>
                <a:gd name="connsiteY3" fmla="*/ 1352550 h 1352550"/>
                <a:gd name="connsiteX4" fmla="*/ 0 w 434340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0" h="1352550">
                  <a:moveTo>
                    <a:pt x="0" y="0"/>
                  </a:moveTo>
                  <a:lnTo>
                    <a:pt x="3371850" y="38100"/>
                  </a:lnTo>
                  <a:lnTo>
                    <a:pt x="4343400" y="1352550"/>
                  </a:lnTo>
                  <a:lnTo>
                    <a:pt x="0" y="13525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000" b="1" dirty="0" smtClean="0">
                  <a:latin typeface="Britannic Bold" panose="020B0903060703020204" pitchFamily="34" charset="0"/>
                </a:rPr>
                <a:t>  Inline </a:t>
              </a:r>
              <a:r>
                <a:rPr lang="en-US" sz="5000" b="1" dirty="0">
                  <a:latin typeface="Britannic Bold" panose="020B0903060703020204" pitchFamily="34" charset="0"/>
                </a:rPr>
                <a:t>Elements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933950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7"/>
            <p:cNvSpPr/>
            <p:nvPr/>
          </p:nvSpPr>
          <p:spPr>
            <a:xfrm>
              <a:off x="6048375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7"/>
            <p:cNvSpPr/>
            <p:nvPr/>
          </p:nvSpPr>
          <p:spPr>
            <a:xfrm>
              <a:off x="7305675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6843" y="2778888"/>
            <a:ext cx="57143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An inline element does not </a:t>
            </a:r>
            <a:r>
              <a:rPr lang="en-US" sz="4000" dirty="0" smtClean="0"/>
              <a:t>start </a:t>
            </a:r>
            <a:r>
              <a:rPr lang="en-US" sz="4000" dirty="0"/>
              <a:t>on a new line and </a:t>
            </a:r>
            <a:endParaRPr lang="en-US" sz="4000" dirty="0" smtClean="0"/>
          </a:p>
          <a:p>
            <a:pPr algn="just"/>
            <a:r>
              <a:rPr lang="en-US" sz="4000" dirty="0" smtClean="0"/>
              <a:t>only </a:t>
            </a:r>
            <a:r>
              <a:rPr lang="en-US" sz="4000" dirty="0"/>
              <a:t>takes up as </a:t>
            </a:r>
            <a:r>
              <a:rPr lang="en-US" sz="4000" dirty="0" smtClean="0"/>
              <a:t>much </a:t>
            </a:r>
            <a:r>
              <a:rPr lang="en-US" sz="4000" dirty="0"/>
              <a:t>width as necessary</a:t>
            </a:r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57" y="2778888"/>
            <a:ext cx="6087649" cy="313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27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eb desig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240149"/>
            <a:ext cx="3028950" cy="183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150" y="6153149"/>
            <a:ext cx="2552700" cy="645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3" y="6153149"/>
            <a:ext cx="1694807" cy="62640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82024"/>
            <a:ext cx="9691263" cy="1352550"/>
            <a:chOff x="-186528" y="590550"/>
            <a:chExt cx="9721053" cy="1352550"/>
          </a:xfrm>
          <a:solidFill>
            <a:schemeClr val="accent2"/>
          </a:solidFill>
        </p:grpSpPr>
        <p:sp>
          <p:nvSpPr>
            <p:cNvPr id="7" name="Rectangle 6"/>
            <p:cNvSpPr/>
            <p:nvPr/>
          </p:nvSpPr>
          <p:spPr>
            <a:xfrm>
              <a:off x="-186528" y="590550"/>
              <a:ext cx="6092028" cy="1352550"/>
            </a:xfrm>
            <a:custGeom>
              <a:avLst/>
              <a:gdLst>
                <a:gd name="connsiteX0" fmla="*/ 0 w 4343400"/>
                <a:gd name="connsiteY0" fmla="*/ 0 h 1352550"/>
                <a:gd name="connsiteX1" fmla="*/ 4343400 w 4343400"/>
                <a:gd name="connsiteY1" fmla="*/ 0 h 1352550"/>
                <a:gd name="connsiteX2" fmla="*/ 4343400 w 4343400"/>
                <a:gd name="connsiteY2" fmla="*/ 1352550 h 1352550"/>
                <a:gd name="connsiteX3" fmla="*/ 0 w 4343400"/>
                <a:gd name="connsiteY3" fmla="*/ 1352550 h 1352550"/>
                <a:gd name="connsiteX4" fmla="*/ 0 w 4343400"/>
                <a:gd name="connsiteY4" fmla="*/ 0 h 1352550"/>
                <a:gd name="connsiteX0" fmla="*/ 0 w 4343400"/>
                <a:gd name="connsiteY0" fmla="*/ 0 h 1352550"/>
                <a:gd name="connsiteX1" fmla="*/ 3371850 w 4343400"/>
                <a:gd name="connsiteY1" fmla="*/ 38100 h 1352550"/>
                <a:gd name="connsiteX2" fmla="*/ 4343400 w 4343400"/>
                <a:gd name="connsiteY2" fmla="*/ 1352550 h 1352550"/>
                <a:gd name="connsiteX3" fmla="*/ 0 w 4343400"/>
                <a:gd name="connsiteY3" fmla="*/ 1352550 h 1352550"/>
                <a:gd name="connsiteX4" fmla="*/ 0 w 434340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0" h="1352550">
                  <a:moveTo>
                    <a:pt x="0" y="0"/>
                  </a:moveTo>
                  <a:lnTo>
                    <a:pt x="3371850" y="38100"/>
                  </a:lnTo>
                  <a:lnTo>
                    <a:pt x="4343400" y="1352550"/>
                  </a:lnTo>
                  <a:lnTo>
                    <a:pt x="0" y="13525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000" b="1" dirty="0" smtClean="0">
                  <a:latin typeface="Britannic Bold" panose="020B0903060703020204" pitchFamily="34" charset="0"/>
                </a:rPr>
                <a:t>  Block vs Inline</a:t>
              </a:r>
              <a:endParaRPr lang="en-US" sz="5000" b="1" dirty="0">
                <a:latin typeface="Britannic Bold" panose="020B0903060703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933950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7"/>
            <p:cNvSpPr/>
            <p:nvPr/>
          </p:nvSpPr>
          <p:spPr>
            <a:xfrm>
              <a:off x="6048375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7"/>
            <p:cNvSpPr/>
            <p:nvPr/>
          </p:nvSpPr>
          <p:spPr>
            <a:xfrm>
              <a:off x="7305675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Image result for Block level elements in HTML: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76450"/>
            <a:ext cx="9886949" cy="4076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07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eb desig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240149"/>
            <a:ext cx="3028950" cy="183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150" y="6153149"/>
            <a:ext cx="2552700" cy="645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3" y="6153149"/>
            <a:ext cx="1694807" cy="62640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82024"/>
            <a:ext cx="9691263" cy="1352550"/>
            <a:chOff x="-186528" y="590550"/>
            <a:chExt cx="9721053" cy="1352550"/>
          </a:xfrm>
          <a:solidFill>
            <a:schemeClr val="accent2"/>
          </a:solidFill>
        </p:grpSpPr>
        <p:sp>
          <p:nvSpPr>
            <p:cNvPr id="7" name="Rectangle 6"/>
            <p:cNvSpPr/>
            <p:nvPr/>
          </p:nvSpPr>
          <p:spPr>
            <a:xfrm>
              <a:off x="-186528" y="590550"/>
              <a:ext cx="6092028" cy="1352550"/>
            </a:xfrm>
            <a:custGeom>
              <a:avLst/>
              <a:gdLst>
                <a:gd name="connsiteX0" fmla="*/ 0 w 4343400"/>
                <a:gd name="connsiteY0" fmla="*/ 0 h 1352550"/>
                <a:gd name="connsiteX1" fmla="*/ 4343400 w 4343400"/>
                <a:gd name="connsiteY1" fmla="*/ 0 h 1352550"/>
                <a:gd name="connsiteX2" fmla="*/ 4343400 w 4343400"/>
                <a:gd name="connsiteY2" fmla="*/ 1352550 h 1352550"/>
                <a:gd name="connsiteX3" fmla="*/ 0 w 4343400"/>
                <a:gd name="connsiteY3" fmla="*/ 1352550 h 1352550"/>
                <a:gd name="connsiteX4" fmla="*/ 0 w 4343400"/>
                <a:gd name="connsiteY4" fmla="*/ 0 h 1352550"/>
                <a:gd name="connsiteX0" fmla="*/ 0 w 4343400"/>
                <a:gd name="connsiteY0" fmla="*/ 0 h 1352550"/>
                <a:gd name="connsiteX1" fmla="*/ 3371850 w 4343400"/>
                <a:gd name="connsiteY1" fmla="*/ 38100 h 1352550"/>
                <a:gd name="connsiteX2" fmla="*/ 4343400 w 4343400"/>
                <a:gd name="connsiteY2" fmla="*/ 1352550 h 1352550"/>
                <a:gd name="connsiteX3" fmla="*/ 0 w 4343400"/>
                <a:gd name="connsiteY3" fmla="*/ 1352550 h 1352550"/>
                <a:gd name="connsiteX4" fmla="*/ 0 w 434340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0" h="1352550">
                  <a:moveTo>
                    <a:pt x="0" y="0"/>
                  </a:moveTo>
                  <a:lnTo>
                    <a:pt x="3371850" y="38100"/>
                  </a:lnTo>
                  <a:lnTo>
                    <a:pt x="4343400" y="1352550"/>
                  </a:lnTo>
                  <a:lnTo>
                    <a:pt x="0" y="13525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000" b="1" dirty="0">
                  <a:latin typeface="Britannic Bold" panose="020B0903060703020204" pitchFamily="34" charset="0"/>
                </a:rPr>
                <a:t>The &lt;div&gt; Element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933950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7"/>
            <p:cNvSpPr/>
            <p:nvPr/>
          </p:nvSpPr>
          <p:spPr>
            <a:xfrm>
              <a:off x="6048375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7"/>
            <p:cNvSpPr/>
            <p:nvPr/>
          </p:nvSpPr>
          <p:spPr>
            <a:xfrm>
              <a:off x="7305675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1" y="1966912"/>
            <a:ext cx="5973964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0518" y="2342850"/>
            <a:ext cx="567232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The &lt;div&gt; element is often </a:t>
            </a:r>
            <a:endParaRPr lang="en-US" sz="3600" dirty="0" smtClean="0"/>
          </a:p>
          <a:p>
            <a:r>
              <a:rPr lang="en-US" sz="3600" dirty="0" smtClean="0"/>
              <a:t>used </a:t>
            </a:r>
            <a:r>
              <a:rPr lang="en-US" sz="3600" dirty="0"/>
              <a:t>as </a:t>
            </a:r>
            <a:r>
              <a:rPr lang="en-US" sz="3600" dirty="0" smtClean="0"/>
              <a:t>a </a:t>
            </a:r>
            <a:r>
              <a:rPr lang="en-US" sz="3600" dirty="0"/>
              <a:t>container for other </a:t>
            </a:r>
            <a:endParaRPr lang="en-US" sz="3600" dirty="0" smtClean="0"/>
          </a:p>
          <a:p>
            <a:r>
              <a:rPr lang="en-US" sz="3600" dirty="0" smtClean="0"/>
              <a:t>HTML elements. When </a:t>
            </a:r>
            <a:r>
              <a:rPr lang="en-US" sz="3600" dirty="0"/>
              <a:t>used </a:t>
            </a:r>
            <a:endParaRPr lang="en-US" sz="3600" dirty="0" smtClean="0"/>
          </a:p>
          <a:p>
            <a:r>
              <a:rPr lang="en-US" sz="3600" dirty="0" smtClean="0"/>
              <a:t>together </a:t>
            </a:r>
            <a:r>
              <a:rPr lang="en-US" sz="3600" dirty="0"/>
              <a:t>with </a:t>
            </a:r>
            <a:r>
              <a:rPr lang="en-US" sz="3600" dirty="0" smtClean="0"/>
              <a:t>CSS, the</a:t>
            </a:r>
            <a:r>
              <a:rPr lang="en-US" sz="3600" dirty="0"/>
              <a:t> &lt;div&gt; </a:t>
            </a:r>
            <a:endParaRPr lang="en-US" sz="3600" dirty="0" smtClean="0"/>
          </a:p>
          <a:p>
            <a:r>
              <a:rPr lang="en-US" sz="3600" dirty="0" smtClean="0"/>
              <a:t>element </a:t>
            </a:r>
            <a:r>
              <a:rPr lang="en-US" sz="3600" dirty="0"/>
              <a:t>can be used to </a:t>
            </a:r>
            <a:r>
              <a:rPr lang="en-US" sz="3600" dirty="0" smtClean="0"/>
              <a:t>style</a:t>
            </a:r>
          </a:p>
          <a:p>
            <a:r>
              <a:rPr lang="en-US" sz="3600" dirty="0" smtClean="0"/>
              <a:t> </a:t>
            </a:r>
            <a:r>
              <a:rPr lang="en-US" sz="3600" dirty="0"/>
              <a:t>blocks of content</a:t>
            </a:r>
          </a:p>
        </p:txBody>
      </p:sp>
    </p:spTree>
    <p:extLst>
      <p:ext uri="{BB962C8B-B14F-4D97-AF65-F5344CB8AC3E}">
        <p14:creationId xmlns:p14="http://schemas.microsoft.com/office/powerpoint/2010/main" val="370792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eb desig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240149"/>
            <a:ext cx="3028950" cy="183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150" y="6153149"/>
            <a:ext cx="2552700" cy="645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3" y="6153149"/>
            <a:ext cx="1694807" cy="626403"/>
          </a:xfrm>
          <a:prstGeom prst="rect">
            <a:avLst/>
          </a:prstGeom>
        </p:spPr>
      </p:pic>
      <p:pic>
        <p:nvPicPr>
          <p:cNvPr id="12" name="Picture 8" descr="Image result for html tag 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240149"/>
            <a:ext cx="1768012" cy="106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Image result for html tag 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4263412"/>
            <a:ext cx="2072812" cy="124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Image result for thank you 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456" y="1753719"/>
            <a:ext cx="7439025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32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88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</cp:revision>
  <dcterms:created xsi:type="dcterms:W3CDTF">2018-10-01T04:52:03Z</dcterms:created>
  <dcterms:modified xsi:type="dcterms:W3CDTF">2018-10-01T10:10:37Z</dcterms:modified>
</cp:coreProperties>
</file>