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1591-267F-4444-B79F-9FC9D96AB85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3282-8080-47A4-8836-36FC138DF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06F0-5E51-4D0B-9565-D1B5B97CED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27C-4AF8-4D1C-A5D3-78A4E428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8438" y="55535"/>
            <a:ext cx="6863481" cy="6084595"/>
            <a:chOff x="308438" y="55535"/>
            <a:chExt cx="3362038" cy="4950077"/>
          </a:xfrm>
        </p:grpSpPr>
        <p:pic>
          <p:nvPicPr>
            <p:cNvPr id="1032" name="Picture 8" descr="Image result for html tag 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38" y="55535"/>
              <a:ext cx="1358130" cy="1358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html tag 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38" y="3472314"/>
              <a:ext cx="1533298" cy="1533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8531" y="1570661"/>
              <a:ext cx="3201945" cy="1818264"/>
              <a:chOff x="630763" y="1273911"/>
              <a:chExt cx="3201945" cy="18182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30763" y="1273911"/>
                <a:ext cx="1799101" cy="901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/>
                  <a:t>Class &amp; ID</a:t>
                </a:r>
                <a:endParaRPr lang="en-US" sz="6600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0763" y="2015501"/>
                <a:ext cx="3201945" cy="107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Class: 8</a:t>
                </a:r>
              </a:p>
              <a:p>
                <a:r>
                  <a:rPr lang="en-US" sz="4000" b="1" dirty="0" smtClean="0"/>
                  <a:t>Lab : </a:t>
                </a:r>
                <a:r>
                  <a:rPr lang="en-US" sz="4000" b="1" dirty="0" smtClean="0"/>
                  <a:t>23</a:t>
                </a:r>
                <a:endParaRPr lang="en-US" sz="4000" b="1" dirty="0"/>
              </a:p>
            </p:txBody>
          </p:sp>
        </p:grpSp>
      </p:grpSp>
      <p:pic>
        <p:nvPicPr>
          <p:cNvPr id="1026" name="Picture 2" descr="Image result for html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89" y="-151515"/>
            <a:ext cx="3177426" cy="317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843" y="571500"/>
            <a:ext cx="9505307" cy="1352550"/>
            <a:chOff x="0" y="590550"/>
            <a:chExt cx="9534525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0" y="590550"/>
              <a:ext cx="5810250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atin typeface="Britannic Bold" panose="020B0903060703020204" pitchFamily="34" charset="0"/>
                </a:rPr>
                <a:t>Class</a:t>
              </a:r>
              <a:endParaRPr lang="en-US" sz="54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08" y="2826649"/>
            <a:ext cx="8072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The class attribute </a:t>
            </a:r>
            <a:r>
              <a:rPr lang="en-US" sz="4000" dirty="0" smtClean="0"/>
              <a:t>specifies</a:t>
            </a:r>
          </a:p>
          <a:p>
            <a:pPr algn="just"/>
            <a:r>
              <a:rPr lang="en-US" sz="4000" dirty="0" smtClean="0"/>
              <a:t> </a:t>
            </a:r>
            <a:r>
              <a:rPr lang="en-US" sz="4000" dirty="0"/>
              <a:t>one or more class names </a:t>
            </a:r>
            <a:endParaRPr lang="en-US" sz="4000" dirty="0" smtClean="0"/>
          </a:p>
          <a:p>
            <a:pPr algn="just"/>
            <a:r>
              <a:rPr lang="en-US" sz="4000" dirty="0" smtClean="0"/>
              <a:t>for </a:t>
            </a:r>
            <a:r>
              <a:rPr lang="en-US" sz="4000" dirty="0"/>
              <a:t>an HTML element</a:t>
            </a:r>
            <a:endParaRPr lang="en-US" sz="4000" dirty="0"/>
          </a:p>
        </p:txBody>
      </p:sp>
      <p:pic>
        <p:nvPicPr>
          <p:cNvPr id="13" name="Picture 2" descr="Image result for html css js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80" y="2632837"/>
            <a:ext cx="4503178" cy="17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Britannic Bold" panose="020B0903060703020204" pitchFamily="34" charset="0"/>
                </a:rPr>
                <a:t>	Usage of Class</a:t>
              </a:r>
              <a:endParaRPr lang="en-US" sz="40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543361"/>
            <a:ext cx="79770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class name can be </a:t>
            </a:r>
            <a:r>
              <a:rPr lang="en-US" sz="4000" dirty="0" smtClean="0"/>
              <a:t>used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by CSS and JavaScript to </a:t>
            </a:r>
            <a:endParaRPr lang="en-US" sz="4000" dirty="0" smtClean="0"/>
          </a:p>
          <a:p>
            <a:r>
              <a:rPr lang="en-US" sz="4000" dirty="0" smtClean="0"/>
              <a:t>perform </a:t>
            </a:r>
            <a:r>
              <a:rPr lang="en-US" sz="4000" dirty="0"/>
              <a:t>certain tasks for </a:t>
            </a:r>
            <a:endParaRPr lang="en-US" sz="4000" dirty="0" smtClean="0"/>
          </a:p>
          <a:p>
            <a:r>
              <a:rPr lang="en-US" sz="4000" dirty="0" smtClean="0"/>
              <a:t>elements </a:t>
            </a:r>
            <a:r>
              <a:rPr lang="en-US" sz="4000" dirty="0"/>
              <a:t>with the </a:t>
            </a:r>
            <a:r>
              <a:rPr lang="en-US" sz="4000" dirty="0" smtClean="0"/>
              <a:t>specified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class name.</a:t>
            </a:r>
          </a:p>
        </p:txBody>
      </p:sp>
      <p:pic>
        <p:nvPicPr>
          <p:cNvPr id="2" name="Picture 2" descr="Image result for html css js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43" y="3020764"/>
            <a:ext cx="4503178" cy="17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0" b="1" dirty="0" smtClean="0">
                  <a:latin typeface="Britannic Bold" panose="020B0903060703020204" pitchFamily="34" charset="0"/>
                </a:rPr>
                <a:t>Class with JS</a:t>
              </a:r>
              <a:endParaRPr lang="en-US" sz="50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843" y="2778888"/>
            <a:ext cx="571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When a user clicks on a button, hide all elements with the class name </a:t>
            </a:r>
            <a:r>
              <a:rPr lang="en-US" sz="4000" dirty="0" smtClean="0"/>
              <a:t>“something“ can easily done by JavaScript</a:t>
            </a:r>
            <a:endParaRPr lang="en-US" sz="4000" dirty="0"/>
          </a:p>
          <a:p>
            <a:pPr algn="just"/>
            <a:endParaRPr lang="en-US" sz="4000" dirty="0"/>
          </a:p>
        </p:txBody>
      </p:sp>
      <p:pic>
        <p:nvPicPr>
          <p:cNvPr id="3074" name="Picture 2" descr="Image result for hiding ele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077" b="71154" l="38917" r="60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75" y="2318325"/>
            <a:ext cx="8548916" cy="370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26" y="240149"/>
            <a:ext cx="2107623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10363200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latin typeface="Britannic Bold" panose="020B0903060703020204" pitchFamily="34" charset="0"/>
                </a:rPr>
                <a:t>Same Class, Different Tag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843" y="2204056"/>
            <a:ext cx="6153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tags, like &lt;h2&gt; and &lt;p&gt;, </a:t>
            </a:r>
            <a:endParaRPr lang="en-US" sz="3600" dirty="0" smtClean="0"/>
          </a:p>
          <a:p>
            <a:r>
              <a:rPr lang="en-US" sz="3600" dirty="0" smtClean="0"/>
              <a:t>can </a:t>
            </a:r>
            <a:r>
              <a:rPr lang="en-US" sz="3600" dirty="0"/>
              <a:t>have the same </a:t>
            </a:r>
            <a:endParaRPr lang="en-US" sz="3600" dirty="0" smtClean="0"/>
          </a:p>
          <a:p>
            <a:r>
              <a:rPr lang="en-US" sz="3600" dirty="0" smtClean="0"/>
              <a:t>class </a:t>
            </a:r>
            <a:r>
              <a:rPr lang="en-US" sz="3600" dirty="0"/>
              <a:t>name </a:t>
            </a:r>
            <a:r>
              <a:rPr lang="en-US" sz="3600" dirty="0" smtClean="0"/>
              <a:t>and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thereby share the </a:t>
            </a:r>
            <a:endParaRPr lang="en-US" sz="3600" dirty="0" smtClean="0"/>
          </a:p>
          <a:p>
            <a:r>
              <a:rPr lang="en-US" sz="3600" dirty="0" smtClean="0"/>
              <a:t>same </a:t>
            </a:r>
            <a:r>
              <a:rPr lang="en-US" sz="3600" dirty="0"/>
              <a:t>style:</a:t>
            </a:r>
          </a:p>
        </p:txBody>
      </p:sp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5" y="2204056"/>
            <a:ext cx="7815694" cy="37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0" b="1" dirty="0">
                  <a:latin typeface="Britannic Bold" panose="020B0903060703020204" pitchFamily="34" charset="0"/>
                </a:rPr>
                <a:t>The id Attribute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2633796"/>
            <a:ext cx="6861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 id attribute specifies a </a:t>
            </a:r>
            <a:endParaRPr lang="en-US" sz="3600" dirty="0" smtClean="0"/>
          </a:p>
          <a:p>
            <a:r>
              <a:rPr lang="en-US" sz="3600" dirty="0" smtClean="0"/>
              <a:t>unique </a:t>
            </a:r>
            <a:r>
              <a:rPr lang="en-US" sz="3600" dirty="0"/>
              <a:t>id for an HTML </a:t>
            </a:r>
            <a:endParaRPr lang="en-US" sz="3600" dirty="0" smtClean="0"/>
          </a:p>
          <a:p>
            <a:r>
              <a:rPr lang="en-US" sz="3600" dirty="0" smtClean="0"/>
              <a:t>element </a:t>
            </a:r>
            <a:r>
              <a:rPr lang="en-US" sz="3600" dirty="0"/>
              <a:t>(the value must be </a:t>
            </a:r>
            <a:endParaRPr lang="en-US" sz="3600" dirty="0" smtClean="0"/>
          </a:p>
          <a:p>
            <a:r>
              <a:rPr lang="en-US" sz="3600" dirty="0" smtClean="0"/>
              <a:t>unique </a:t>
            </a:r>
            <a:r>
              <a:rPr lang="en-US" sz="3600" dirty="0"/>
              <a:t>within the HTML document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3" name="Picture 2" descr="Image result for html css js 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46" b="94915" l="11960" r="880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96" y="2554272"/>
            <a:ext cx="6369066" cy="31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82024"/>
            <a:ext cx="9691263" cy="1352550"/>
            <a:chOff x="-186528" y="590550"/>
            <a:chExt cx="9721053" cy="1352550"/>
          </a:xfrm>
          <a:solidFill>
            <a:schemeClr val="accent2"/>
          </a:solidFill>
        </p:grpSpPr>
        <p:sp>
          <p:nvSpPr>
            <p:cNvPr id="7" name="Rectangle 6"/>
            <p:cNvSpPr/>
            <p:nvPr/>
          </p:nvSpPr>
          <p:spPr>
            <a:xfrm>
              <a:off x="-186528" y="590550"/>
              <a:ext cx="6092028" cy="1352550"/>
            </a:xfrm>
            <a:custGeom>
              <a:avLst/>
              <a:gdLst>
                <a:gd name="connsiteX0" fmla="*/ 0 w 4343400"/>
                <a:gd name="connsiteY0" fmla="*/ 0 h 1352550"/>
                <a:gd name="connsiteX1" fmla="*/ 4343400 w 4343400"/>
                <a:gd name="connsiteY1" fmla="*/ 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  <a:gd name="connsiteX0" fmla="*/ 0 w 4343400"/>
                <a:gd name="connsiteY0" fmla="*/ 0 h 1352550"/>
                <a:gd name="connsiteX1" fmla="*/ 3371850 w 4343400"/>
                <a:gd name="connsiteY1" fmla="*/ 38100 h 1352550"/>
                <a:gd name="connsiteX2" fmla="*/ 4343400 w 4343400"/>
                <a:gd name="connsiteY2" fmla="*/ 1352550 h 1352550"/>
                <a:gd name="connsiteX3" fmla="*/ 0 w 4343400"/>
                <a:gd name="connsiteY3" fmla="*/ 1352550 h 1352550"/>
                <a:gd name="connsiteX4" fmla="*/ 0 w 434340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352550">
                  <a:moveTo>
                    <a:pt x="0" y="0"/>
                  </a:moveTo>
                  <a:lnTo>
                    <a:pt x="3371850" y="38100"/>
                  </a:lnTo>
                  <a:lnTo>
                    <a:pt x="4343400" y="1352550"/>
                  </a:lnTo>
                  <a:lnTo>
                    <a:pt x="0" y="1352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000" b="1" dirty="0" smtClean="0">
                  <a:latin typeface="Britannic Bold" panose="020B0903060703020204" pitchFamily="34" charset="0"/>
                </a:rPr>
                <a:t>	Class vs Id</a:t>
              </a:r>
              <a:endParaRPr lang="en-US" sz="50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3950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60483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7305675" y="590550"/>
              <a:ext cx="2228850" cy="1352550"/>
            </a:xfrm>
            <a:custGeom>
              <a:avLst/>
              <a:gdLst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2228850 w 2228850"/>
                <a:gd name="connsiteY1" fmla="*/ 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  <a:gd name="connsiteX0" fmla="*/ 0 w 2228850"/>
                <a:gd name="connsiteY0" fmla="*/ 0 h 1352550"/>
                <a:gd name="connsiteX1" fmla="*/ 914400 w 2228850"/>
                <a:gd name="connsiteY1" fmla="*/ 19050 h 1352550"/>
                <a:gd name="connsiteX2" fmla="*/ 2228850 w 2228850"/>
                <a:gd name="connsiteY2" fmla="*/ 1352550 h 1352550"/>
                <a:gd name="connsiteX3" fmla="*/ 1390650 w 2228850"/>
                <a:gd name="connsiteY3" fmla="*/ 1352550 h 1352550"/>
                <a:gd name="connsiteX4" fmla="*/ 0 w 2228850"/>
                <a:gd name="connsiteY4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850" h="1352550">
                  <a:moveTo>
                    <a:pt x="0" y="0"/>
                  </a:moveTo>
                  <a:lnTo>
                    <a:pt x="914400" y="19050"/>
                  </a:lnTo>
                  <a:lnTo>
                    <a:pt x="2228850" y="1352550"/>
                  </a:lnTo>
                  <a:lnTo>
                    <a:pt x="1390650" y="135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843" y="2644126"/>
            <a:ext cx="5389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HTML element can </a:t>
            </a:r>
            <a:endParaRPr lang="en-US" sz="3200" dirty="0" smtClean="0"/>
          </a:p>
          <a:p>
            <a:r>
              <a:rPr lang="en-US" sz="3200" dirty="0" smtClean="0"/>
              <a:t>only </a:t>
            </a:r>
            <a:r>
              <a:rPr lang="en-US" sz="3200" dirty="0"/>
              <a:t>have </a:t>
            </a:r>
            <a:r>
              <a:rPr lang="en-US" sz="3200" dirty="0" smtClean="0"/>
              <a:t>one unique id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that belongs to </a:t>
            </a:r>
            <a:r>
              <a:rPr lang="en-US" sz="3200" dirty="0" smtClean="0"/>
              <a:t>that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single </a:t>
            </a:r>
            <a:r>
              <a:rPr lang="en-US" sz="3200" dirty="0" smtClean="0"/>
              <a:t>element</a:t>
            </a:r>
            <a:r>
              <a:rPr lang="en-US" sz="3200" dirty="0"/>
              <a:t>, </a:t>
            </a:r>
            <a:r>
              <a:rPr lang="en-US" sz="3200" dirty="0" smtClean="0"/>
              <a:t>while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a </a:t>
            </a:r>
            <a:r>
              <a:rPr lang="en-US" sz="3200" dirty="0" smtClean="0"/>
              <a:t>class name </a:t>
            </a:r>
            <a:r>
              <a:rPr lang="en-US" sz="3200" dirty="0"/>
              <a:t>can be </a:t>
            </a:r>
            <a:r>
              <a:rPr lang="en-US" sz="3200" dirty="0" smtClean="0"/>
              <a:t>used </a:t>
            </a:r>
          </a:p>
          <a:p>
            <a:r>
              <a:rPr lang="en-US" sz="3200" dirty="0" smtClean="0"/>
              <a:t>by </a:t>
            </a:r>
            <a:r>
              <a:rPr lang="en-US" sz="3200" dirty="0"/>
              <a:t>multiple elements:</a:t>
            </a:r>
          </a:p>
        </p:txBody>
      </p:sp>
      <p:pic>
        <p:nvPicPr>
          <p:cNvPr id="6146" name="Picture 2" descr="Image result for html class and id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0" b="77750" l="126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78" y="1291576"/>
            <a:ext cx="9929075" cy="48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eb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40149"/>
            <a:ext cx="3028950" cy="183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6153149"/>
            <a:ext cx="2552700" cy="645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" y="6153149"/>
            <a:ext cx="1694807" cy="626403"/>
          </a:xfrm>
          <a:prstGeom prst="rect">
            <a:avLst/>
          </a:prstGeom>
        </p:spPr>
      </p:pic>
      <p:pic>
        <p:nvPicPr>
          <p:cNvPr id="12" name="Picture 8" descr="Image result for html tag 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40149"/>
            <a:ext cx="1768012" cy="10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html tag 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263412"/>
            <a:ext cx="2072812" cy="12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hank you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56" y="1753719"/>
            <a:ext cx="74390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104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2018-10-01T04:52:03Z</dcterms:created>
  <dcterms:modified xsi:type="dcterms:W3CDTF">2018-10-01T07:30:00Z</dcterms:modified>
</cp:coreProperties>
</file>