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8EE"/>
    <a:srgbClr val="4C44EA"/>
    <a:srgbClr val="260AF4"/>
    <a:srgbClr val="006600"/>
    <a:srgbClr val="308038"/>
    <a:srgbClr val="E6E6E6"/>
    <a:srgbClr val="33CC33"/>
    <a:srgbClr val="66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22E3-7FEF-4825-B540-5953100811D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3D66C-FBF7-47CC-925C-2F6FDCFEC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3D66C-FBF7-47CC-925C-2F6FDCFECF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90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59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93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5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AD9634-1760-4F02-888C-5F7E8B67CC8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1EC25F-98E1-42E8-A156-5B5B5DBEA3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4.jpe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4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4372" y="1415333"/>
            <a:ext cx="56855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latin typeface="Adobe Caslon Pro Bold" panose="0205070206050A020403" pitchFamily="18" charset="0"/>
              </a:rPr>
              <a:t>Python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7906" y="3654779"/>
            <a:ext cx="62286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006600"/>
                </a:solidFill>
                <a:latin typeface="Impact" panose="020B0806030902050204" pitchFamily="34" charset="0"/>
              </a:rPr>
              <a:t>Loops</a:t>
            </a:r>
            <a:endParaRPr lang="en-US" sz="13800" dirty="0">
              <a:solidFill>
                <a:srgbClr val="006600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79" y="2368888"/>
            <a:ext cx="1763497" cy="17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929661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Class: IX                    Lab: </a:t>
            </a:r>
            <a:r>
              <a:rPr lang="en-US" sz="3200" b="1" dirty="0" smtClean="0">
                <a:solidFill>
                  <a:schemeClr val="bg1"/>
                </a:solidFill>
              </a:rPr>
              <a:t>14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80098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					Range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7" y="2591953"/>
            <a:ext cx="4350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To loop through a set of code a specified number of times, we can use the range() function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15633" y="2494971"/>
            <a:ext cx="7322128" cy="3060702"/>
            <a:chOff x="3124199" y="2591953"/>
            <a:chExt cx="6643255" cy="2582662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199" y="2591953"/>
              <a:ext cx="6643255" cy="1315837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199" y="3907790"/>
              <a:ext cx="6643254" cy="1266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8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35968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3" y="1496653"/>
            <a:ext cx="7867614" cy="37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626" y="2391819"/>
            <a:ext cx="6593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Python </a:t>
            </a:r>
            <a:r>
              <a:rPr lang="en-US" sz="3600" dirty="0">
                <a:latin typeface="Century Gothic" panose="020B0502020202020204" pitchFamily="34" charset="0"/>
              </a:rPr>
              <a:t>has two primitive loop commands</a:t>
            </a:r>
            <a:r>
              <a:rPr lang="en-US" sz="3600" dirty="0" smtClean="0">
                <a:latin typeface="Century Gothic" panose="020B0502020202020204" pitchFamily="34" charset="0"/>
              </a:rPr>
              <a:t>: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while 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for loops</a:t>
            </a:r>
          </a:p>
          <a:p>
            <a:r>
              <a:rPr lang="en-US" dirty="0">
                <a:latin typeface="Century Gothic" panose="020B0502020202020204" pitchFamily="34" charset="0"/>
              </a:rPr>
              <a:t> </a:t>
            </a:r>
            <a:endParaRPr lang="en-US" b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5236" y="714686"/>
            <a:ext cx="83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dobe Caslon Pro Bold" panose="0205070206050A020403" pitchFamily="18" charset="0"/>
              </a:rPr>
              <a:t>				Loops</a:t>
            </a:r>
            <a:endParaRPr lang="en-US" sz="66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73" y="2856568"/>
            <a:ext cx="4887480" cy="30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Python Loops</a:t>
            </a:r>
            <a:r>
              <a:rPr lang="en-US" sz="5400" dirty="0" smtClean="0">
                <a:latin typeface="Adobe Caslon Pro Bold" panose="0205070206050A020403" pitchFamily="18" charset="0"/>
              </a:rPr>
              <a:t> 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809" y="3269061"/>
            <a:ext cx="435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The basic of If </a:t>
            </a:r>
          </a:p>
          <a:p>
            <a:r>
              <a:rPr lang="en-US" sz="3600" dirty="0" smtClean="0">
                <a:latin typeface="Century Gothic" panose="020B0502020202020204" pitchFamily="34" charset="0"/>
              </a:rPr>
              <a:t>Statements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3584" y="2495550"/>
            <a:ext cx="6765053" cy="3019426"/>
            <a:chOff x="5122147" y="2309812"/>
            <a:chExt cx="5560696" cy="1907076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148" y="2309812"/>
              <a:ext cx="5560695" cy="1266825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147" y="3521563"/>
              <a:ext cx="5560695" cy="69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2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7646" y="747940"/>
            <a:ext cx="646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While Loop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182779" y="1798705"/>
            <a:ext cx="6954982" cy="3565208"/>
            <a:chOff x="3124200" y="2835592"/>
            <a:chExt cx="5943600" cy="2577465"/>
          </a:xfrm>
        </p:grpSpPr>
        <p:pic>
          <p:nvPicPr>
            <p:cNvPr id="11" name="Picture 10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2835592"/>
              <a:ext cx="5943600" cy="1186815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022407"/>
              <a:ext cx="5943600" cy="13906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741269" y="2096863"/>
            <a:ext cx="38459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With the </a:t>
            </a:r>
            <a:r>
              <a:rPr lang="en-US" sz="3600" dirty="0" smtClean="0">
                <a:latin typeface="Century Gothic" panose="020B0502020202020204" pitchFamily="34" charset="0"/>
              </a:rPr>
              <a:t>while</a:t>
            </a:r>
          </a:p>
          <a:p>
            <a:r>
              <a:rPr lang="en-US" sz="3600" dirty="0">
                <a:latin typeface="Century Gothic" panose="020B0502020202020204" pitchFamily="34" charset="0"/>
              </a:rPr>
              <a:t> loop we can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execute </a:t>
            </a:r>
            <a:r>
              <a:rPr lang="en-US" sz="3600" dirty="0">
                <a:latin typeface="Century Gothic" panose="020B0502020202020204" pitchFamily="34" charset="0"/>
              </a:rPr>
              <a:t>a set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of </a:t>
            </a:r>
            <a:r>
              <a:rPr lang="en-US" sz="3600" dirty="0">
                <a:latin typeface="Century Gothic" panose="020B0502020202020204" pitchFamily="34" charset="0"/>
              </a:rPr>
              <a:t>statements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as </a:t>
            </a:r>
            <a:r>
              <a:rPr lang="en-US" sz="3600" dirty="0">
                <a:latin typeface="Century Gothic" panose="020B0502020202020204" pitchFamily="34" charset="0"/>
              </a:rPr>
              <a:t>long as a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condition </a:t>
            </a:r>
            <a:r>
              <a:rPr lang="en-US" sz="3600" dirty="0">
                <a:latin typeface="Century Gothic" panose="020B0502020202020204" pitchFamily="34" charset="0"/>
              </a:rPr>
              <a:t>is true.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86902" y="770683"/>
            <a:ext cx="5271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Break Statements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987" y="2675353"/>
            <a:ext cx="4350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With the break 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statement </a:t>
            </a:r>
            <a:r>
              <a:rPr lang="en-US" sz="3600" dirty="0">
                <a:latin typeface="Century Gothic" panose="020B0502020202020204" pitchFamily="34" charset="0"/>
              </a:rPr>
              <a:t>we </a:t>
            </a:r>
            <a:endParaRPr lang="en-US" sz="3600" dirty="0" smtClean="0">
              <a:latin typeface="Century Gothic" panose="020B0502020202020204" pitchFamily="34" charset="0"/>
            </a:endParaRPr>
          </a:p>
          <a:p>
            <a:r>
              <a:rPr lang="en-US" sz="3600" dirty="0" smtClean="0">
                <a:latin typeface="Century Gothic" panose="020B0502020202020204" pitchFamily="34" charset="0"/>
              </a:rPr>
              <a:t>can stop </a:t>
            </a:r>
            <a:r>
              <a:rPr lang="en-US" sz="3600" dirty="0">
                <a:latin typeface="Century Gothic" panose="020B0502020202020204" pitchFamily="34" charset="0"/>
              </a:rPr>
              <a:t>the loop even </a:t>
            </a:r>
            <a:r>
              <a:rPr lang="en-US" sz="3600" dirty="0" smtClean="0">
                <a:latin typeface="Century Gothic" panose="020B0502020202020204" pitchFamily="34" charset="0"/>
              </a:rPr>
              <a:t>if </a:t>
            </a:r>
            <a:r>
              <a:rPr lang="en-US" sz="3600" dirty="0">
                <a:latin typeface="Century Gothic" panose="020B0502020202020204" pitchFamily="34" charset="0"/>
              </a:rPr>
              <a:t>the while condition is true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70319" y="2207633"/>
            <a:ext cx="7080852" cy="3797762"/>
            <a:chOff x="3124200" y="2700020"/>
            <a:chExt cx="5943600" cy="2526001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2700020"/>
              <a:ext cx="5943600" cy="145796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23026"/>
              <a:ext cx="5943600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0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268" y="780439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Continue Statement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308" y="2401347"/>
            <a:ext cx="4350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entury Gothic" panose="020B0502020202020204" pitchFamily="34" charset="0"/>
              </a:rPr>
              <a:t>With the</a:t>
            </a:r>
            <a:r>
              <a:rPr lang="en-US" sz="3600" dirty="0">
                <a:latin typeface="Century Gothic" panose="020B0502020202020204" pitchFamily="34" charset="0"/>
              </a:rPr>
              <a:t> </a:t>
            </a:r>
            <a:r>
              <a:rPr lang="en-US" sz="3600" dirty="0" smtClean="0">
                <a:latin typeface="Century Gothic" panose="020B0502020202020204" pitchFamily="34" charset="0"/>
              </a:rPr>
              <a:t>continue</a:t>
            </a:r>
          </a:p>
          <a:p>
            <a:r>
              <a:rPr lang="en-US" sz="3600" dirty="0">
                <a:latin typeface="Century Gothic" panose="020B0502020202020204" pitchFamily="34" charset="0"/>
              </a:rPr>
              <a:t> statement we can stop the current iteration, and continue with the next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93942" y="2082366"/>
            <a:ext cx="6839019" cy="3735301"/>
            <a:chOff x="3124200" y="2525712"/>
            <a:chExt cx="5943601" cy="3017520"/>
          </a:xfrm>
        </p:grpSpPr>
        <p:pic>
          <p:nvPicPr>
            <p:cNvPr id="11" name="Picture 10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2525712"/>
              <a:ext cx="5943600" cy="1806575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1" y="4332287"/>
              <a:ext cx="5943600" cy="1210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1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		For Loops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7" y="2467284"/>
            <a:ext cx="435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 for loop is used for iterating over a sequence (that is either a list, a tuple, a dictionary, a set, </a:t>
            </a:r>
            <a:endParaRPr lang="en-US" sz="3200" dirty="0" smtClean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latin typeface="Century Gothic" panose="020B0502020202020204" pitchFamily="34" charset="0"/>
              </a:rPr>
              <a:t>or </a:t>
            </a:r>
            <a:r>
              <a:rPr lang="en-US" sz="3200" dirty="0">
                <a:latin typeface="Century Gothic" panose="020B0502020202020204" pitchFamily="34" charset="0"/>
              </a:rPr>
              <a:t>a string).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55682" y="2139572"/>
            <a:ext cx="6835716" cy="3014319"/>
            <a:chOff x="5302045" y="2416663"/>
            <a:chExt cx="5943600" cy="1978025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045" y="2416663"/>
              <a:ext cx="5943600" cy="968375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045" y="3385038"/>
              <a:ext cx="5943600" cy="100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7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76567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Break Statement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6015" y="1928929"/>
            <a:ext cx="4350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With the break statement we can stop the loop before it has looped through all the items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26789" y="2221981"/>
            <a:ext cx="6910972" cy="3056601"/>
            <a:chOff x="5451763" y="2499072"/>
            <a:chExt cx="5943601" cy="2034223"/>
          </a:xfrm>
        </p:grpSpPr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763" y="2499072"/>
              <a:ext cx="5943600" cy="116713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764" y="3676045"/>
              <a:ext cx="594360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8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13" y="6106472"/>
            <a:ext cx="2605548" cy="677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6106472"/>
            <a:ext cx="2639318" cy="6777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8219"/>
            <a:ext cx="8273845" cy="1133760"/>
          </a:xfrm>
          <a:custGeom>
            <a:avLst/>
            <a:gdLst>
              <a:gd name="connsiteX0" fmla="*/ 0 w 8347587"/>
              <a:gd name="connsiteY0" fmla="*/ 0 h 1104262"/>
              <a:gd name="connsiteX1" fmla="*/ 8347587 w 8347587"/>
              <a:gd name="connsiteY1" fmla="*/ 0 h 1104262"/>
              <a:gd name="connsiteX2" fmla="*/ 8347587 w 8347587"/>
              <a:gd name="connsiteY2" fmla="*/ 1104262 h 1104262"/>
              <a:gd name="connsiteX3" fmla="*/ 0 w 8347587"/>
              <a:gd name="connsiteY3" fmla="*/ 1104262 h 1104262"/>
              <a:gd name="connsiteX4" fmla="*/ 0 w 8347587"/>
              <a:gd name="connsiteY4" fmla="*/ 0 h 1104262"/>
              <a:gd name="connsiteX0" fmla="*/ 0 w 8347587"/>
              <a:gd name="connsiteY0" fmla="*/ 0 h 1119011"/>
              <a:gd name="connsiteX1" fmla="*/ 8347587 w 8347587"/>
              <a:gd name="connsiteY1" fmla="*/ 0 h 1119011"/>
              <a:gd name="connsiteX2" fmla="*/ 8347587 w 8347587"/>
              <a:gd name="connsiteY2" fmla="*/ 1119011 h 1119011"/>
              <a:gd name="connsiteX3" fmla="*/ 0 w 8347587"/>
              <a:gd name="connsiteY3" fmla="*/ 1104262 h 1119011"/>
              <a:gd name="connsiteX4" fmla="*/ 0 w 8347587"/>
              <a:gd name="connsiteY4" fmla="*/ 0 h 1119011"/>
              <a:gd name="connsiteX0" fmla="*/ 0 w 8347587"/>
              <a:gd name="connsiteY0" fmla="*/ 14749 h 1133760"/>
              <a:gd name="connsiteX1" fmla="*/ 7300452 w 8347587"/>
              <a:gd name="connsiteY1" fmla="*/ 0 h 1133760"/>
              <a:gd name="connsiteX2" fmla="*/ 8347587 w 8347587"/>
              <a:gd name="connsiteY2" fmla="*/ 1133760 h 1133760"/>
              <a:gd name="connsiteX3" fmla="*/ 0 w 8347587"/>
              <a:gd name="connsiteY3" fmla="*/ 1119011 h 1133760"/>
              <a:gd name="connsiteX4" fmla="*/ 0 w 8347587"/>
              <a:gd name="connsiteY4" fmla="*/ 14749 h 113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7587" h="1133760">
                <a:moveTo>
                  <a:pt x="0" y="14749"/>
                </a:moveTo>
                <a:lnTo>
                  <a:pt x="7300452" y="0"/>
                </a:lnTo>
                <a:lnTo>
                  <a:pt x="8347587" y="1133760"/>
                </a:lnTo>
                <a:lnTo>
                  <a:pt x="0" y="1119011"/>
                </a:lnTo>
                <a:lnTo>
                  <a:pt x="0" y="14749"/>
                </a:lnTo>
                <a:close/>
              </a:path>
            </a:pathLst>
          </a:custGeom>
          <a:solidFill>
            <a:srgbClr val="6E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obe Caslon Pro Bold" panose="0205070206050A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8709" y="468722"/>
            <a:ext cx="4163292" cy="1163257"/>
          </a:xfrm>
          <a:custGeom>
            <a:avLst/>
            <a:gdLst>
              <a:gd name="connsiteX0" fmla="*/ 0 w 4316361"/>
              <a:gd name="connsiteY0" fmla="*/ 0 h 1133760"/>
              <a:gd name="connsiteX1" fmla="*/ 4316361 w 4316361"/>
              <a:gd name="connsiteY1" fmla="*/ 0 h 1133760"/>
              <a:gd name="connsiteX2" fmla="*/ 4316361 w 4316361"/>
              <a:gd name="connsiteY2" fmla="*/ 1133760 h 1133760"/>
              <a:gd name="connsiteX3" fmla="*/ 0 w 4316361"/>
              <a:gd name="connsiteY3" fmla="*/ 1133760 h 1133760"/>
              <a:gd name="connsiteX4" fmla="*/ 0 w 4316361"/>
              <a:gd name="connsiteY4" fmla="*/ 0 h 1133760"/>
              <a:gd name="connsiteX0" fmla="*/ 14748 w 4316361"/>
              <a:gd name="connsiteY0" fmla="*/ 0 h 1163257"/>
              <a:gd name="connsiteX1" fmla="*/ 4316361 w 4316361"/>
              <a:gd name="connsiteY1" fmla="*/ 29497 h 1163257"/>
              <a:gd name="connsiteX2" fmla="*/ 4316361 w 4316361"/>
              <a:gd name="connsiteY2" fmla="*/ 1163257 h 1163257"/>
              <a:gd name="connsiteX3" fmla="*/ 0 w 4316361"/>
              <a:gd name="connsiteY3" fmla="*/ 1163257 h 1163257"/>
              <a:gd name="connsiteX4" fmla="*/ 14748 w 4316361"/>
              <a:gd name="connsiteY4" fmla="*/ 0 h 1163257"/>
              <a:gd name="connsiteX0" fmla="*/ 0 w 4301613"/>
              <a:gd name="connsiteY0" fmla="*/ 0 h 1163257"/>
              <a:gd name="connsiteX1" fmla="*/ 4301613 w 4301613"/>
              <a:gd name="connsiteY1" fmla="*/ 29497 h 1163257"/>
              <a:gd name="connsiteX2" fmla="*/ 4301613 w 4301613"/>
              <a:gd name="connsiteY2" fmla="*/ 1163257 h 1163257"/>
              <a:gd name="connsiteX3" fmla="*/ 1106130 w 4301613"/>
              <a:gd name="connsiteY3" fmla="*/ 1133760 h 1163257"/>
              <a:gd name="connsiteX4" fmla="*/ 0 w 4301613"/>
              <a:gd name="connsiteY4" fmla="*/ 0 h 116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613" h="1163257">
                <a:moveTo>
                  <a:pt x="0" y="0"/>
                </a:moveTo>
                <a:lnTo>
                  <a:pt x="4301613" y="29497"/>
                </a:lnTo>
                <a:lnTo>
                  <a:pt x="4301613" y="1163257"/>
                </a:lnTo>
                <a:lnTo>
                  <a:pt x="1106130" y="11337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987" y="800982"/>
            <a:ext cx="913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dobe Caslon Pro Bold" panose="0205070206050A020403" pitchFamily="18" charset="0"/>
              </a:rPr>
              <a:t>		Continue Statement</a:t>
            </a:r>
            <a:endParaRPr lang="en-US" sz="4800" dirty="0">
              <a:latin typeface="Adobe Caslon Pro Bold" panose="0205070206050A020403" pitchFamily="18" charset="0"/>
            </a:endParaRPr>
          </a:p>
        </p:txBody>
      </p:sp>
      <p:pic>
        <p:nvPicPr>
          <p:cNvPr id="14" name="Picture 2" descr="Image result for pytho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16" y="581213"/>
            <a:ext cx="967771" cy="9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687" y="1964239"/>
            <a:ext cx="43507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With the continue statement we can stop the current iteration of the loop, and continue with the next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54645" y="2718493"/>
            <a:ext cx="6658497" cy="2906452"/>
            <a:chOff x="5673436" y="2718493"/>
            <a:chExt cx="5943600" cy="2302510"/>
          </a:xfrm>
        </p:grpSpPr>
        <p:pic>
          <p:nvPicPr>
            <p:cNvPr id="15" name="Picture 14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436" y="2718493"/>
              <a:ext cx="5943600" cy="125476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436" y="3973253"/>
              <a:ext cx="5943600" cy="104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2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785</TotalTime>
  <Words>69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Caslon Pro Bold</vt:lpstr>
      <vt:lpstr>Arial</vt:lpstr>
      <vt:lpstr>Calibri</vt:lpstr>
      <vt:lpstr>Century Gothic</vt:lpstr>
      <vt:lpstr>Franklin Gothic Book</vt:lpstr>
      <vt:lpstr>Impact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2018-09-29T14:25:06Z</dcterms:created>
  <dcterms:modified xsi:type="dcterms:W3CDTF">2018-09-30T05:44:08Z</dcterms:modified>
</cp:coreProperties>
</file>