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1" r:id="rId3"/>
    <p:sldId id="257" r:id="rId4"/>
    <p:sldId id="291" r:id="rId5"/>
    <p:sldId id="284" r:id="rId6"/>
    <p:sldId id="295" r:id="rId7"/>
    <p:sldId id="296" r:id="rId8"/>
    <p:sldId id="297" r:id="rId9"/>
    <p:sldId id="298" r:id="rId10"/>
    <p:sldId id="299" r:id="rId11"/>
    <p:sldId id="300" r:id="rId12"/>
    <p:sldId id="301" r:id="rId13"/>
    <p:sldId id="302" r:id="rId14"/>
    <p:sldId id="260" r:id="rId1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16B6"/>
    <a:srgbClr val="CC0099"/>
    <a:srgbClr val="FFFF66"/>
    <a:srgbClr val="CCCC00"/>
    <a:srgbClr val="5EEC3C"/>
    <a:srgbClr val="FFCC66"/>
    <a:srgbClr val="007033"/>
    <a:srgbClr val="990099"/>
    <a:srgbClr val="FE9202"/>
    <a:srgbClr val="6C1A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6708" autoAdjust="0"/>
  </p:normalViewPr>
  <p:slideViewPr>
    <p:cSldViewPr>
      <p:cViewPr>
        <p:scale>
          <a:sx n="82" d="100"/>
          <a:sy n="82" d="100"/>
        </p:scale>
        <p:origin x="-1026" y="-288"/>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02E370-9BE7-427F-B73F-359EA0922C50}" type="datetimeFigureOut">
              <a:rPr lang="en-US" smtClean="0"/>
              <a:pPr/>
              <a:t>9/4/2018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6D1955-3794-46D5-A564-B46431CFDEA9}" type="slidenum">
              <a:rPr lang="en-US" smtClean="0"/>
              <a:pPr/>
              <a:t>‹#›</a:t>
            </a:fld>
            <a:endParaRPr lang="en-US"/>
          </a:p>
        </p:txBody>
      </p:sp>
    </p:spTree>
    <p:extLst>
      <p:ext uri="{BB962C8B-B14F-4D97-AF65-F5344CB8AC3E}">
        <p14:creationId xmlns="" xmlns:p14="http://schemas.microsoft.com/office/powerpoint/2010/main" val="2446688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A6D1955-3794-46D5-A564-B46431CFDEA9}"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A6D1955-3794-46D5-A564-B46431CFDEA9}"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pPr/>
              <a:t>14</a:t>
            </a:fld>
            <a:endParaRPr lang="en-US"/>
          </a:p>
        </p:txBody>
      </p:sp>
    </p:spTree>
    <p:extLst>
      <p:ext uri="{BB962C8B-B14F-4D97-AF65-F5344CB8AC3E}">
        <p14:creationId xmlns="" xmlns:p14="http://schemas.microsoft.com/office/powerpoint/2010/main" val="7574276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96260" y="3640685"/>
            <a:ext cx="8551479" cy="610820"/>
          </a:xfrm>
          <a:noFill/>
          <a:effectLst>
            <a:outerShdw blurRad="50800" dist="38100" dir="2700000" algn="tl" rotWithShape="0">
              <a:prstClr val="black">
                <a:alpha val="40000"/>
              </a:prstClr>
            </a:outerShdw>
          </a:effectLst>
        </p:spPr>
        <p:txBody>
          <a:bodyPr>
            <a:normAutofit/>
          </a:bodyPr>
          <a:lstStyle>
            <a:lvl1pPr algn="ctr">
              <a:defRPr sz="3600">
                <a:solidFill>
                  <a:schemeClr val="tx2"/>
                </a:solidFill>
              </a:defRPr>
            </a:lvl1pPr>
          </a:lstStyle>
          <a:p>
            <a:r>
              <a:rPr lang="en-US" dirty="0"/>
              <a:t>Click to edit Master title style</a:t>
            </a:r>
          </a:p>
        </p:txBody>
      </p:sp>
      <p:sp>
        <p:nvSpPr>
          <p:cNvPr id="3" name="Subtitle 2"/>
          <p:cNvSpPr>
            <a:spLocks noGrp="1"/>
          </p:cNvSpPr>
          <p:nvPr>
            <p:ph type="subTitle" idx="1"/>
          </p:nvPr>
        </p:nvSpPr>
        <p:spPr>
          <a:xfrm>
            <a:off x="296260" y="4251505"/>
            <a:ext cx="8551479" cy="458116"/>
          </a:xfrm>
        </p:spPr>
        <p:txBody>
          <a:bodyPr>
            <a:normAutofit/>
          </a:bodyPr>
          <a:lstStyle>
            <a:lvl1pPr marL="0" indent="0" algn="ctr">
              <a:buNone/>
              <a:defRPr sz="2800" b="0" i="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9/4/2018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9/4/2018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 xmlns:a16="http://schemas.microsoft.com/office/drawing/2014/main" id="{FF29BA06-5941-41B9-8B58-A7382974185D}"/>
              </a:ext>
            </a:extLst>
          </p:cNvPr>
          <p:cNvPicPr>
            <a:picLocks noChangeAspect="1" noChangeArrowheads="1"/>
          </p:cNvPicPr>
          <p:nvPr userDrawn="1"/>
        </p:nvPicPr>
        <p:blipFill>
          <a:blip r:embed="rId2">
            <a:extLst>
              <a:ext uri="{28A0092B-C50C-407E-A947-70E740481C1C}">
                <a14:useLocalDpi xmlns=""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739290"/>
            <a:ext cx="8246070" cy="610820"/>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02815"/>
            <a:ext cx="8246070" cy="2443275"/>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90800" y="433880"/>
            <a:ext cx="6104234" cy="572644"/>
          </a:xfrm>
        </p:spPr>
        <p:txBody>
          <a:bodyPr>
            <a:normAutofit/>
          </a:bodyPr>
          <a:lstStyle>
            <a:lvl1pPr algn="l">
              <a:defRPr sz="3600">
                <a:solidFill>
                  <a:schemeClr val="tx2"/>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590800" y="1044700"/>
            <a:ext cx="6104234" cy="3511061"/>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9/4/2018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9/4/2018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739290"/>
            <a:ext cx="8246071" cy="610820"/>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502815"/>
            <a:ext cx="4040188" cy="479822"/>
          </a:xfrm>
        </p:spPr>
        <p:txBody>
          <a:bodyPr anchor="b"/>
          <a:lstStyle>
            <a:lvl1pPr marL="0" indent="0" algn="ctr">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1982636"/>
            <a:ext cx="4040188" cy="2137871"/>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502815"/>
            <a:ext cx="4041775" cy="479822"/>
          </a:xfrm>
        </p:spPr>
        <p:txBody>
          <a:bodyPr anchor="b"/>
          <a:lstStyle>
            <a:lvl1pPr marL="0" indent="0" algn="ctr">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1982636"/>
            <a:ext cx="4041775" cy="2137871"/>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9/4/2018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9/4/2018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9/4/2018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9/4/2018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9/4/2018</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 xmlns:a16="http://schemas.microsoft.com/office/drawing/2014/main" id="{9527A9BA-A19D-4972-96D6-A17B84ACD75A}"/>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6.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8.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6260" y="3409950"/>
            <a:ext cx="8551479" cy="610820"/>
          </a:xfrm>
        </p:spPr>
        <p:txBody>
          <a:bodyPr>
            <a:noAutofit/>
          </a:bodyPr>
          <a:lstStyle/>
          <a:p>
            <a:r>
              <a:rPr lang="en-US" sz="4400" dirty="0" smtClean="0">
                <a:solidFill>
                  <a:srgbClr val="CC0099"/>
                </a:solidFill>
                <a:latin typeface="Candara" pitchFamily="34" charset="0"/>
              </a:rPr>
              <a:t>MS Access</a:t>
            </a:r>
            <a:endParaRPr lang="en-US" sz="4400" dirty="0">
              <a:solidFill>
                <a:srgbClr val="CC0099"/>
              </a:solidFill>
              <a:latin typeface="Candara" pitchFamily="34" charset="0"/>
            </a:endParaRPr>
          </a:p>
        </p:txBody>
      </p:sp>
      <p:sp>
        <p:nvSpPr>
          <p:cNvPr id="4" name="Subtitle 3"/>
          <p:cNvSpPr>
            <a:spLocks noGrp="1"/>
          </p:cNvSpPr>
          <p:nvPr>
            <p:ph type="subTitle" idx="1"/>
          </p:nvPr>
        </p:nvSpPr>
        <p:spPr>
          <a:xfrm>
            <a:off x="296260" y="4019550"/>
            <a:ext cx="8551479" cy="458116"/>
          </a:xfrm>
        </p:spPr>
        <p:txBody>
          <a:bodyPr>
            <a:normAutofit/>
          </a:bodyPr>
          <a:lstStyle/>
          <a:p>
            <a:r>
              <a:rPr lang="en-US" sz="2400" dirty="0" smtClean="0"/>
              <a:t>Lab </a:t>
            </a:r>
            <a:r>
              <a:rPr lang="en-US" sz="2400" dirty="0" smtClean="0"/>
              <a:t>29: Lookup Table</a:t>
            </a:r>
            <a:endParaRPr lang="en-US" sz="2400" dirty="0"/>
          </a:p>
        </p:txBody>
      </p:sp>
      <p:pic>
        <p:nvPicPr>
          <p:cNvPr id="5" name="Picture 4"/>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4857750"/>
            <a:ext cx="9144000" cy="304800"/>
          </a:xfrm>
          <a:prstGeom prst="rect">
            <a:avLst/>
          </a:prstGeom>
        </p:spPr>
      </p:pic>
    </p:spTree>
    <p:extLst>
      <p:ext uri="{BB962C8B-B14F-4D97-AF65-F5344CB8AC3E}">
        <p14:creationId xmlns=""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09800" y="57150"/>
            <a:ext cx="6934200" cy="720774"/>
          </a:xfrm>
        </p:spPr>
        <p:txBody>
          <a:bodyPr>
            <a:noAutofit/>
          </a:bodyPr>
          <a:lstStyle/>
          <a:p>
            <a:r>
              <a:rPr lang="en-US" b="1" dirty="0" smtClean="0">
                <a:solidFill>
                  <a:srgbClr val="2D16B6"/>
                </a:solidFill>
                <a:effectLst/>
              </a:rPr>
              <a:t>Lookup Table</a:t>
            </a:r>
            <a:endParaRPr lang="en-US" dirty="0">
              <a:solidFill>
                <a:srgbClr val="2D16B6"/>
              </a:solidFill>
              <a:effectLst/>
            </a:endParaRPr>
          </a:p>
        </p:txBody>
      </p:sp>
      <p:pic>
        <p:nvPicPr>
          <p:cNvPr id="7" name="Picture 4" descr="D:\%%% Dipto Lecture WOrk\Programming And Algorithm\Images\cartoon-png-31576.png"/>
          <p:cNvPicPr>
            <a:picLocks noChangeAspect="1" noChangeArrowheads="1"/>
          </p:cNvPicPr>
          <p:nvPr/>
        </p:nvPicPr>
        <p:blipFill>
          <a:blip r:embed="rId2" cstate="print"/>
          <a:srcRect/>
          <a:stretch>
            <a:fillRect/>
          </a:stretch>
        </p:blipFill>
        <p:spPr bwMode="auto">
          <a:xfrm>
            <a:off x="7162800" y="1638300"/>
            <a:ext cx="1905000" cy="3505200"/>
          </a:xfrm>
          <a:prstGeom prst="rect">
            <a:avLst/>
          </a:prstGeom>
          <a:noFill/>
        </p:spPr>
      </p:pic>
      <p:pic>
        <p:nvPicPr>
          <p:cNvPr id="9" name="Picture 8"/>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4857750"/>
            <a:ext cx="9144000" cy="304800"/>
          </a:xfrm>
          <a:prstGeom prst="rect">
            <a:avLst/>
          </a:prstGeom>
        </p:spPr>
      </p:pic>
      <p:sp>
        <p:nvSpPr>
          <p:cNvPr id="10" name="TextBox 9"/>
          <p:cNvSpPr txBox="1"/>
          <p:nvPr/>
        </p:nvSpPr>
        <p:spPr>
          <a:xfrm>
            <a:off x="2286000" y="819150"/>
            <a:ext cx="6400800" cy="1723549"/>
          </a:xfrm>
          <a:prstGeom prst="rect">
            <a:avLst/>
          </a:prstGeom>
          <a:noFill/>
        </p:spPr>
        <p:txBody>
          <a:bodyPr wrap="square" rtlCol="0">
            <a:spAutoFit/>
          </a:bodyPr>
          <a:lstStyle/>
          <a:p>
            <a:pPr lvl="0"/>
            <a:r>
              <a:rPr lang="en-US" b="1" dirty="0" smtClean="0"/>
              <a:t>6. </a:t>
            </a:r>
            <a:r>
              <a:rPr lang="en-US" b="1" dirty="0" smtClean="0"/>
              <a:t>Select the Column Width of the Lookup Field</a:t>
            </a:r>
            <a:endParaRPr lang="en-US" dirty="0" smtClean="0"/>
          </a:p>
          <a:p>
            <a:r>
              <a:rPr lang="en-US" sz="1400" dirty="0" smtClean="0"/>
              <a:t>Access gives you the opportunity to specify the width of the column/s in your lookup field. If our field contained longer values, we might widen it, but the default width looks pretty good. You can also choose to display or hide the lookup table's primary key column. Leave it hidden. Click Next &gt;.</a:t>
            </a:r>
            <a:r>
              <a:rPr lang="en-US" sz="1400" dirty="0" smtClean="0"/>
              <a:t> </a:t>
            </a:r>
            <a:endParaRPr lang="en-US" sz="1400" dirty="0" smtClean="0"/>
          </a:p>
          <a:p>
            <a:pPr marL="342900" indent="-342900"/>
            <a:r>
              <a:rPr lang="en-US" b="1" dirty="0" smtClean="0"/>
              <a:t> </a:t>
            </a:r>
            <a:endParaRPr lang="en-US" b="1" dirty="0" smtClean="0"/>
          </a:p>
          <a:p>
            <a:pPr marL="342900" indent="-342900"/>
            <a:r>
              <a:rPr lang="en-US" sz="1400" dirty="0" smtClean="0"/>
              <a:t> </a:t>
            </a:r>
            <a:endParaRPr lang="en-US" sz="1400" dirty="0"/>
          </a:p>
        </p:txBody>
      </p:sp>
      <p:pic>
        <p:nvPicPr>
          <p:cNvPr id="11" name="Picture 10" descr="D:\%%% Dipto Lecture WOrk\MS  Access\MS Access VI\Images\l6.png"/>
          <p:cNvPicPr/>
          <p:nvPr/>
        </p:nvPicPr>
        <p:blipFill>
          <a:blip r:embed="rId4"/>
          <a:srcRect/>
          <a:stretch>
            <a:fillRect/>
          </a:stretch>
        </p:blipFill>
        <p:spPr bwMode="auto">
          <a:xfrm>
            <a:off x="3048000" y="2038350"/>
            <a:ext cx="4114800" cy="2819400"/>
          </a:xfrm>
          <a:prstGeom prst="rect">
            <a:avLst/>
          </a:prstGeom>
          <a:noFill/>
          <a:ln w="9525">
            <a:noFill/>
            <a:miter lim="800000"/>
            <a:headEnd/>
            <a:tailEnd/>
          </a:ln>
        </p:spPr>
      </p:pic>
    </p:spTree>
    <p:extLst>
      <p:ext uri="{BB962C8B-B14F-4D97-AF65-F5344CB8AC3E}">
        <p14:creationId xmlns="" xmlns:p14="http://schemas.microsoft.com/office/powerpoint/2010/main" val="11016338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D:\%%% Dipto Lecture WOrk\MS  Access\MS Access VI\Images\l7.png"/>
          <p:cNvPicPr/>
          <p:nvPr/>
        </p:nvPicPr>
        <p:blipFill>
          <a:blip r:embed="rId2"/>
          <a:srcRect/>
          <a:stretch>
            <a:fillRect/>
          </a:stretch>
        </p:blipFill>
        <p:spPr bwMode="auto">
          <a:xfrm>
            <a:off x="3124200" y="1809750"/>
            <a:ext cx="4419600" cy="3033935"/>
          </a:xfrm>
          <a:prstGeom prst="rect">
            <a:avLst/>
          </a:prstGeom>
          <a:noFill/>
          <a:ln w="9525">
            <a:noFill/>
            <a:miter lim="800000"/>
            <a:headEnd/>
            <a:tailEnd/>
          </a:ln>
        </p:spPr>
      </p:pic>
      <p:sp>
        <p:nvSpPr>
          <p:cNvPr id="4" name="Title 3"/>
          <p:cNvSpPr>
            <a:spLocks noGrp="1"/>
          </p:cNvSpPr>
          <p:nvPr>
            <p:ph type="title"/>
          </p:nvPr>
        </p:nvSpPr>
        <p:spPr>
          <a:xfrm>
            <a:off x="2209800" y="57150"/>
            <a:ext cx="6934200" cy="720774"/>
          </a:xfrm>
        </p:spPr>
        <p:txBody>
          <a:bodyPr>
            <a:noAutofit/>
          </a:bodyPr>
          <a:lstStyle/>
          <a:p>
            <a:r>
              <a:rPr lang="en-US" b="1" dirty="0" smtClean="0">
                <a:solidFill>
                  <a:srgbClr val="2D16B6"/>
                </a:solidFill>
                <a:effectLst/>
              </a:rPr>
              <a:t>Lookup Table</a:t>
            </a:r>
            <a:endParaRPr lang="en-US" dirty="0">
              <a:solidFill>
                <a:srgbClr val="2D16B6"/>
              </a:solidFill>
              <a:effectLst/>
            </a:endParaRPr>
          </a:p>
        </p:txBody>
      </p:sp>
      <p:pic>
        <p:nvPicPr>
          <p:cNvPr id="7" name="Picture 4" descr="D:\%%% Dipto Lecture WOrk\Programming And Algorithm\Images\cartoon-png-31576.png"/>
          <p:cNvPicPr>
            <a:picLocks noChangeAspect="1" noChangeArrowheads="1"/>
          </p:cNvPicPr>
          <p:nvPr/>
        </p:nvPicPr>
        <p:blipFill>
          <a:blip r:embed="rId3" cstate="print"/>
          <a:srcRect/>
          <a:stretch>
            <a:fillRect/>
          </a:stretch>
        </p:blipFill>
        <p:spPr bwMode="auto">
          <a:xfrm>
            <a:off x="7162800" y="1638300"/>
            <a:ext cx="1905000" cy="3505200"/>
          </a:xfrm>
          <a:prstGeom prst="rect">
            <a:avLst/>
          </a:prstGeom>
          <a:noFill/>
        </p:spPr>
      </p:pic>
      <p:pic>
        <p:nvPicPr>
          <p:cNvPr id="9" name="Picture 8"/>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0" y="4857750"/>
            <a:ext cx="9144000" cy="304800"/>
          </a:xfrm>
          <a:prstGeom prst="rect">
            <a:avLst/>
          </a:prstGeom>
        </p:spPr>
      </p:pic>
      <p:sp>
        <p:nvSpPr>
          <p:cNvPr id="10" name="TextBox 9"/>
          <p:cNvSpPr txBox="1"/>
          <p:nvPr/>
        </p:nvSpPr>
        <p:spPr>
          <a:xfrm>
            <a:off x="2286000" y="819150"/>
            <a:ext cx="6400800" cy="1292662"/>
          </a:xfrm>
          <a:prstGeom prst="rect">
            <a:avLst/>
          </a:prstGeom>
          <a:noFill/>
        </p:spPr>
        <p:txBody>
          <a:bodyPr wrap="square" rtlCol="0">
            <a:spAutoFit/>
          </a:bodyPr>
          <a:lstStyle/>
          <a:p>
            <a:r>
              <a:rPr lang="en-US" b="1" dirty="0" smtClean="0"/>
              <a:t>7</a:t>
            </a:r>
            <a:r>
              <a:rPr lang="en-US" b="1" dirty="0" smtClean="0"/>
              <a:t>. </a:t>
            </a:r>
            <a:r>
              <a:rPr lang="en-US" b="1" dirty="0" smtClean="0"/>
              <a:t>Choose a Label for the Lookup Field </a:t>
            </a:r>
            <a:endParaRPr lang="en-US" dirty="0" smtClean="0"/>
          </a:p>
          <a:p>
            <a:r>
              <a:rPr lang="en-US" sz="1400" dirty="0" smtClean="0"/>
              <a:t>You can provide a label for the lookup field. In our case, let's shorten it to Genre. Also, check Enable Data Integrity. Click Finish to generate the lookup table. </a:t>
            </a:r>
          </a:p>
          <a:p>
            <a:pPr marL="342900" indent="-342900"/>
            <a:r>
              <a:rPr lang="en-US" b="1" dirty="0" smtClean="0"/>
              <a:t>  </a:t>
            </a:r>
            <a:endParaRPr lang="en-US" b="1" dirty="0" smtClean="0"/>
          </a:p>
          <a:p>
            <a:pPr marL="342900" indent="-342900"/>
            <a:r>
              <a:rPr lang="en-US" sz="1400" dirty="0" smtClean="0"/>
              <a:t> </a:t>
            </a:r>
            <a:endParaRPr lang="en-US" sz="1400" dirty="0"/>
          </a:p>
        </p:txBody>
      </p:sp>
    </p:spTree>
    <p:extLst>
      <p:ext uri="{BB962C8B-B14F-4D97-AF65-F5344CB8AC3E}">
        <p14:creationId xmlns="" xmlns:p14="http://schemas.microsoft.com/office/powerpoint/2010/main" val="11016338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D:\%%% Dipto Lecture WOrk\MS  Access\MS Access VI\Images\l8.png"/>
          <p:cNvPicPr/>
          <p:nvPr/>
        </p:nvPicPr>
        <p:blipFill>
          <a:blip r:embed="rId2"/>
          <a:srcRect/>
          <a:stretch>
            <a:fillRect/>
          </a:stretch>
        </p:blipFill>
        <p:spPr bwMode="auto">
          <a:xfrm>
            <a:off x="2286000" y="1809750"/>
            <a:ext cx="5492558" cy="1483468"/>
          </a:xfrm>
          <a:prstGeom prst="rect">
            <a:avLst/>
          </a:prstGeom>
          <a:noFill/>
          <a:ln w="9525">
            <a:noFill/>
            <a:miter lim="800000"/>
            <a:headEnd/>
            <a:tailEnd/>
          </a:ln>
        </p:spPr>
      </p:pic>
      <p:sp>
        <p:nvSpPr>
          <p:cNvPr id="4" name="Title 3"/>
          <p:cNvSpPr>
            <a:spLocks noGrp="1"/>
          </p:cNvSpPr>
          <p:nvPr>
            <p:ph type="title"/>
          </p:nvPr>
        </p:nvSpPr>
        <p:spPr>
          <a:xfrm>
            <a:off x="2209800" y="57150"/>
            <a:ext cx="6934200" cy="720774"/>
          </a:xfrm>
        </p:spPr>
        <p:txBody>
          <a:bodyPr>
            <a:noAutofit/>
          </a:bodyPr>
          <a:lstStyle/>
          <a:p>
            <a:r>
              <a:rPr lang="en-US" b="1" dirty="0" smtClean="0">
                <a:solidFill>
                  <a:srgbClr val="2D16B6"/>
                </a:solidFill>
                <a:effectLst/>
              </a:rPr>
              <a:t>Lookup Table</a:t>
            </a:r>
            <a:endParaRPr lang="en-US" dirty="0">
              <a:solidFill>
                <a:srgbClr val="2D16B6"/>
              </a:solidFill>
              <a:effectLst/>
            </a:endParaRPr>
          </a:p>
        </p:txBody>
      </p:sp>
      <p:pic>
        <p:nvPicPr>
          <p:cNvPr id="7" name="Picture 4" descr="D:\%%% Dipto Lecture WOrk\Programming And Algorithm\Images\cartoon-png-31576.png"/>
          <p:cNvPicPr>
            <a:picLocks noChangeAspect="1" noChangeArrowheads="1"/>
          </p:cNvPicPr>
          <p:nvPr/>
        </p:nvPicPr>
        <p:blipFill>
          <a:blip r:embed="rId3" cstate="print"/>
          <a:srcRect/>
          <a:stretch>
            <a:fillRect/>
          </a:stretch>
        </p:blipFill>
        <p:spPr bwMode="auto">
          <a:xfrm>
            <a:off x="7162800" y="1638300"/>
            <a:ext cx="1905000" cy="3505200"/>
          </a:xfrm>
          <a:prstGeom prst="rect">
            <a:avLst/>
          </a:prstGeom>
          <a:noFill/>
        </p:spPr>
      </p:pic>
      <p:pic>
        <p:nvPicPr>
          <p:cNvPr id="9" name="Picture 8"/>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0" y="4857750"/>
            <a:ext cx="9144000" cy="304800"/>
          </a:xfrm>
          <a:prstGeom prst="rect">
            <a:avLst/>
          </a:prstGeom>
        </p:spPr>
      </p:pic>
      <p:sp>
        <p:nvSpPr>
          <p:cNvPr id="10" name="TextBox 9"/>
          <p:cNvSpPr txBox="1"/>
          <p:nvPr/>
        </p:nvSpPr>
        <p:spPr>
          <a:xfrm>
            <a:off x="2286000" y="819150"/>
            <a:ext cx="6400800" cy="1077218"/>
          </a:xfrm>
          <a:prstGeom prst="rect">
            <a:avLst/>
          </a:prstGeom>
          <a:noFill/>
        </p:spPr>
        <p:txBody>
          <a:bodyPr wrap="square" rtlCol="0">
            <a:spAutoFit/>
          </a:bodyPr>
          <a:lstStyle/>
          <a:p>
            <a:pPr lvl="0"/>
            <a:r>
              <a:rPr lang="en-US" b="1" dirty="0" smtClean="0"/>
              <a:t>8. </a:t>
            </a:r>
            <a:r>
              <a:rPr lang="en-US" b="1" dirty="0" smtClean="0"/>
              <a:t>Save the </a:t>
            </a:r>
            <a:r>
              <a:rPr lang="en-US" b="1" dirty="0" smtClean="0"/>
              <a:t>Table</a:t>
            </a:r>
            <a:endParaRPr lang="en-US" dirty="0" smtClean="0"/>
          </a:p>
          <a:p>
            <a:r>
              <a:rPr lang="en-US" sz="1400" dirty="0" smtClean="0"/>
              <a:t>If you get prompted to save the table, click Yes and save it.</a:t>
            </a:r>
          </a:p>
          <a:p>
            <a:pPr marL="342900" indent="-342900"/>
            <a:r>
              <a:rPr lang="en-US" b="1" dirty="0" smtClean="0"/>
              <a:t>  </a:t>
            </a:r>
            <a:endParaRPr lang="en-US" b="1" dirty="0" smtClean="0"/>
          </a:p>
          <a:p>
            <a:pPr marL="342900" indent="-342900"/>
            <a:r>
              <a:rPr lang="en-US" sz="1400" dirty="0" smtClean="0"/>
              <a:t> </a:t>
            </a:r>
            <a:endParaRPr lang="en-US" sz="1400" dirty="0"/>
          </a:p>
        </p:txBody>
      </p:sp>
    </p:spTree>
    <p:extLst>
      <p:ext uri="{BB962C8B-B14F-4D97-AF65-F5344CB8AC3E}">
        <p14:creationId xmlns="" xmlns:p14="http://schemas.microsoft.com/office/powerpoint/2010/main" val="11016338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D:\%%% Dipto Lecture WOrk\MS  Access\MS Access VI\Images\l9.png"/>
          <p:cNvPicPr/>
          <p:nvPr/>
        </p:nvPicPr>
        <p:blipFill>
          <a:blip r:embed="rId2"/>
          <a:srcRect/>
          <a:stretch>
            <a:fillRect/>
          </a:stretch>
        </p:blipFill>
        <p:spPr bwMode="auto">
          <a:xfrm>
            <a:off x="3352800" y="1657350"/>
            <a:ext cx="4191000" cy="2984053"/>
          </a:xfrm>
          <a:prstGeom prst="rect">
            <a:avLst/>
          </a:prstGeom>
          <a:noFill/>
          <a:ln w="9525">
            <a:noFill/>
            <a:miter lim="800000"/>
            <a:headEnd/>
            <a:tailEnd/>
          </a:ln>
        </p:spPr>
      </p:pic>
      <p:sp>
        <p:nvSpPr>
          <p:cNvPr id="4" name="Title 3"/>
          <p:cNvSpPr>
            <a:spLocks noGrp="1"/>
          </p:cNvSpPr>
          <p:nvPr>
            <p:ph type="title"/>
          </p:nvPr>
        </p:nvSpPr>
        <p:spPr>
          <a:xfrm>
            <a:off x="2209800" y="57150"/>
            <a:ext cx="6934200" cy="720774"/>
          </a:xfrm>
        </p:spPr>
        <p:txBody>
          <a:bodyPr>
            <a:noAutofit/>
          </a:bodyPr>
          <a:lstStyle/>
          <a:p>
            <a:r>
              <a:rPr lang="en-US" b="1" dirty="0" smtClean="0">
                <a:solidFill>
                  <a:srgbClr val="2D16B6"/>
                </a:solidFill>
                <a:effectLst/>
              </a:rPr>
              <a:t>Lookup Table</a:t>
            </a:r>
            <a:endParaRPr lang="en-US" dirty="0">
              <a:solidFill>
                <a:srgbClr val="2D16B6"/>
              </a:solidFill>
              <a:effectLst/>
            </a:endParaRPr>
          </a:p>
        </p:txBody>
      </p:sp>
      <p:pic>
        <p:nvPicPr>
          <p:cNvPr id="7" name="Picture 4" descr="D:\%%% Dipto Lecture WOrk\Programming And Algorithm\Images\cartoon-png-31576.png"/>
          <p:cNvPicPr>
            <a:picLocks noChangeAspect="1" noChangeArrowheads="1"/>
          </p:cNvPicPr>
          <p:nvPr/>
        </p:nvPicPr>
        <p:blipFill>
          <a:blip r:embed="rId3" cstate="print"/>
          <a:srcRect/>
          <a:stretch>
            <a:fillRect/>
          </a:stretch>
        </p:blipFill>
        <p:spPr bwMode="auto">
          <a:xfrm>
            <a:off x="7162800" y="1638300"/>
            <a:ext cx="1905000" cy="3505200"/>
          </a:xfrm>
          <a:prstGeom prst="rect">
            <a:avLst/>
          </a:prstGeom>
          <a:noFill/>
        </p:spPr>
      </p:pic>
      <p:pic>
        <p:nvPicPr>
          <p:cNvPr id="9" name="Picture 8"/>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0" y="4857750"/>
            <a:ext cx="9144000" cy="304800"/>
          </a:xfrm>
          <a:prstGeom prst="rect">
            <a:avLst/>
          </a:prstGeom>
        </p:spPr>
      </p:pic>
      <p:sp>
        <p:nvSpPr>
          <p:cNvPr id="10" name="TextBox 9"/>
          <p:cNvSpPr txBox="1"/>
          <p:nvPr/>
        </p:nvSpPr>
        <p:spPr>
          <a:xfrm>
            <a:off x="2286000" y="819150"/>
            <a:ext cx="6400800" cy="1508105"/>
          </a:xfrm>
          <a:prstGeom prst="rect">
            <a:avLst/>
          </a:prstGeom>
          <a:noFill/>
        </p:spPr>
        <p:txBody>
          <a:bodyPr wrap="square" rtlCol="0">
            <a:spAutoFit/>
          </a:bodyPr>
          <a:lstStyle/>
          <a:p>
            <a:r>
              <a:rPr lang="en-US" b="1" dirty="0" smtClean="0"/>
              <a:t>9. </a:t>
            </a:r>
            <a:r>
              <a:rPr lang="en-US" b="1" dirty="0" smtClean="0"/>
              <a:t>Check your Lookup Field </a:t>
            </a:r>
            <a:endParaRPr lang="en-US" dirty="0" smtClean="0"/>
          </a:p>
          <a:p>
            <a:r>
              <a:rPr lang="en-US" sz="1400" dirty="0" smtClean="0"/>
              <a:t>Your lookup table (and corresponding lookup field) has now been created. Check your lookup field by switching to Datasheet View and clicking in the Genre field.</a:t>
            </a:r>
          </a:p>
          <a:p>
            <a:r>
              <a:rPr lang="en-US" sz="1400" dirty="0" smtClean="0"/>
              <a:t> </a:t>
            </a:r>
            <a:endParaRPr lang="en-US" sz="1400" dirty="0" smtClean="0"/>
          </a:p>
          <a:p>
            <a:pPr marL="342900" indent="-342900"/>
            <a:r>
              <a:rPr lang="en-US" b="1" dirty="0" smtClean="0"/>
              <a:t>  </a:t>
            </a:r>
            <a:endParaRPr lang="en-US" b="1" dirty="0" smtClean="0"/>
          </a:p>
          <a:p>
            <a:pPr marL="342900" indent="-342900"/>
            <a:r>
              <a:rPr lang="en-US" sz="1400" dirty="0" smtClean="0"/>
              <a:t> </a:t>
            </a:r>
            <a:endParaRPr lang="en-US" sz="1400" dirty="0"/>
          </a:p>
        </p:txBody>
      </p:sp>
    </p:spTree>
    <p:extLst>
      <p:ext uri="{BB962C8B-B14F-4D97-AF65-F5344CB8AC3E}">
        <p14:creationId xmlns="" xmlns:p14="http://schemas.microsoft.com/office/powerpoint/2010/main" val="11016338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2266950"/>
            <a:ext cx="4706738" cy="1200329"/>
          </a:xfrm>
          <a:prstGeom prst="rect">
            <a:avLst/>
          </a:prstGeom>
          <a:noFill/>
        </p:spPr>
        <p:txBody>
          <a:bodyPr wrap="none" rtlCol="0">
            <a:spAutoFit/>
          </a:bodyPr>
          <a:lstStyle/>
          <a:p>
            <a:r>
              <a:rPr lang="en-US" sz="7200" dirty="0" smtClean="0">
                <a:solidFill>
                  <a:srgbClr val="2D16B6"/>
                </a:solidFill>
                <a:latin typeface="28 Days Later" pitchFamily="34" charset="0"/>
              </a:rPr>
              <a:t>Thank You! </a:t>
            </a:r>
            <a:endParaRPr lang="en-US" sz="7200" dirty="0">
              <a:solidFill>
                <a:srgbClr val="2D16B6"/>
              </a:solidFill>
              <a:latin typeface="28 Days Later" pitchFamily="34" charset="0"/>
            </a:endParaRPr>
          </a:p>
        </p:txBody>
      </p:sp>
      <p:pic>
        <p:nvPicPr>
          <p:cNvPr id="16387" name="Picture 3" descr="D:\%%% Dipto Lecture WOrk\Programming And Algorithm\Images\Elmo_Big.png"/>
          <p:cNvPicPr>
            <a:picLocks noChangeAspect="1" noChangeArrowheads="1"/>
          </p:cNvPicPr>
          <p:nvPr/>
        </p:nvPicPr>
        <p:blipFill>
          <a:blip r:embed="rId3" cstate="print"/>
          <a:srcRect/>
          <a:stretch>
            <a:fillRect/>
          </a:stretch>
        </p:blipFill>
        <p:spPr bwMode="auto">
          <a:xfrm>
            <a:off x="4648200" y="1657350"/>
            <a:ext cx="3912382" cy="2933700"/>
          </a:xfrm>
          <a:prstGeom prst="rect">
            <a:avLst/>
          </a:prstGeom>
          <a:noFill/>
        </p:spPr>
      </p:pic>
      <p:pic>
        <p:nvPicPr>
          <p:cNvPr id="8" name="Picture 7"/>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0" y="4857750"/>
            <a:ext cx="9144000" cy="304800"/>
          </a:xfrm>
          <a:prstGeom prst="rect">
            <a:avLst/>
          </a:prstGeom>
        </p:spPr>
      </p:pic>
    </p:spTree>
    <p:extLst>
      <p:ext uri="{BB962C8B-B14F-4D97-AF65-F5344CB8AC3E}">
        <p14:creationId xmlns="" xmlns:p14="http://schemas.microsoft.com/office/powerpoint/2010/main" val="1091006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665530"/>
            <a:ext cx="8246070" cy="610820"/>
          </a:xfrm>
        </p:spPr>
        <p:txBody>
          <a:bodyPr>
            <a:noAutofit/>
          </a:bodyPr>
          <a:lstStyle/>
          <a:p>
            <a:r>
              <a:rPr lang="en-US" sz="4000" dirty="0" smtClean="0">
                <a:solidFill>
                  <a:srgbClr val="FFFF00"/>
                </a:solidFill>
                <a:latin typeface="Candara" pitchFamily="34" charset="0"/>
              </a:rPr>
              <a:t>Welcome to MS Access Class</a:t>
            </a:r>
            <a:endParaRPr lang="en-US" sz="4000" dirty="0">
              <a:solidFill>
                <a:srgbClr val="FFFF00"/>
              </a:solidFill>
            </a:endParaRPr>
          </a:p>
        </p:txBody>
      </p:sp>
      <p:pic>
        <p:nvPicPr>
          <p:cNvPr id="2051" name="Picture 3" descr="D:\%%% Dipto Lecture WOrk\Programming And Algorithm\Images\watermark.png"/>
          <p:cNvPicPr>
            <a:picLocks noChangeAspect="1" noChangeArrowheads="1"/>
          </p:cNvPicPr>
          <p:nvPr/>
        </p:nvPicPr>
        <p:blipFill>
          <a:blip r:embed="rId2" cstate="print"/>
          <a:srcRect/>
          <a:stretch>
            <a:fillRect/>
          </a:stretch>
        </p:blipFill>
        <p:spPr bwMode="auto">
          <a:xfrm>
            <a:off x="381000" y="1299973"/>
            <a:ext cx="4876799" cy="3843527"/>
          </a:xfrm>
          <a:prstGeom prst="rect">
            <a:avLst/>
          </a:prstGeom>
          <a:noFill/>
        </p:spPr>
      </p:pic>
      <p:pic>
        <p:nvPicPr>
          <p:cNvPr id="2052" name="Picture 4" descr="D:\%%% Dipto Lecture WOrk\Programming And Algorithm\Images\cartoon-png-31576.png"/>
          <p:cNvPicPr>
            <a:picLocks noChangeAspect="1" noChangeArrowheads="1"/>
          </p:cNvPicPr>
          <p:nvPr/>
        </p:nvPicPr>
        <p:blipFill>
          <a:blip r:embed="rId3" cstate="print"/>
          <a:srcRect/>
          <a:stretch>
            <a:fillRect/>
          </a:stretch>
        </p:blipFill>
        <p:spPr bwMode="auto">
          <a:xfrm>
            <a:off x="5867400" y="1428750"/>
            <a:ext cx="1905000" cy="3505200"/>
          </a:xfrm>
          <a:prstGeom prst="rect">
            <a:avLst/>
          </a:prstGeom>
          <a:noFill/>
        </p:spPr>
      </p:pic>
      <p:pic>
        <p:nvPicPr>
          <p:cNvPr id="8" name="Picture 7"/>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0" y="4857750"/>
            <a:ext cx="9144000" cy="3048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solidFill>
                  <a:srgbClr val="FFFF00"/>
                </a:solidFill>
              </a:rPr>
              <a:t>  What is </a:t>
            </a:r>
            <a:r>
              <a:rPr lang="en-US" sz="4000" dirty="0" smtClean="0">
                <a:solidFill>
                  <a:srgbClr val="FFFF00"/>
                </a:solidFill>
              </a:rPr>
              <a:t>lookup Table?</a:t>
            </a:r>
            <a:endParaRPr lang="en-US" sz="4000" dirty="0">
              <a:solidFill>
                <a:srgbClr val="FFFF00"/>
              </a:solidFill>
            </a:endParaRPr>
          </a:p>
        </p:txBody>
      </p:sp>
      <p:sp>
        <p:nvSpPr>
          <p:cNvPr id="3" name="Content Placeholder 2"/>
          <p:cNvSpPr>
            <a:spLocks noGrp="1"/>
          </p:cNvSpPr>
          <p:nvPr>
            <p:ph idx="1"/>
          </p:nvPr>
        </p:nvSpPr>
        <p:spPr>
          <a:xfrm>
            <a:off x="-304800" y="1200150"/>
            <a:ext cx="6705600" cy="3943350"/>
          </a:xfrm>
        </p:spPr>
        <p:txBody>
          <a:bodyPr>
            <a:normAutofit/>
          </a:bodyPr>
          <a:lstStyle/>
          <a:p>
            <a:pPr>
              <a:buNone/>
            </a:pPr>
            <a:r>
              <a:rPr lang="en-US" b="1" dirty="0" smtClean="0"/>
              <a:t>	</a:t>
            </a:r>
          </a:p>
          <a:p>
            <a:pPr>
              <a:buNone/>
            </a:pPr>
            <a:r>
              <a:rPr lang="en-US" dirty="0" smtClean="0"/>
              <a:t>	</a:t>
            </a:r>
            <a:r>
              <a:rPr lang="en-US" b="1" dirty="0" smtClean="0"/>
              <a:t>A </a:t>
            </a:r>
            <a:r>
              <a:rPr lang="en-US" b="1" dirty="0" smtClean="0"/>
              <a:t>table that contains data that is referenced by another table. The other table will have a lookup field that can "lookup" the data in the lookup table. </a:t>
            </a:r>
          </a:p>
          <a:p>
            <a:pPr>
              <a:buNone/>
            </a:pPr>
            <a:endParaRPr lang="en-US" b="1" dirty="0" smtClean="0"/>
          </a:p>
          <a:p>
            <a:pPr lvl="0">
              <a:buNone/>
            </a:pPr>
            <a:r>
              <a:rPr lang="en-US" sz="1400" dirty="0" smtClean="0"/>
              <a:t>		</a:t>
            </a:r>
          </a:p>
          <a:p>
            <a:pPr lvl="0">
              <a:buNone/>
            </a:pPr>
            <a:r>
              <a:rPr lang="en-US" sz="1400" dirty="0" smtClean="0"/>
              <a:t>		</a:t>
            </a:r>
            <a:endParaRPr lang="en-US" b="1" dirty="0" smtClean="0"/>
          </a:p>
          <a:p>
            <a:pPr>
              <a:buNone/>
            </a:pPr>
            <a:endParaRPr lang="en-US" b="1" dirty="0" smtClean="0"/>
          </a:p>
        </p:txBody>
      </p:sp>
      <p:pic>
        <p:nvPicPr>
          <p:cNvPr id="1026" name="Picture 2" descr="D:\%%% Dipto Lecture WOrk\Programming And Algorithm\Images\cartoon-png-31583.png"/>
          <p:cNvPicPr>
            <a:picLocks noChangeAspect="1" noChangeArrowheads="1"/>
          </p:cNvPicPr>
          <p:nvPr/>
        </p:nvPicPr>
        <p:blipFill>
          <a:blip r:embed="rId3" cstate="print"/>
          <a:srcRect/>
          <a:stretch>
            <a:fillRect/>
          </a:stretch>
        </p:blipFill>
        <p:spPr bwMode="auto">
          <a:xfrm>
            <a:off x="6502678" y="438150"/>
            <a:ext cx="736322" cy="833228"/>
          </a:xfrm>
          <a:prstGeom prst="rect">
            <a:avLst/>
          </a:prstGeom>
          <a:noFill/>
        </p:spPr>
      </p:pic>
      <p:pic>
        <p:nvPicPr>
          <p:cNvPr id="8" name="Picture 7"/>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0" y="4857750"/>
            <a:ext cx="9144000" cy="304800"/>
          </a:xfrm>
          <a:prstGeom prst="rect">
            <a:avLst/>
          </a:prstGeom>
        </p:spPr>
      </p:pic>
      <p:pic>
        <p:nvPicPr>
          <p:cNvPr id="6" name="Picture 5" descr="D:\%%% Dipto Lecture WOrk\MS  Access\MS Access VI\Images\form-look-up.png"/>
          <p:cNvPicPr/>
          <p:nvPr/>
        </p:nvPicPr>
        <p:blipFill>
          <a:blip r:embed="rId5"/>
          <a:srcRect l="7067" t="5976" r="10905"/>
          <a:stretch>
            <a:fillRect/>
          </a:stretch>
        </p:blipFill>
        <p:spPr bwMode="auto">
          <a:xfrm>
            <a:off x="6172200" y="1581150"/>
            <a:ext cx="2743200" cy="3034862"/>
          </a:xfrm>
          <a:prstGeom prst="rect">
            <a:avLst/>
          </a:prstGeom>
          <a:noFill/>
          <a:ln w="9525">
            <a:noFill/>
            <a:miter lim="800000"/>
            <a:headEnd/>
            <a:tailEnd/>
          </a:ln>
        </p:spPr>
      </p:pic>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solidFill>
                  <a:srgbClr val="FFFF00"/>
                </a:solidFill>
              </a:rPr>
              <a:t>Table</a:t>
            </a:r>
            <a:endParaRPr lang="en-US" sz="4000" dirty="0">
              <a:solidFill>
                <a:srgbClr val="FFFF00"/>
              </a:solidFill>
            </a:endParaRPr>
          </a:p>
        </p:txBody>
      </p:sp>
      <p:sp>
        <p:nvSpPr>
          <p:cNvPr id="3" name="Content Placeholder 2"/>
          <p:cNvSpPr>
            <a:spLocks noGrp="1"/>
          </p:cNvSpPr>
          <p:nvPr>
            <p:ph idx="1"/>
          </p:nvPr>
        </p:nvSpPr>
        <p:spPr>
          <a:xfrm>
            <a:off x="762000" y="2038350"/>
            <a:ext cx="9372600" cy="1371600"/>
          </a:xfrm>
          <a:effectLst>
            <a:glow rad="228600">
              <a:schemeClr val="accent2">
                <a:satMod val="175000"/>
                <a:alpha val="40000"/>
              </a:schemeClr>
            </a:glow>
            <a:reflection blurRad="6350" stA="52000" endA="300" endPos="35000" dir="5400000" sy="-100000" algn="bl" rotWithShape="0"/>
          </a:effectLst>
        </p:spPr>
        <p:txBody>
          <a:bodyPr>
            <a:normAutofit fontScale="92500" lnSpcReduction="20000"/>
          </a:bodyPr>
          <a:lstStyle/>
          <a:p>
            <a:pPr>
              <a:buNone/>
            </a:pPr>
            <a:r>
              <a:rPr lang="en-US" b="1" dirty="0" smtClean="0"/>
              <a:t>	</a:t>
            </a:r>
          </a:p>
          <a:p>
            <a:pPr>
              <a:buNone/>
            </a:pPr>
            <a:r>
              <a:rPr lang="en-US" sz="6200" b="1" dirty="0" smtClean="0">
                <a:solidFill>
                  <a:srgbClr val="C00000"/>
                </a:solidFill>
              </a:rPr>
              <a:t>Create a Lookup Table</a:t>
            </a:r>
            <a:endParaRPr lang="en-US" sz="6200" b="1" dirty="0">
              <a:solidFill>
                <a:srgbClr val="C00000"/>
              </a:solidFill>
            </a:endParaRPr>
          </a:p>
        </p:txBody>
      </p:sp>
      <p:pic>
        <p:nvPicPr>
          <p:cNvPr id="8" name="Picture 7"/>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4857750"/>
            <a:ext cx="9144000" cy="304800"/>
          </a:xfrm>
          <a:prstGeom prst="rect">
            <a:avLst/>
          </a:prstGeom>
        </p:spPr>
      </p:pic>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D:\%%% Dipto Lecture WOrk\MS  Access\MS Access VI\Images\l11.png"/>
          <p:cNvPicPr/>
          <p:nvPr/>
        </p:nvPicPr>
        <p:blipFill>
          <a:blip r:embed="rId2"/>
          <a:srcRect/>
          <a:stretch>
            <a:fillRect/>
          </a:stretch>
        </p:blipFill>
        <p:spPr bwMode="auto">
          <a:xfrm>
            <a:off x="2895600" y="2019300"/>
            <a:ext cx="4953000" cy="3124200"/>
          </a:xfrm>
          <a:prstGeom prst="rect">
            <a:avLst/>
          </a:prstGeom>
          <a:noFill/>
          <a:ln w="9525">
            <a:noFill/>
            <a:miter lim="800000"/>
            <a:headEnd/>
            <a:tailEnd/>
          </a:ln>
        </p:spPr>
      </p:pic>
      <p:sp>
        <p:nvSpPr>
          <p:cNvPr id="4" name="Title 3"/>
          <p:cNvSpPr>
            <a:spLocks noGrp="1"/>
          </p:cNvSpPr>
          <p:nvPr>
            <p:ph type="title"/>
          </p:nvPr>
        </p:nvSpPr>
        <p:spPr>
          <a:xfrm>
            <a:off x="2209800" y="57150"/>
            <a:ext cx="6934200" cy="720774"/>
          </a:xfrm>
        </p:spPr>
        <p:txBody>
          <a:bodyPr>
            <a:noAutofit/>
          </a:bodyPr>
          <a:lstStyle/>
          <a:p>
            <a:r>
              <a:rPr lang="en-US" b="1" dirty="0" smtClean="0">
                <a:solidFill>
                  <a:srgbClr val="2D16B6"/>
                </a:solidFill>
                <a:effectLst/>
              </a:rPr>
              <a:t>Lookup Table</a:t>
            </a:r>
            <a:endParaRPr lang="en-US" dirty="0">
              <a:solidFill>
                <a:srgbClr val="2D16B6"/>
              </a:solidFill>
              <a:effectLst/>
            </a:endParaRPr>
          </a:p>
        </p:txBody>
      </p:sp>
      <p:pic>
        <p:nvPicPr>
          <p:cNvPr id="7" name="Picture 4" descr="D:\%%% Dipto Lecture WOrk\Programming And Algorithm\Images\cartoon-png-31576.png"/>
          <p:cNvPicPr>
            <a:picLocks noChangeAspect="1" noChangeArrowheads="1"/>
          </p:cNvPicPr>
          <p:nvPr/>
        </p:nvPicPr>
        <p:blipFill>
          <a:blip r:embed="rId3" cstate="print"/>
          <a:srcRect/>
          <a:stretch>
            <a:fillRect/>
          </a:stretch>
        </p:blipFill>
        <p:spPr bwMode="auto">
          <a:xfrm>
            <a:off x="7162800" y="1638300"/>
            <a:ext cx="1905000" cy="3505200"/>
          </a:xfrm>
          <a:prstGeom prst="rect">
            <a:avLst/>
          </a:prstGeom>
          <a:noFill/>
        </p:spPr>
      </p:pic>
      <p:pic>
        <p:nvPicPr>
          <p:cNvPr id="9" name="Picture 8"/>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0" y="4857750"/>
            <a:ext cx="9144000" cy="304800"/>
          </a:xfrm>
          <a:prstGeom prst="rect">
            <a:avLst/>
          </a:prstGeom>
        </p:spPr>
      </p:pic>
      <p:sp>
        <p:nvSpPr>
          <p:cNvPr id="10" name="TextBox 9"/>
          <p:cNvSpPr txBox="1"/>
          <p:nvPr/>
        </p:nvSpPr>
        <p:spPr>
          <a:xfrm>
            <a:off x="2286000" y="819150"/>
            <a:ext cx="6400800" cy="1077218"/>
          </a:xfrm>
          <a:prstGeom prst="rect">
            <a:avLst/>
          </a:prstGeom>
          <a:noFill/>
        </p:spPr>
        <p:txBody>
          <a:bodyPr wrap="square" rtlCol="0">
            <a:spAutoFit/>
          </a:bodyPr>
          <a:lstStyle/>
          <a:p>
            <a:pPr marL="342900" indent="-342900">
              <a:buAutoNum type="arabicPeriod"/>
            </a:pPr>
            <a:r>
              <a:rPr lang="en-US" b="1" dirty="0" smtClean="0"/>
              <a:t>Launch </a:t>
            </a:r>
            <a:r>
              <a:rPr lang="en-US" b="1" dirty="0" smtClean="0"/>
              <a:t>the Lookup Wizard </a:t>
            </a:r>
            <a:endParaRPr lang="en-US" b="1" dirty="0" smtClean="0"/>
          </a:p>
          <a:p>
            <a:pPr marL="342900" indent="-342900"/>
            <a:r>
              <a:rPr lang="en-US" b="1" dirty="0" smtClean="0"/>
              <a:t>	</a:t>
            </a:r>
            <a:r>
              <a:rPr lang="en-US" b="1" dirty="0" smtClean="0"/>
              <a:t> </a:t>
            </a:r>
            <a:r>
              <a:rPr lang="en-US" sz="1400" dirty="0" smtClean="0"/>
              <a:t>Open the Albums table in Design View. In the </a:t>
            </a:r>
            <a:r>
              <a:rPr lang="en-US" sz="1400" dirty="0" err="1" smtClean="0"/>
              <a:t>GenreId</a:t>
            </a:r>
            <a:r>
              <a:rPr lang="en-US" sz="1400" dirty="0" smtClean="0"/>
              <a:t> field, click in the Data Type cell and select Lookup Wizard from the combo box. The Lookup Wizard will appear.</a:t>
            </a:r>
            <a:endParaRPr lang="en-US" sz="1400" dirty="0"/>
          </a:p>
        </p:txBody>
      </p:sp>
    </p:spTree>
    <p:extLst>
      <p:ext uri="{BB962C8B-B14F-4D97-AF65-F5344CB8AC3E}">
        <p14:creationId xmlns="" xmlns:p14="http://schemas.microsoft.com/office/powerpoint/2010/main" val="11016338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09800" y="57150"/>
            <a:ext cx="6934200" cy="720774"/>
          </a:xfrm>
        </p:spPr>
        <p:txBody>
          <a:bodyPr>
            <a:noAutofit/>
          </a:bodyPr>
          <a:lstStyle/>
          <a:p>
            <a:r>
              <a:rPr lang="en-US" b="1" dirty="0" smtClean="0">
                <a:solidFill>
                  <a:srgbClr val="2D16B6"/>
                </a:solidFill>
                <a:effectLst/>
              </a:rPr>
              <a:t>Lookup Table</a:t>
            </a:r>
            <a:endParaRPr lang="en-US" dirty="0">
              <a:solidFill>
                <a:srgbClr val="2D16B6"/>
              </a:solidFill>
              <a:effectLst/>
            </a:endParaRPr>
          </a:p>
        </p:txBody>
      </p:sp>
      <p:pic>
        <p:nvPicPr>
          <p:cNvPr id="7" name="Picture 4" descr="D:\%%% Dipto Lecture WOrk\Programming And Algorithm\Images\cartoon-png-31576.png"/>
          <p:cNvPicPr>
            <a:picLocks noChangeAspect="1" noChangeArrowheads="1"/>
          </p:cNvPicPr>
          <p:nvPr/>
        </p:nvPicPr>
        <p:blipFill>
          <a:blip r:embed="rId2" cstate="print"/>
          <a:srcRect/>
          <a:stretch>
            <a:fillRect/>
          </a:stretch>
        </p:blipFill>
        <p:spPr bwMode="auto">
          <a:xfrm>
            <a:off x="7162800" y="1638300"/>
            <a:ext cx="1905000" cy="3505200"/>
          </a:xfrm>
          <a:prstGeom prst="rect">
            <a:avLst/>
          </a:prstGeom>
          <a:noFill/>
        </p:spPr>
      </p:pic>
      <p:pic>
        <p:nvPicPr>
          <p:cNvPr id="9" name="Picture 8"/>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4857750"/>
            <a:ext cx="9144000" cy="304800"/>
          </a:xfrm>
          <a:prstGeom prst="rect">
            <a:avLst/>
          </a:prstGeom>
        </p:spPr>
      </p:pic>
      <p:sp>
        <p:nvSpPr>
          <p:cNvPr id="10" name="TextBox 9"/>
          <p:cNvSpPr txBox="1"/>
          <p:nvPr/>
        </p:nvSpPr>
        <p:spPr>
          <a:xfrm>
            <a:off x="2286000" y="819150"/>
            <a:ext cx="6400800" cy="1138773"/>
          </a:xfrm>
          <a:prstGeom prst="rect">
            <a:avLst/>
          </a:prstGeom>
          <a:noFill/>
        </p:spPr>
        <p:txBody>
          <a:bodyPr wrap="square" rtlCol="0">
            <a:spAutoFit/>
          </a:bodyPr>
          <a:lstStyle/>
          <a:p>
            <a:pPr lvl="0"/>
            <a:r>
              <a:rPr lang="en-US" b="1" dirty="0" smtClean="0"/>
              <a:t>2. Choose </a:t>
            </a:r>
            <a:r>
              <a:rPr lang="en-US" b="1" dirty="0" smtClean="0"/>
              <a:t>how the Lookup Field will get its Values </a:t>
            </a:r>
            <a:endParaRPr lang="en-US" dirty="0" smtClean="0"/>
          </a:p>
          <a:p>
            <a:pPr marL="342900" indent="-342900"/>
            <a:r>
              <a:rPr lang="en-US" b="1" dirty="0" smtClean="0"/>
              <a:t>	</a:t>
            </a:r>
            <a:r>
              <a:rPr lang="en-US" sz="1400" dirty="0" smtClean="0"/>
              <a:t>Leave the default option (I want the lookup field to get the values from another table or query.) selected and click Next &gt;</a:t>
            </a:r>
            <a:r>
              <a:rPr lang="en-US" dirty="0" smtClean="0"/>
              <a:t>.</a:t>
            </a:r>
          </a:p>
          <a:p>
            <a:pPr marL="342900" indent="-342900"/>
            <a:r>
              <a:rPr lang="en-US" sz="1400" dirty="0" smtClean="0"/>
              <a:t> </a:t>
            </a:r>
            <a:endParaRPr lang="en-US" sz="1400" dirty="0"/>
          </a:p>
        </p:txBody>
      </p:sp>
      <p:pic>
        <p:nvPicPr>
          <p:cNvPr id="11" name="Picture 10" descr="D:\%%% Dipto Lecture WOrk\MS  Access\MS Access VI\Images\l2.png"/>
          <p:cNvPicPr/>
          <p:nvPr/>
        </p:nvPicPr>
        <p:blipFill>
          <a:blip r:embed="rId4"/>
          <a:srcRect/>
          <a:stretch>
            <a:fillRect/>
          </a:stretch>
        </p:blipFill>
        <p:spPr bwMode="auto">
          <a:xfrm>
            <a:off x="2590800" y="1809750"/>
            <a:ext cx="4332260" cy="3071649"/>
          </a:xfrm>
          <a:prstGeom prst="rect">
            <a:avLst/>
          </a:prstGeom>
          <a:noFill/>
          <a:ln w="9525">
            <a:noFill/>
            <a:miter lim="800000"/>
            <a:headEnd/>
            <a:tailEnd/>
          </a:ln>
        </p:spPr>
      </p:pic>
    </p:spTree>
    <p:extLst>
      <p:ext uri="{BB962C8B-B14F-4D97-AF65-F5344CB8AC3E}">
        <p14:creationId xmlns="" xmlns:p14="http://schemas.microsoft.com/office/powerpoint/2010/main" val="11016338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D:\%%% Dipto Lecture WOrk\MS  Access\MS Access VI\Images\l3.png"/>
          <p:cNvPicPr/>
          <p:nvPr/>
        </p:nvPicPr>
        <p:blipFill>
          <a:blip r:embed="rId2"/>
          <a:srcRect/>
          <a:stretch>
            <a:fillRect/>
          </a:stretch>
        </p:blipFill>
        <p:spPr bwMode="auto">
          <a:xfrm>
            <a:off x="2743200" y="1657350"/>
            <a:ext cx="4724400" cy="3048000"/>
          </a:xfrm>
          <a:prstGeom prst="rect">
            <a:avLst/>
          </a:prstGeom>
          <a:noFill/>
          <a:ln w="9525">
            <a:noFill/>
            <a:miter lim="800000"/>
            <a:headEnd/>
            <a:tailEnd/>
          </a:ln>
        </p:spPr>
      </p:pic>
      <p:sp>
        <p:nvSpPr>
          <p:cNvPr id="4" name="Title 3"/>
          <p:cNvSpPr>
            <a:spLocks noGrp="1"/>
          </p:cNvSpPr>
          <p:nvPr>
            <p:ph type="title"/>
          </p:nvPr>
        </p:nvSpPr>
        <p:spPr>
          <a:xfrm>
            <a:off x="2209800" y="57150"/>
            <a:ext cx="6934200" cy="720774"/>
          </a:xfrm>
        </p:spPr>
        <p:txBody>
          <a:bodyPr>
            <a:noAutofit/>
          </a:bodyPr>
          <a:lstStyle/>
          <a:p>
            <a:r>
              <a:rPr lang="en-US" b="1" dirty="0" smtClean="0">
                <a:solidFill>
                  <a:srgbClr val="2D16B6"/>
                </a:solidFill>
                <a:effectLst/>
              </a:rPr>
              <a:t>Lookup Table</a:t>
            </a:r>
            <a:endParaRPr lang="en-US" dirty="0">
              <a:solidFill>
                <a:srgbClr val="2D16B6"/>
              </a:solidFill>
              <a:effectLst/>
            </a:endParaRPr>
          </a:p>
        </p:txBody>
      </p:sp>
      <p:pic>
        <p:nvPicPr>
          <p:cNvPr id="7" name="Picture 4" descr="D:\%%% Dipto Lecture WOrk\Programming And Algorithm\Images\cartoon-png-31576.png"/>
          <p:cNvPicPr>
            <a:picLocks noChangeAspect="1" noChangeArrowheads="1"/>
          </p:cNvPicPr>
          <p:nvPr/>
        </p:nvPicPr>
        <p:blipFill>
          <a:blip r:embed="rId3" cstate="print"/>
          <a:srcRect/>
          <a:stretch>
            <a:fillRect/>
          </a:stretch>
        </p:blipFill>
        <p:spPr bwMode="auto">
          <a:xfrm>
            <a:off x="7162800" y="1638300"/>
            <a:ext cx="1905000" cy="3505200"/>
          </a:xfrm>
          <a:prstGeom prst="rect">
            <a:avLst/>
          </a:prstGeom>
          <a:noFill/>
        </p:spPr>
      </p:pic>
      <p:pic>
        <p:nvPicPr>
          <p:cNvPr id="9" name="Picture 8"/>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0" y="4857750"/>
            <a:ext cx="9144000" cy="304800"/>
          </a:xfrm>
          <a:prstGeom prst="rect">
            <a:avLst/>
          </a:prstGeom>
        </p:spPr>
      </p:pic>
      <p:sp>
        <p:nvSpPr>
          <p:cNvPr id="10" name="TextBox 9"/>
          <p:cNvSpPr txBox="1"/>
          <p:nvPr/>
        </p:nvSpPr>
        <p:spPr>
          <a:xfrm>
            <a:off x="2286000" y="819150"/>
            <a:ext cx="6400800" cy="1354217"/>
          </a:xfrm>
          <a:prstGeom prst="rect">
            <a:avLst/>
          </a:prstGeom>
          <a:noFill/>
        </p:spPr>
        <p:txBody>
          <a:bodyPr wrap="square" rtlCol="0">
            <a:spAutoFit/>
          </a:bodyPr>
          <a:lstStyle/>
          <a:p>
            <a:pPr lvl="0"/>
            <a:r>
              <a:rPr lang="en-US" b="1" dirty="0" smtClean="0"/>
              <a:t>3</a:t>
            </a:r>
            <a:r>
              <a:rPr lang="en-US" b="1" dirty="0" smtClean="0"/>
              <a:t>. </a:t>
            </a:r>
            <a:r>
              <a:rPr lang="en-US" b="1" dirty="0" smtClean="0"/>
              <a:t>Choose the Lookup Table </a:t>
            </a:r>
            <a:r>
              <a:rPr lang="en-US" b="1" dirty="0" smtClean="0"/>
              <a:t> </a:t>
            </a:r>
            <a:endParaRPr lang="en-US" dirty="0" smtClean="0"/>
          </a:p>
          <a:p>
            <a:pPr marL="342900" indent="-342900"/>
            <a:r>
              <a:rPr lang="en-US" b="1" dirty="0" smtClean="0"/>
              <a:t>	</a:t>
            </a:r>
            <a:r>
              <a:rPr lang="en-US" sz="1400" dirty="0" smtClean="0"/>
              <a:t>Here, you get to choose which table will provide the values for your lookup field. Select Table: Genres and click Next &gt;.</a:t>
            </a:r>
          </a:p>
          <a:p>
            <a:pPr marL="342900" indent="-342900"/>
            <a:r>
              <a:rPr lang="en-US" b="1" dirty="0" smtClean="0"/>
              <a:t> </a:t>
            </a:r>
            <a:endParaRPr lang="en-US" b="1" dirty="0" smtClean="0"/>
          </a:p>
          <a:p>
            <a:pPr marL="342900" indent="-342900"/>
            <a:r>
              <a:rPr lang="en-US" sz="1400" dirty="0" smtClean="0"/>
              <a:t> </a:t>
            </a:r>
            <a:endParaRPr lang="en-US" sz="1400" dirty="0"/>
          </a:p>
        </p:txBody>
      </p:sp>
    </p:spTree>
    <p:extLst>
      <p:ext uri="{BB962C8B-B14F-4D97-AF65-F5344CB8AC3E}">
        <p14:creationId xmlns="" xmlns:p14="http://schemas.microsoft.com/office/powerpoint/2010/main" val="11016338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D:\%%% Dipto Lecture WOrk\MS  Access\MS Access VI\Images\l4.png"/>
          <p:cNvPicPr/>
          <p:nvPr/>
        </p:nvPicPr>
        <p:blipFill>
          <a:blip r:embed="rId2"/>
          <a:srcRect/>
          <a:stretch>
            <a:fillRect/>
          </a:stretch>
        </p:blipFill>
        <p:spPr bwMode="auto">
          <a:xfrm>
            <a:off x="2971800" y="1962150"/>
            <a:ext cx="4744058" cy="2980393"/>
          </a:xfrm>
          <a:prstGeom prst="rect">
            <a:avLst/>
          </a:prstGeom>
          <a:noFill/>
          <a:ln w="9525">
            <a:noFill/>
            <a:miter lim="800000"/>
            <a:headEnd/>
            <a:tailEnd/>
          </a:ln>
        </p:spPr>
      </p:pic>
      <p:sp>
        <p:nvSpPr>
          <p:cNvPr id="4" name="Title 3"/>
          <p:cNvSpPr>
            <a:spLocks noGrp="1"/>
          </p:cNvSpPr>
          <p:nvPr>
            <p:ph type="title"/>
          </p:nvPr>
        </p:nvSpPr>
        <p:spPr>
          <a:xfrm>
            <a:off x="2209800" y="57150"/>
            <a:ext cx="6934200" cy="720774"/>
          </a:xfrm>
        </p:spPr>
        <p:txBody>
          <a:bodyPr>
            <a:noAutofit/>
          </a:bodyPr>
          <a:lstStyle/>
          <a:p>
            <a:r>
              <a:rPr lang="en-US" b="1" dirty="0" smtClean="0">
                <a:solidFill>
                  <a:srgbClr val="2D16B6"/>
                </a:solidFill>
                <a:effectLst/>
              </a:rPr>
              <a:t>Lookup Table</a:t>
            </a:r>
            <a:endParaRPr lang="en-US" dirty="0">
              <a:solidFill>
                <a:srgbClr val="2D16B6"/>
              </a:solidFill>
              <a:effectLst/>
            </a:endParaRPr>
          </a:p>
        </p:txBody>
      </p:sp>
      <p:pic>
        <p:nvPicPr>
          <p:cNvPr id="7" name="Picture 4" descr="D:\%%% Dipto Lecture WOrk\Programming And Algorithm\Images\cartoon-png-31576.png"/>
          <p:cNvPicPr>
            <a:picLocks noChangeAspect="1" noChangeArrowheads="1"/>
          </p:cNvPicPr>
          <p:nvPr/>
        </p:nvPicPr>
        <p:blipFill>
          <a:blip r:embed="rId3" cstate="print"/>
          <a:srcRect/>
          <a:stretch>
            <a:fillRect/>
          </a:stretch>
        </p:blipFill>
        <p:spPr bwMode="auto">
          <a:xfrm>
            <a:off x="7162800" y="1638300"/>
            <a:ext cx="1905000" cy="3505200"/>
          </a:xfrm>
          <a:prstGeom prst="rect">
            <a:avLst/>
          </a:prstGeom>
          <a:noFill/>
        </p:spPr>
      </p:pic>
      <p:pic>
        <p:nvPicPr>
          <p:cNvPr id="9" name="Picture 8"/>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0" y="4857750"/>
            <a:ext cx="9144000" cy="304800"/>
          </a:xfrm>
          <a:prstGeom prst="rect">
            <a:avLst/>
          </a:prstGeom>
        </p:spPr>
      </p:pic>
      <p:sp>
        <p:nvSpPr>
          <p:cNvPr id="10" name="TextBox 9"/>
          <p:cNvSpPr txBox="1"/>
          <p:nvPr/>
        </p:nvSpPr>
        <p:spPr>
          <a:xfrm>
            <a:off x="2286000" y="819150"/>
            <a:ext cx="6400800" cy="1785104"/>
          </a:xfrm>
          <a:prstGeom prst="rect">
            <a:avLst/>
          </a:prstGeom>
          <a:noFill/>
        </p:spPr>
        <p:txBody>
          <a:bodyPr wrap="square" rtlCol="0">
            <a:spAutoFit/>
          </a:bodyPr>
          <a:lstStyle/>
          <a:p>
            <a:pPr lvl="0"/>
            <a:r>
              <a:rPr lang="en-US" b="1" dirty="0" smtClean="0"/>
              <a:t>4. </a:t>
            </a:r>
            <a:r>
              <a:rPr lang="en-US" b="1" dirty="0" smtClean="0"/>
              <a:t>Choose the Field/s to display in the Lookup </a:t>
            </a:r>
            <a:r>
              <a:rPr lang="en-US" b="1" dirty="0" smtClean="0"/>
              <a:t>Field </a:t>
            </a:r>
            <a:endParaRPr lang="en-US" dirty="0" smtClean="0"/>
          </a:p>
          <a:p>
            <a:pPr marL="342900" indent="-342900"/>
            <a:r>
              <a:rPr lang="en-US" b="1" dirty="0" smtClean="0"/>
              <a:t>	</a:t>
            </a:r>
            <a:r>
              <a:rPr lang="en-US" sz="1400" dirty="0" smtClean="0"/>
              <a:t>You can choose which field will be displayed in the lookup field of the table referencing the lookup table. Double-click Genre so that it moves to the right pane, then click Next &gt;.</a:t>
            </a:r>
          </a:p>
          <a:p>
            <a:pPr marL="342900" indent="-342900"/>
            <a:r>
              <a:rPr lang="en-US" sz="1400" dirty="0" smtClean="0"/>
              <a:t> </a:t>
            </a:r>
            <a:endParaRPr lang="en-US" sz="1400" dirty="0" smtClean="0"/>
          </a:p>
          <a:p>
            <a:pPr marL="342900" indent="-342900"/>
            <a:r>
              <a:rPr lang="en-US" b="1" dirty="0" smtClean="0"/>
              <a:t> </a:t>
            </a:r>
            <a:endParaRPr lang="en-US" b="1" dirty="0" smtClean="0"/>
          </a:p>
          <a:p>
            <a:pPr marL="342900" indent="-342900"/>
            <a:r>
              <a:rPr lang="en-US" sz="1400" dirty="0" smtClean="0"/>
              <a:t> </a:t>
            </a:r>
            <a:endParaRPr lang="en-US" sz="1400" dirty="0"/>
          </a:p>
        </p:txBody>
      </p:sp>
    </p:spTree>
    <p:extLst>
      <p:ext uri="{BB962C8B-B14F-4D97-AF65-F5344CB8AC3E}">
        <p14:creationId xmlns="" xmlns:p14="http://schemas.microsoft.com/office/powerpoint/2010/main" val="11016338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D:\%%% Dipto Lecture WOrk\MS  Access\MS Access VI\Images\l5.png"/>
          <p:cNvPicPr/>
          <p:nvPr/>
        </p:nvPicPr>
        <p:blipFill>
          <a:blip r:embed="rId2"/>
          <a:srcRect/>
          <a:stretch>
            <a:fillRect/>
          </a:stretch>
        </p:blipFill>
        <p:spPr bwMode="auto">
          <a:xfrm>
            <a:off x="3276600" y="2038350"/>
            <a:ext cx="4343400" cy="2798324"/>
          </a:xfrm>
          <a:prstGeom prst="rect">
            <a:avLst/>
          </a:prstGeom>
          <a:noFill/>
          <a:ln w="9525">
            <a:noFill/>
            <a:miter lim="800000"/>
            <a:headEnd/>
            <a:tailEnd/>
          </a:ln>
        </p:spPr>
      </p:pic>
      <p:sp>
        <p:nvSpPr>
          <p:cNvPr id="4" name="Title 3"/>
          <p:cNvSpPr>
            <a:spLocks noGrp="1"/>
          </p:cNvSpPr>
          <p:nvPr>
            <p:ph type="title"/>
          </p:nvPr>
        </p:nvSpPr>
        <p:spPr>
          <a:xfrm>
            <a:off x="2209800" y="57150"/>
            <a:ext cx="6934200" cy="720774"/>
          </a:xfrm>
        </p:spPr>
        <p:txBody>
          <a:bodyPr>
            <a:noAutofit/>
          </a:bodyPr>
          <a:lstStyle/>
          <a:p>
            <a:r>
              <a:rPr lang="en-US" b="1" dirty="0" smtClean="0">
                <a:solidFill>
                  <a:srgbClr val="2D16B6"/>
                </a:solidFill>
                <a:effectLst/>
              </a:rPr>
              <a:t>Lookup Table</a:t>
            </a:r>
            <a:endParaRPr lang="en-US" dirty="0">
              <a:solidFill>
                <a:srgbClr val="2D16B6"/>
              </a:solidFill>
              <a:effectLst/>
            </a:endParaRPr>
          </a:p>
        </p:txBody>
      </p:sp>
      <p:pic>
        <p:nvPicPr>
          <p:cNvPr id="7" name="Picture 4" descr="D:\%%% Dipto Lecture WOrk\Programming And Algorithm\Images\cartoon-png-31576.png"/>
          <p:cNvPicPr>
            <a:picLocks noChangeAspect="1" noChangeArrowheads="1"/>
          </p:cNvPicPr>
          <p:nvPr/>
        </p:nvPicPr>
        <p:blipFill>
          <a:blip r:embed="rId3" cstate="print"/>
          <a:srcRect/>
          <a:stretch>
            <a:fillRect/>
          </a:stretch>
        </p:blipFill>
        <p:spPr bwMode="auto">
          <a:xfrm>
            <a:off x="7162800" y="1638300"/>
            <a:ext cx="1905000" cy="3505200"/>
          </a:xfrm>
          <a:prstGeom prst="rect">
            <a:avLst/>
          </a:prstGeom>
          <a:noFill/>
        </p:spPr>
      </p:pic>
      <p:pic>
        <p:nvPicPr>
          <p:cNvPr id="9" name="Picture 8"/>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0" y="4857750"/>
            <a:ext cx="9144000" cy="304800"/>
          </a:xfrm>
          <a:prstGeom prst="rect">
            <a:avLst/>
          </a:prstGeom>
        </p:spPr>
      </p:pic>
      <p:sp>
        <p:nvSpPr>
          <p:cNvPr id="10" name="TextBox 9"/>
          <p:cNvSpPr txBox="1"/>
          <p:nvPr/>
        </p:nvSpPr>
        <p:spPr>
          <a:xfrm>
            <a:off x="2286000" y="819150"/>
            <a:ext cx="6400800" cy="1785104"/>
          </a:xfrm>
          <a:prstGeom prst="rect">
            <a:avLst/>
          </a:prstGeom>
          <a:noFill/>
        </p:spPr>
        <p:txBody>
          <a:bodyPr wrap="square" rtlCol="0">
            <a:spAutoFit/>
          </a:bodyPr>
          <a:lstStyle/>
          <a:p>
            <a:r>
              <a:rPr lang="en-US" b="1" dirty="0" smtClean="0"/>
              <a:t>5</a:t>
            </a:r>
            <a:r>
              <a:rPr lang="en-US" b="1" dirty="0" smtClean="0"/>
              <a:t>. </a:t>
            </a:r>
            <a:r>
              <a:rPr lang="en-US" b="1" dirty="0" smtClean="0"/>
              <a:t>Choose the Sort Order for the Lookup </a:t>
            </a:r>
            <a:r>
              <a:rPr lang="en-US" b="1" dirty="0" smtClean="0"/>
              <a:t>Field</a:t>
            </a:r>
            <a:endParaRPr lang="en-US" dirty="0" smtClean="0"/>
          </a:p>
          <a:p>
            <a:pPr marL="342900" indent="-342900"/>
            <a:r>
              <a:rPr lang="en-US" b="1" dirty="0" smtClean="0"/>
              <a:t>	</a:t>
            </a:r>
            <a:r>
              <a:rPr lang="en-US" sz="1400" dirty="0" smtClean="0"/>
              <a:t>You can choose how the data will be sorted in your lookup field. For this example, we will sort by the Genre field in ascending order. Select Genre from the first drop down, then click Next </a:t>
            </a:r>
            <a:r>
              <a:rPr lang="en-US" sz="1400" dirty="0" smtClean="0"/>
              <a:t>&gt;. </a:t>
            </a:r>
            <a:endParaRPr lang="en-US" sz="1400" dirty="0" smtClean="0"/>
          </a:p>
          <a:p>
            <a:pPr marL="342900" indent="-342900"/>
            <a:r>
              <a:rPr lang="en-US" sz="1400" dirty="0" smtClean="0"/>
              <a:t> </a:t>
            </a:r>
            <a:endParaRPr lang="en-US" sz="1400" dirty="0" smtClean="0"/>
          </a:p>
          <a:p>
            <a:pPr marL="342900" indent="-342900"/>
            <a:r>
              <a:rPr lang="en-US" b="1" dirty="0" smtClean="0"/>
              <a:t> </a:t>
            </a:r>
            <a:endParaRPr lang="en-US" b="1" dirty="0" smtClean="0"/>
          </a:p>
          <a:p>
            <a:pPr marL="342900" indent="-342900"/>
            <a:r>
              <a:rPr lang="en-US" sz="1400" dirty="0" smtClean="0"/>
              <a:t> </a:t>
            </a:r>
            <a:endParaRPr lang="en-US" sz="1400" dirty="0"/>
          </a:p>
        </p:txBody>
      </p:sp>
    </p:spTree>
    <p:extLst>
      <p:ext uri="{BB962C8B-B14F-4D97-AF65-F5344CB8AC3E}">
        <p14:creationId xmlns="" xmlns:p14="http://schemas.microsoft.com/office/powerpoint/2010/main" val="11016338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970</TotalTime>
  <Words>263</Words>
  <Application>Microsoft Office PowerPoint</Application>
  <PresentationFormat>On-screen Show (16:9)</PresentationFormat>
  <Paragraphs>61</Paragraphs>
  <Slides>14</Slides>
  <Notes>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MS Access</vt:lpstr>
      <vt:lpstr>Welcome to MS Access Class</vt:lpstr>
      <vt:lpstr>  What is lookup Table?</vt:lpstr>
      <vt:lpstr>Table</vt:lpstr>
      <vt:lpstr>Lookup Table</vt:lpstr>
      <vt:lpstr>Lookup Table</vt:lpstr>
      <vt:lpstr>Lookup Table</vt:lpstr>
      <vt:lpstr>Lookup Table</vt:lpstr>
      <vt:lpstr>Lookup Table</vt:lpstr>
      <vt:lpstr>Lookup Table</vt:lpstr>
      <vt:lpstr>Lookup Table</vt:lpstr>
      <vt:lpstr>Lookup Table</vt:lpstr>
      <vt:lpstr>Lookup Table</vt:lpstr>
      <vt:lpstr>Slide 14</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SORO</cp:lastModifiedBy>
  <cp:revision>268</cp:revision>
  <dcterms:created xsi:type="dcterms:W3CDTF">2013-08-21T19:17:07Z</dcterms:created>
  <dcterms:modified xsi:type="dcterms:W3CDTF">2018-09-04T08:45:26Z</dcterms:modified>
</cp:coreProperties>
</file>