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0" r:id="rId6"/>
    <p:sldId id="271" r:id="rId7"/>
    <p:sldId id="269" r:id="rId8"/>
    <p:sldId id="272" r:id="rId9"/>
    <p:sldId id="273" r:id="rId10"/>
    <p:sldId id="265" r:id="rId1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accent6">
              <a:lumMod val="20000"/>
              <a:lumOff val="80000"/>
            </a:schemeClr>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jpe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jpe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jpe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158365" y="1153795"/>
            <a:ext cx="7874635" cy="2584450"/>
          </a:xfrm>
          <a:prstGeom prst="rect">
            <a:avLst/>
          </a:prstGeom>
          <a:noFill/>
        </p:spPr>
        <p:txBody>
          <a:bodyPr wrap="square" rtlCol="0">
            <a:spAutoFit/>
          </a:bodyPr>
          <a:p>
            <a:pPr algn="ctr"/>
            <a:r>
              <a:rPr lang="en-US" altLang="en-US" sz="5400" b="1">
                <a:ln w="22225">
                  <a:solidFill>
                    <a:schemeClr val="accent2"/>
                  </a:solidFill>
                  <a:prstDash val="solid"/>
                </a:ln>
                <a:solidFill>
                  <a:schemeClr val="accent2">
                    <a:lumMod val="40000"/>
                    <a:lumOff val="60000"/>
                  </a:schemeClr>
                </a:solidFill>
                <a:effectLst/>
              </a:rPr>
              <a:t>Data Structure</a:t>
            </a:r>
            <a:endParaRPr lang="en-US" altLang="en-US" sz="5400" b="1">
              <a:ln w="22225">
                <a:solidFill>
                  <a:schemeClr val="accent2"/>
                </a:solidFill>
                <a:prstDash val="solid"/>
              </a:ln>
              <a:solidFill>
                <a:schemeClr val="accent2">
                  <a:lumMod val="40000"/>
                  <a:lumOff val="60000"/>
                </a:schemeClr>
              </a:solidFill>
              <a:effectLst/>
            </a:endParaRPr>
          </a:p>
          <a:p>
            <a:pPr algn="ctr"/>
            <a:r>
              <a:rPr lang="en-US" altLang="en-US" sz="5400" b="1">
                <a:ln w="22225">
                  <a:solidFill>
                    <a:schemeClr val="accent2"/>
                  </a:solidFill>
                  <a:prstDash val="solid"/>
                </a:ln>
                <a:solidFill>
                  <a:schemeClr val="accent2">
                    <a:lumMod val="40000"/>
                    <a:lumOff val="60000"/>
                  </a:schemeClr>
                </a:solidFill>
                <a:effectLst/>
              </a:rPr>
              <a:t> &amp; </a:t>
            </a:r>
            <a:endParaRPr lang="en-US" altLang="en-US" sz="5400" b="1">
              <a:ln w="22225">
                <a:solidFill>
                  <a:schemeClr val="accent2"/>
                </a:solidFill>
                <a:prstDash val="solid"/>
              </a:ln>
              <a:solidFill>
                <a:schemeClr val="accent2">
                  <a:lumMod val="40000"/>
                  <a:lumOff val="60000"/>
                </a:schemeClr>
              </a:solidFill>
              <a:effectLst/>
            </a:endParaRPr>
          </a:p>
          <a:p>
            <a:pPr algn="ctr"/>
            <a:r>
              <a:rPr lang="en-US" altLang="en-US" sz="5400" b="1">
                <a:ln w="22225">
                  <a:solidFill>
                    <a:schemeClr val="accent2"/>
                  </a:solidFill>
                  <a:prstDash val="solid"/>
                </a:ln>
                <a:solidFill>
                  <a:schemeClr val="accent2">
                    <a:lumMod val="40000"/>
                    <a:lumOff val="60000"/>
                  </a:schemeClr>
                </a:solidFill>
                <a:effectLst/>
              </a:rPr>
              <a:t>Algorithm</a:t>
            </a:r>
            <a:endParaRPr lang="en-US" altLang="en-US" sz="5400" b="1">
              <a:ln w="22225">
                <a:solidFill>
                  <a:schemeClr val="accent2"/>
                </a:solidFill>
                <a:prstDash val="solid"/>
              </a:ln>
              <a:solidFill>
                <a:schemeClr val="accent2">
                  <a:lumMod val="40000"/>
                  <a:lumOff val="60000"/>
                </a:schemeClr>
              </a:solidFill>
              <a:effectLst/>
            </a:endParaRPr>
          </a:p>
        </p:txBody>
      </p:sp>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7" name="Text Box 6"/>
          <p:cNvSpPr txBox="1"/>
          <p:nvPr/>
        </p:nvSpPr>
        <p:spPr>
          <a:xfrm>
            <a:off x="4262755" y="4143375"/>
            <a:ext cx="3665855" cy="1445260"/>
          </a:xfrm>
          <a:prstGeom prst="rect">
            <a:avLst/>
          </a:prstGeom>
          <a:noFill/>
        </p:spPr>
        <p:txBody>
          <a:bodyPr wrap="none" rtlCol="0">
            <a:spAutoFit/>
          </a:bodyPr>
          <a:p>
            <a:r>
              <a:rPr lang="en-US" altLang="en-US" sz="44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rPr>
              <a:t>Class VIII</a:t>
            </a:r>
            <a:endParaRPr lang="en-US" altLang="en-US" sz="44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endParaRPr>
          </a:p>
          <a:p>
            <a:r>
              <a:rPr lang="en-US" altLang="en-US" sz="4400" b="1">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rPr>
              <a:t>  lab </a:t>
            </a:r>
            <a:r>
              <a:rPr lang="en-US" altLang="en-US" sz="4400" b="1">
                <a:solidFill>
                  <a:schemeClr val="tx1"/>
                </a:solidFill>
                <a:effectLst>
                  <a:outerShdw blurRad="38100" dist="19050" dir="2700000" algn="tl" rotWithShape="0">
                    <a:schemeClr val="dk1">
                      <a:alpha val="40000"/>
                    </a:schemeClr>
                  </a:outerShdw>
                </a:effectLst>
              </a:rPr>
              <a:t>1</a:t>
            </a:r>
            <a:r>
              <a:rPr lang="" altLang="en-US" sz="4400" b="1">
                <a:solidFill>
                  <a:schemeClr val="tx1"/>
                </a:solidFill>
                <a:effectLst>
                  <a:outerShdw blurRad="38100" dist="19050" dir="2700000" algn="tl" rotWithShape="0">
                    <a:schemeClr val="dk1">
                      <a:alpha val="40000"/>
                    </a:schemeClr>
                  </a:outerShdw>
                </a:effectLst>
              </a:rPr>
              <a:t>5</a:t>
            </a:r>
            <a:endParaRPr lang="" altLang="en-US" sz="4400" b="1">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3"/>
          <a:stretch>
            <a:fillRect/>
          </a:stretch>
        </p:blipFill>
        <p:spPr>
          <a:xfrm>
            <a:off x="532130" y="721360"/>
            <a:ext cx="1399540" cy="9531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974090" y="638810"/>
            <a:ext cx="7282180" cy="922020"/>
          </a:xfrm>
          <a:prstGeom prst="rect">
            <a:avLst/>
          </a:prstGeom>
          <a:noFill/>
        </p:spPr>
        <p:txBody>
          <a:bodyPr wrap="none" rtlCol="0">
            <a:spAutoFit/>
          </a:bodyPr>
          <a:p>
            <a:pPr algn="l"/>
            <a:r>
              <a:rPr lang="en-US" altLang="en-US" sz="5400" b="1">
                <a:latin typeface="Dingbats" charset="0"/>
                <a:cs typeface="Dingbats" charset="0"/>
              </a:rPr>
              <a:t>Doubly Linked List</a:t>
            </a:r>
            <a:endParaRPr lang="en-US" altLang="en-US" sz="5400" b="1">
              <a:latin typeface="Dingbats" charset="0"/>
              <a:cs typeface="Dingbats" charset="0"/>
            </a:endParaRPr>
          </a:p>
        </p:txBody>
      </p:sp>
      <p:pic>
        <p:nvPicPr>
          <p:cNvPr id="4" name="Picture 1" descr="IMG_256"/>
          <p:cNvPicPr>
            <a:picLocks noChangeAspect="1"/>
          </p:cNvPicPr>
          <p:nvPr/>
        </p:nvPicPr>
        <p:blipFill>
          <a:blip r:embed="rId4">
            <a:clrChange>
              <a:clrFrom>
                <a:srgbClr val="FFFFFF">
                  <a:alpha val="100000"/>
                </a:srgbClr>
              </a:clrFrom>
              <a:clrTo>
                <a:srgbClr val="FFFFFF">
                  <a:alpha val="100000"/>
                  <a:alpha val="0"/>
                </a:srgbClr>
              </a:clrTo>
            </a:clrChange>
            <a:lum bright="-24000"/>
          </a:blip>
          <a:stretch>
            <a:fillRect/>
          </a:stretch>
        </p:blipFill>
        <p:spPr>
          <a:xfrm>
            <a:off x="843280" y="1332865"/>
            <a:ext cx="11383645" cy="3531870"/>
          </a:xfrm>
          <a:prstGeom prst="rect">
            <a:avLst/>
          </a:prstGeom>
          <a:noFill/>
          <a:ln w="9525">
            <a:noFill/>
          </a:ln>
        </p:spPr>
      </p:pic>
      <p:sp>
        <p:nvSpPr>
          <p:cNvPr id="7" name="Text Box 6"/>
          <p:cNvSpPr txBox="1"/>
          <p:nvPr/>
        </p:nvSpPr>
        <p:spPr>
          <a:xfrm>
            <a:off x="980440" y="4598035"/>
            <a:ext cx="10231755" cy="829945"/>
          </a:xfrm>
          <a:prstGeom prst="rect">
            <a:avLst/>
          </a:prstGeom>
          <a:noFill/>
        </p:spPr>
        <p:txBody>
          <a:bodyPr wrap="none" rtlCol="0">
            <a:spAutoFit/>
          </a:bodyPr>
          <a:p>
            <a:pPr algn="l"/>
            <a:r>
              <a:rPr lang="en-US" sz="2400"/>
              <a:t>Doubly Linked List is a variation of Linked list in  which navigation</a:t>
            </a:r>
            <a:endParaRPr lang="en-US" sz="2400"/>
          </a:p>
          <a:p>
            <a:pPr algn="l"/>
            <a:r>
              <a:rPr lang="en-US" sz="2400"/>
              <a:t> is possible in both ways, either forward and backward</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802640" y="650875"/>
            <a:ext cx="9050655" cy="768350"/>
          </a:xfrm>
          <a:prstGeom prst="rect">
            <a:avLst/>
          </a:prstGeom>
          <a:noFill/>
        </p:spPr>
        <p:txBody>
          <a:bodyPr wrap="none" rtlCol="0">
            <a:spAutoFit/>
          </a:bodyPr>
          <a:p>
            <a:pPr algn="l"/>
            <a:r>
              <a:rPr lang="en-US" altLang="en-US" sz="4400" b="1">
                <a:latin typeface="Dingbats" charset="0"/>
                <a:cs typeface="Dingbats" charset="0"/>
              </a:rPr>
              <a:t>concept of doubly linked list</a:t>
            </a:r>
            <a:endParaRPr lang="en-US" altLang="en-US" sz="4400" b="1">
              <a:latin typeface="Dingbats" charset="0"/>
              <a:cs typeface="Dingbats" charset="0"/>
            </a:endParaRPr>
          </a:p>
        </p:txBody>
      </p:sp>
      <p:sp>
        <p:nvSpPr>
          <p:cNvPr id="4" name="Text Box 3"/>
          <p:cNvSpPr txBox="1"/>
          <p:nvPr/>
        </p:nvSpPr>
        <p:spPr>
          <a:xfrm>
            <a:off x="446405" y="2183130"/>
            <a:ext cx="3552190" cy="2306955"/>
          </a:xfrm>
          <a:prstGeom prst="rect">
            <a:avLst/>
          </a:prstGeom>
          <a:noFill/>
        </p:spPr>
        <p:txBody>
          <a:bodyPr wrap="square" rtlCol="0">
            <a:spAutoFit/>
          </a:bodyPr>
          <a:p>
            <a:pPr marL="342900" indent="-342900">
              <a:buFont typeface="Arial" panose="02080604020202020204" pitchFamily="34" charset="0"/>
              <a:buChar char="•"/>
            </a:pPr>
            <a:r>
              <a:rPr lang="" altLang="en-US" sz="3600"/>
              <a:t>Link </a:t>
            </a:r>
            <a:endParaRPr lang="" altLang="en-US" sz="3600"/>
          </a:p>
          <a:p>
            <a:pPr marL="342900" indent="-342900">
              <a:buFont typeface="Arial" panose="02080604020202020204" pitchFamily="34" charset="0"/>
              <a:buChar char="•"/>
            </a:pPr>
            <a:r>
              <a:rPr lang="" altLang="en-US" sz="3600"/>
              <a:t>Next </a:t>
            </a:r>
            <a:endParaRPr lang="" altLang="en-US" sz="3600"/>
          </a:p>
          <a:p>
            <a:pPr marL="342900" indent="-342900">
              <a:buFont typeface="Arial" panose="02080604020202020204" pitchFamily="34" charset="0"/>
              <a:buChar char="•"/>
            </a:pPr>
            <a:r>
              <a:rPr lang="" altLang="en-US" sz="3600"/>
              <a:t>Prev </a:t>
            </a:r>
            <a:endParaRPr lang="" altLang="en-US" sz="3600"/>
          </a:p>
          <a:p>
            <a:pPr marL="342900" indent="-342900">
              <a:buFont typeface="Arial" panose="02080604020202020204" pitchFamily="34" charset="0"/>
              <a:buChar char="•"/>
            </a:pPr>
            <a:r>
              <a:rPr lang="" altLang="en-US" sz="3600"/>
              <a:t>LinkedList </a:t>
            </a:r>
            <a:endParaRPr lang="" altLang="en-US" sz="3600"/>
          </a:p>
        </p:txBody>
      </p:sp>
      <p:pic>
        <p:nvPicPr>
          <p:cNvPr id="7" name="Picture 6"/>
          <p:cNvPicPr>
            <a:picLocks noChangeAspect="1"/>
          </p:cNvPicPr>
          <p:nvPr/>
        </p:nvPicPr>
        <p:blipFill>
          <a:blip r:embed="rId4">
            <a:lum bright="-6000"/>
          </a:blip>
          <a:stretch>
            <a:fillRect/>
          </a:stretch>
        </p:blipFill>
        <p:spPr>
          <a:xfrm>
            <a:off x="2498090" y="1916430"/>
            <a:ext cx="8896350" cy="36868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7220" y="677545"/>
            <a:ext cx="9038590" cy="645160"/>
          </a:xfrm>
          <a:prstGeom prst="rect">
            <a:avLst/>
          </a:prstGeom>
          <a:noFill/>
        </p:spPr>
        <p:txBody>
          <a:bodyPr wrap="none" rtlCol="0">
            <a:spAutoFit/>
          </a:bodyPr>
          <a:p>
            <a:pPr algn="l"/>
            <a:r>
              <a:rPr lang="en-US" altLang="en-US" sz="3600" b="1">
                <a:latin typeface="Dingbats" charset="0"/>
                <a:cs typeface="Dingbats" charset="0"/>
              </a:rPr>
              <a:t>Doubly Linked List Representation</a:t>
            </a:r>
            <a:endParaRPr lang="en-US" altLang="en-US" sz="3600" b="1">
              <a:latin typeface="Dingbats" charset="0"/>
              <a:cs typeface="Dingbats" charset="0"/>
            </a:endParaRPr>
          </a:p>
        </p:txBody>
      </p:sp>
      <p:sp>
        <p:nvSpPr>
          <p:cNvPr id="4" name="Text Box 3"/>
          <p:cNvSpPr txBox="1"/>
          <p:nvPr/>
        </p:nvSpPr>
        <p:spPr>
          <a:xfrm>
            <a:off x="617220" y="3968750"/>
            <a:ext cx="9460230" cy="2306955"/>
          </a:xfrm>
          <a:prstGeom prst="rect">
            <a:avLst/>
          </a:prstGeom>
          <a:noFill/>
        </p:spPr>
        <p:txBody>
          <a:bodyPr wrap="square" rtlCol="0">
            <a:spAutoFit/>
          </a:bodyPr>
          <a:p>
            <a:pPr marL="342900" indent="-342900">
              <a:buFont typeface="Arial" panose="02080604020202020204" pitchFamily="34" charset="0"/>
              <a:buChar char="•"/>
            </a:pPr>
            <a:r>
              <a:rPr lang="en-US" altLang="en-US" sz="2400"/>
              <a:t>contains a link</a:t>
            </a:r>
            <a:endParaRPr lang="en-US" altLang="en-US" sz="2400"/>
          </a:p>
          <a:p>
            <a:pPr marL="342900" indent="-342900">
              <a:buFont typeface="Arial" panose="02080604020202020204" pitchFamily="34" charset="0"/>
              <a:buChar char="•"/>
            </a:pPr>
            <a:r>
              <a:rPr lang="en-US" altLang="en-US" sz="2400"/>
              <a:t>Each link carries a data field(s)</a:t>
            </a:r>
            <a:endParaRPr lang="en-US" altLang="en-US" sz="2400"/>
          </a:p>
          <a:p>
            <a:pPr marL="342900" indent="-342900">
              <a:buFont typeface="Arial" panose="02080604020202020204" pitchFamily="34" charset="0"/>
              <a:buChar char="•"/>
            </a:pPr>
            <a:r>
              <a:rPr lang="en-US" altLang="en-US" sz="2400"/>
              <a:t>Each link is linked with its next link</a:t>
            </a:r>
            <a:endParaRPr lang="en-US" altLang="en-US" sz="2400"/>
          </a:p>
          <a:p>
            <a:pPr marL="342900" indent="-342900">
              <a:buFont typeface="Arial" panose="02080604020202020204" pitchFamily="34" charset="0"/>
              <a:buChar char="•"/>
            </a:pPr>
            <a:r>
              <a:rPr lang="en-US" altLang="en-US" sz="2400"/>
              <a:t>Each link is linked with its previous link using its previous link</a:t>
            </a:r>
            <a:endParaRPr lang="en-US" altLang="en-US" sz="2400"/>
          </a:p>
          <a:p>
            <a:pPr marL="342900" indent="-342900">
              <a:buFont typeface="Arial" panose="02080604020202020204" pitchFamily="34" charset="0"/>
              <a:buChar char="•"/>
            </a:pPr>
            <a:endParaRPr lang="en-US" altLang="en-US" sz="2400"/>
          </a:p>
        </p:txBody>
      </p:sp>
      <p:pic>
        <p:nvPicPr>
          <p:cNvPr id="7" name="Picture 2" descr="IMG_256"/>
          <p:cNvPicPr>
            <a:picLocks noChangeAspect="1"/>
          </p:cNvPicPr>
          <p:nvPr/>
        </p:nvPicPr>
        <p:blipFill>
          <a:blip r:embed="rId4">
            <a:clrChange>
              <a:clrFrom>
                <a:srgbClr val="FFFFFF">
                  <a:alpha val="100000"/>
                </a:srgbClr>
              </a:clrFrom>
              <a:clrTo>
                <a:srgbClr val="FFFFFF">
                  <a:alpha val="100000"/>
                  <a:alpha val="0"/>
                </a:srgbClr>
              </a:clrTo>
            </a:clrChange>
            <a:lum bright="-18000"/>
          </a:blip>
          <a:stretch>
            <a:fillRect/>
          </a:stretch>
        </p:blipFill>
        <p:spPr>
          <a:xfrm>
            <a:off x="1955165" y="1779270"/>
            <a:ext cx="8868410" cy="186245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974090" y="638810"/>
            <a:ext cx="6706870" cy="922020"/>
          </a:xfrm>
          <a:prstGeom prst="rect">
            <a:avLst/>
          </a:prstGeom>
          <a:noFill/>
        </p:spPr>
        <p:txBody>
          <a:bodyPr wrap="none" rtlCol="0">
            <a:spAutoFit/>
          </a:bodyPr>
          <a:p>
            <a:pPr algn="l"/>
            <a:r>
              <a:rPr lang="en-US" altLang="en-US" sz="5400" b="1">
                <a:latin typeface="Dingbats" charset="0"/>
                <a:cs typeface="Dingbats" charset="0"/>
              </a:rPr>
              <a:t>Basic Operations</a:t>
            </a:r>
            <a:endParaRPr lang="en-US" altLang="en-US" sz="5400" b="1">
              <a:latin typeface="Dingbats" charset="0"/>
              <a:cs typeface="Dingbats" charset="0"/>
            </a:endParaRPr>
          </a:p>
        </p:txBody>
      </p:sp>
      <p:sp>
        <p:nvSpPr>
          <p:cNvPr id="4" name="Text Box 3"/>
          <p:cNvSpPr txBox="1"/>
          <p:nvPr/>
        </p:nvSpPr>
        <p:spPr>
          <a:xfrm>
            <a:off x="446405" y="2183130"/>
            <a:ext cx="5015865" cy="3046095"/>
          </a:xfrm>
          <a:prstGeom prst="rect">
            <a:avLst/>
          </a:prstGeom>
          <a:noFill/>
        </p:spPr>
        <p:txBody>
          <a:bodyPr wrap="square" rtlCol="0">
            <a:spAutoFit/>
          </a:bodyPr>
          <a:p>
            <a:pPr marL="342900" indent="-342900">
              <a:buFont typeface="Arial" panose="02080604020202020204" pitchFamily="34" charset="0"/>
              <a:buChar char="•"/>
            </a:pPr>
            <a:r>
              <a:rPr lang="en-US" altLang="en-US" sz="2400"/>
              <a:t>Insertion </a:t>
            </a:r>
            <a:endParaRPr lang="en-US" altLang="en-US" sz="2400"/>
          </a:p>
          <a:p>
            <a:pPr marL="342900" indent="-342900">
              <a:buFont typeface="Arial" panose="02080604020202020204" pitchFamily="34" charset="0"/>
              <a:buChar char="•"/>
            </a:pPr>
            <a:r>
              <a:rPr lang="en-US" altLang="en-US" sz="2400"/>
              <a:t>Deletion </a:t>
            </a:r>
            <a:endParaRPr lang="en-US" altLang="en-US" sz="2400"/>
          </a:p>
          <a:p>
            <a:pPr marL="342900" indent="-342900">
              <a:buFont typeface="Arial" panose="02080604020202020204" pitchFamily="34" charset="0"/>
              <a:buChar char="•"/>
            </a:pPr>
            <a:r>
              <a:rPr lang="en-US" altLang="en-US" sz="2400"/>
              <a:t>Insert Last</a:t>
            </a:r>
            <a:endParaRPr lang="en-US" altLang="en-US" sz="2400"/>
          </a:p>
          <a:p>
            <a:pPr marL="342900" indent="-342900">
              <a:buFont typeface="Arial" panose="02080604020202020204" pitchFamily="34" charset="0"/>
              <a:buChar char="•"/>
            </a:pPr>
            <a:r>
              <a:rPr lang="en-US" altLang="en-US" sz="2400"/>
              <a:t>Delete Last</a:t>
            </a:r>
            <a:endParaRPr lang="en-US" altLang="en-US" sz="2400"/>
          </a:p>
          <a:p>
            <a:pPr marL="342900" indent="-342900">
              <a:buFont typeface="Arial" panose="02080604020202020204" pitchFamily="34" charset="0"/>
              <a:buChar char="•"/>
            </a:pPr>
            <a:r>
              <a:rPr lang="en-US" altLang="en-US" sz="2400"/>
              <a:t>Insert After</a:t>
            </a:r>
            <a:endParaRPr lang="en-US" altLang="en-US" sz="2400"/>
          </a:p>
          <a:p>
            <a:pPr marL="342900" indent="-342900">
              <a:buFont typeface="Arial" panose="02080604020202020204" pitchFamily="34" charset="0"/>
              <a:buChar char="•"/>
            </a:pPr>
            <a:r>
              <a:rPr lang="en-US" altLang="en-US" sz="2400"/>
              <a:t>Delete </a:t>
            </a:r>
            <a:endParaRPr lang="en-US" altLang="en-US" sz="2400"/>
          </a:p>
          <a:p>
            <a:pPr marL="342900" indent="-342900">
              <a:buFont typeface="Arial" panose="02080604020202020204" pitchFamily="34" charset="0"/>
              <a:buChar char="•"/>
            </a:pPr>
            <a:r>
              <a:rPr lang="en-US" altLang="en-US" sz="2400"/>
              <a:t>Display forward</a:t>
            </a:r>
            <a:endParaRPr lang="en-US" altLang="en-US" sz="2400"/>
          </a:p>
          <a:p>
            <a:pPr marL="342900" indent="-342900">
              <a:buFont typeface="Arial" panose="02080604020202020204" pitchFamily="34" charset="0"/>
              <a:buChar char="•"/>
            </a:pPr>
            <a:r>
              <a:rPr lang="en-US" altLang="en-US" sz="2400"/>
              <a:t>Display backward</a:t>
            </a:r>
            <a:endParaRPr lang="en-US" altLang="en-US" sz="2400"/>
          </a:p>
        </p:txBody>
      </p:sp>
      <p:pic>
        <p:nvPicPr>
          <p:cNvPr id="8" name="Picture 7"/>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4093210" y="1870075"/>
            <a:ext cx="8021955" cy="3882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974090" y="638810"/>
            <a:ext cx="7588885" cy="922020"/>
          </a:xfrm>
          <a:prstGeom prst="rect">
            <a:avLst/>
          </a:prstGeom>
          <a:noFill/>
        </p:spPr>
        <p:txBody>
          <a:bodyPr wrap="none" rtlCol="0">
            <a:spAutoFit/>
          </a:bodyPr>
          <a:p>
            <a:pPr algn="l"/>
            <a:r>
              <a:rPr lang="en-US" altLang="en-US" sz="5400" b="1">
                <a:latin typeface="Dingbats" charset="0"/>
                <a:cs typeface="Dingbats" charset="0"/>
              </a:rPr>
              <a:t>Circular Linked List</a:t>
            </a:r>
            <a:endParaRPr lang="en-US" altLang="en-US" sz="5400" b="1">
              <a:latin typeface="Dingbats" charset="0"/>
              <a:cs typeface="Dingbats" charset="0"/>
            </a:endParaRPr>
          </a:p>
        </p:txBody>
      </p:sp>
      <p:sp>
        <p:nvSpPr>
          <p:cNvPr id="4" name="Text Box 3"/>
          <p:cNvSpPr txBox="1"/>
          <p:nvPr/>
        </p:nvSpPr>
        <p:spPr>
          <a:xfrm>
            <a:off x="617220" y="3606800"/>
            <a:ext cx="10674350" cy="1198880"/>
          </a:xfrm>
          <a:prstGeom prst="rect">
            <a:avLst/>
          </a:prstGeom>
          <a:noFill/>
        </p:spPr>
        <p:txBody>
          <a:bodyPr wrap="square" rtlCol="0">
            <a:spAutoFit/>
          </a:bodyPr>
          <a:p>
            <a:r>
              <a:rPr lang="en-US" altLang="en-US" sz="2400"/>
              <a:t>Circular Linked List is a variation of Linked list in which the first element points to the last element and the last element points to the first element</a:t>
            </a:r>
            <a:endParaRPr lang="en-US" altLang="en-US" sz="2400"/>
          </a:p>
        </p:txBody>
      </p:sp>
      <p:pic>
        <p:nvPicPr>
          <p:cNvPr id="7" name="Picture 3" descr="IMG_256"/>
          <p:cNvPicPr>
            <a:picLocks noChangeAspect="1"/>
          </p:cNvPicPr>
          <p:nvPr/>
        </p:nvPicPr>
        <p:blipFill>
          <a:blip r:embed="rId4">
            <a:clrChange>
              <a:clrFrom>
                <a:srgbClr val="FFFFFF">
                  <a:alpha val="100000"/>
                </a:srgbClr>
              </a:clrFrom>
              <a:clrTo>
                <a:srgbClr val="FFFFFF">
                  <a:alpha val="100000"/>
                  <a:alpha val="0"/>
                </a:srgbClr>
              </a:clrTo>
            </a:clrChange>
            <a:lum bright="-12000"/>
          </a:blip>
          <a:stretch>
            <a:fillRect/>
          </a:stretch>
        </p:blipFill>
        <p:spPr>
          <a:xfrm>
            <a:off x="1188085" y="1457960"/>
            <a:ext cx="9138285" cy="214884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7950"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710565" y="689610"/>
            <a:ext cx="9232265" cy="768350"/>
          </a:xfrm>
          <a:prstGeom prst="rect">
            <a:avLst/>
          </a:prstGeom>
          <a:noFill/>
        </p:spPr>
        <p:txBody>
          <a:bodyPr wrap="none" rtlCol="0">
            <a:spAutoFit/>
          </a:bodyPr>
          <a:p>
            <a:pPr algn="l"/>
            <a:r>
              <a:rPr lang="en-US" altLang="en-US" sz="4400" b="1">
                <a:latin typeface="Dingbats" charset="0"/>
                <a:cs typeface="Dingbats" charset="0"/>
              </a:rPr>
              <a:t>Singly Linked List as Circular</a:t>
            </a:r>
            <a:endParaRPr lang="en-US" altLang="en-US" sz="4400" b="1">
              <a:latin typeface="Dingbats" charset="0"/>
              <a:cs typeface="Dingbats" charset="0"/>
            </a:endParaRPr>
          </a:p>
        </p:txBody>
      </p:sp>
      <p:sp>
        <p:nvSpPr>
          <p:cNvPr id="4" name="Text Box 3"/>
          <p:cNvSpPr txBox="1"/>
          <p:nvPr/>
        </p:nvSpPr>
        <p:spPr>
          <a:xfrm>
            <a:off x="1758950" y="4329430"/>
            <a:ext cx="8924290" cy="829945"/>
          </a:xfrm>
          <a:prstGeom prst="rect">
            <a:avLst/>
          </a:prstGeom>
          <a:noFill/>
        </p:spPr>
        <p:txBody>
          <a:bodyPr wrap="square" rtlCol="0">
            <a:spAutoFit/>
          </a:bodyPr>
          <a:p>
            <a:r>
              <a:rPr lang="en-US" altLang="en-US" sz="2400"/>
              <a:t>In singly linked list, the next pointer of the last node points to the first node</a:t>
            </a:r>
            <a:endParaRPr lang="en-US" altLang="en-US" sz="2400"/>
          </a:p>
        </p:txBody>
      </p:sp>
      <p:pic>
        <p:nvPicPr>
          <p:cNvPr id="7" name="Picture 4" descr="IMG_256"/>
          <p:cNvPicPr>
            <a:picLocks noChangeAspect="1"/>
          </p:cNvPicPr>
          <p:nvPr/>
        </p:nvPicPr>
        <p:blipFill>
          <a:blip r:embed="rId4">
            <a:clrChange>
              <a:clrFrom>
                <a:srgbClr val="FFFFFF">
                  <a:alpha val="100000"/>
                </a:srgbClr>
              </a:clrFrom>
              <a:clrTo>
                <a:srgbClr val="FFFFFF">
                  <a:alpha val="100000"/>
                  <a:alpha val="0"/>
                </a:srgbClr>
              </a:clrTo>
            </a:clrChange>
            <a:lum bright="-12000"/>
          </a:blip>
          <a:stretch>
            <a:fillRect/>
          </a:stretch>
        </p:blipFill>
        <p:spPr>
          <a:xfrm>
            <a:off x="710565" y="1833245"/>
            <a:ext cx="10471150" cy="172783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7950"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710565" y="689610"/>
            <a:ext cx="9485630" cy="768350"/>
          </a:xfrm>
          <a:prstGeom prst="rect">
            <a:avLst/>
          </a:prstGeom>
          <a:noFill/>
        </p:spPr>
        <p:txBody>
          <a:bodyPr wrap="none" rtlCol="0">
            <a:spAutoFit/>
          </a:bodyPr>
          <a:p>
            <a:pPr algn="l"/>
            <a:r>
              <a:rPr lang="" altLang="en-US" sz="4400" b="1">
                <a:latin typeface="Dingbats" charset="0"/>
                <a:cs typeface="Dingbats" charset="0"/>
              </a:rPr>
              <a:t>Doub</a:t>
            </a:r>
            <a:r>
              <a:rPr lang="en-US" altLang="en-US" sz="4400" b="1">
                <a:latin typeface="Dingbats" charset="0"/>
                <a:cs typeface="Dingbats" charset="0"/>
              </a:rPr>
              <a:t>ly Linked List as Circular</a:t>
            </a:r>
            <a:endParaRPr lang="en-US" altLang="en-US" sz="4400" b="1">
              <a:latin typeface="Dingbats" charset="0"/>
              <a:cs typeface="Dingbats" charset="0"/>
            </a:endParaRPr>
          </a:p>
        </p:txBody>
      </p:sp>
      <p:sp>
        <p:nvSpPr>
          <p:cNvPr id="4" name="Text Box 3"/>
          <p:cNvSpPr txBox="1"/>
          <p:nvPr/>
        </p:nvSpPr>
        <p:spPr>
          <a:xfrm>
            <a:off x="776605" y="3954780"/>
            <a:ext cx="10638155" cy="1198880"/>
          </a:xfrm>
          <a:prstGeom prst="rect">
            <a:avLst/>
          </a:prstGeom>
          <a:noFill/>
        </p:spPr>
        <p:txBody>
          <a:bodyPr wrap="square" rtlCol="0">
            <a:spAutoFit/>
          </a:bodyPr>
          <a:p>
            <a:r>
              <a:rPr lang="en-US" altLang="en-US" sz="2400"/>
              <a:t>In doubly linked list, the next pointer of the last node points to the first node and the previous pointer of the first node points to the last node making the circular in both directions</a:t>
            </a:r>
            <a:endParaRPr lang="en-US" altLang="en-US" sz="2400"/>
          </a:p>
        </p:txBody>
      </p:sp>
      <p:pic>
        <p:nvPicPr>
          <p:cNvPr id="8" name="Picture 5" descr="IMG_257"/>
          <p:cNvPicPr>
            <a:picLocks noChangeAspect="1"/>
          </p:cNvPicPr>
          <p:nvPr/>
        </p:nvPicPr>
        <p:blipFill>
          <a:blip r:embed="rId4">
            <a:clrChange>
              <a:clrFrom>
                <a:srgbClr val="FFFFFF">
                  <a:alpha val="100000"/>
                </a:srgbClr>
              </a:clrFrom>
              <a:clrTo>
                <a:srgbClr val="FFFFFF">
                  <a:alpha val="100000"/>
                  <a:alpha val="0"/>
                </a:srgbClr>
              </a:clrTo>
            </a:clrChange>
            <a:lum bright="-12000"/>
          </a:blip>
          <a:stretch>
            <a:fillRect/>
          </a:stretch>
        </p:blipFill>
        <p:spPr>
          <a:xfrm>
            <a:off x="710565" y="1856105"/>
            <a:ext cx="10628630" cy="173609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pic>
        <p:nvPicPr>
          <p:cNvPr id="4" name="Picture 3"/>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410845" y="407035"/>
            <a:ext cx="7730490" cy="4349115"/>
          </a:xfrm>
          <a:prstGeom prst="rect">
            <a:avLst/>
          </a:prstGeom>
        </p:spPr>
      </p:pic>
      <p:pic>
        <p:nvPicPr>
          <p:cNvPr id="7" name="Picture 6"/>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4281170" y="4139565"/>
            <a:ext cx="3629660" cy="1814830"/>
          </a:xfrm>
          <a:prstGeom prst="rect">
            <a:avLst/>
          </a:prstGeom>
        </p:spPr>
      </p:pic>
      <p:pic>
        <p:nvPicPr>
          <p:cNvPr id="8" name="Picture 7"/>
          <p:cNvPicPr>
            <a:picLocks noChangeAspect="1"/>
          </p:cNvPicPr>
          <p:nvPr/>
        </p:nvPicPr>
        <p:blipFill>
          <a:blip r:embed="rId5"/>
          <a:stretch>
            <a:fillRect/>
          </a:stretch>
        </p:blipFill>
        <p:spPr>
          <a:xfrm rot="18600000">
            <a:off x="7592695" y="1367155"/>
            <a:ext cx="4523105" cy="32708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1033</Words>
  <Application>WPS Presentation</Application>
  <PresentationFormat>Widescreen</PresentationFormat>
  <Paragraphs>50</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Purisa</vt:lpstr>
      <vt:lpstr>Dingbats</vt:lpstr>
      <vt:lpstr>Calibri</vt:lpstr>
      <vt:lpstr>DejaVu Sans</vt:lpstr>
      <vt:lpstr>微软雅黑</vt:lpstr>
      <vt:lpstr>Droid Sans Fallback</vt:lpstr>
      <vt:lpstr>Arial Unicode MS</vt:lpstr>
      <vt:lpstr>Calibri Light</vt:lpstr>
      <vt:lpstr>Gubbi</vt:lpstr>
      <vt:lpstr>OpenSymbol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deepto</dc:creator>
  <cp:lastModifiedBy>deepto</cp:lastModifiedBy>
  <cp:revision>4</cp:revision>
  <dcterms:created xsi:type="dcterms:W3CDTF">2018-10-22T10:19:50Z</dcterms:created>
  <dcterms:modified xsi:type="dcterms:W3CDTF">2018-10-22T10:19:50Z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