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8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F3F"/>
    <a:srgbClr val="C6790C"/>
    <a:srgbClr val="E29038"/>
    <a:srgbClr val="EFB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2D050">
                <a:lumMod val="22000"/>
                <a:lumOff val="78000"/>
              </a:srgbClr>
            </a:gs>
            <a:gs pos="100000">
              <a:srgbClr val="035C7D"/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6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MS Access</a:t>
            </a:r>
            <a:endParaRPr lang="en-US" altLang="en-US" sz="96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72205" y="4229100"/>
            <a:ext cx="398145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VIII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lab 25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100000">
            <a:off x="10015855" y="3490595"/>
            <a:ext cx="1080135" cy="10610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0">
            <a:off x="-43815" y="-106680"/>
            <a:ext cx="1765300" cy="17653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044700" y="317500"/>
            <a:ext cx="70681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atasheet </a:t>
            </a:r>
            <a:r>
              <a:rPr lang="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r>
              <a:rPr 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iew </a:t>
            </a:r>
            <a:r>
              <a:rPr lang="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utton</a:t>
            </a:r>
            <a:endParaRPr lang="en-US" sz="40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18" descr="IMG_272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2774950" y="1469390"/>
            <a:ext cx="6641465" cy="44278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 rot="21060000">
            <a:off x="6033135" y="1033145"/>
            <a:ext cx="4634865" cy="4244340"/>
          </a:xfrm>
          <a:prstGeom prst="rect">
            <a:avLst/>
          </a:prstGeom>
        </p:spPr>
      </p:pic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190" y="272415"/>
            <a:ext cx="5765800" cy="5765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0">
            <a:off x="-43815" y="-106680"/>
            <a:ext cx="1765300" cy="17653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958975" y="314960"/>
            <a:ext cx="70681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Tables</a:t>
            </a:r>
            <a:endParaRPr lang="en-US" sz="54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7035165" y="2091055"/>
            <a:ext cx="5080000" cy="267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800" b="0">
                <a:latin typeface="Calibri" charset="0"/>
                <a:cs typeface="SimSun" charset="0"/>
              </a:rPr>
              <a:t>When you create a database, you store your data in tables. Because other database objects depend so heavily on tables</a:t>
            </a:r>
            <a:endParaRPr lang="en-US" sz="2800" b="0">
              <a:latin typeface="Calibri" charset="0"/>
              <a:cs typeface="SimSun" charset="0"/>
            </a:endParaRPr>
          </a:p>
        </p:txBody>
      </p:sp>
      <p:pic>
        <p:nvPicPr>
          <p:cNvPr id="3" name="Picture 1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DEEBF7">
                  <a:alpha val="100000"/>
                </a:srgbClr>
              </a:clrFrom>
              <a:clrTo>
                <a:srgbClr val="DEEBF7">
                  <a:alpha val="100000"/>
                  <a:alpha val="0"/>
                </a:srgbClr>
              </a:clrTo>
            </a:clrChange>
            <a:lum bright="-6000"/>
          </a:blip>
          <a:srcRect l="4863" t="7981" r="4110" b="28847"/>
          <a:stretch>
            <a:fillRect/>
          </a:stretch>
        </p:blipFill>
        <p:spPr>
          <a:xfrm>
            <a:off x="109220" y="1932940"/>
            <a:ext cx="6443980" cy="37693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0">
            <a:off x="-43815" y="-106680"/>
            <a:ext cx="1765300" cy="17653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958975" y="314960"/>
            <a:ext cx="70681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48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en-US" sz="48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  </a:t>
            </a:r>
            <a:r>
              <a:rPr lang="" altLang="en-US" sz="48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sz="48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lank </a:t>
            </a:r>
            <a:r>
              <a:rPr lang="" altLang="en-US" sz="48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48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atabase</a:t>
            </a:r>
            <a:endParaRPr lang="en-US" sz="48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3" name="Picture 2" descr="IMG_256"/>
          <p:cNvPicPr>
            <a:picLocks noChangeAspect="1"/>
          </p:cNvPicPr>
          <p:nvPr/>
        </p:nvPicPr>
        <p:blipFill>
          <a:blip r:embed="rId4">
            <a:lum bright="-12000"/>
          </a:blip>
          <a:stretch>
            <a:fillRect/>
          </a:stretch>
        </p:blipFill>
        <p:spPr>
          <a:xfrm>
            <a:off x="2200910" y="1541145"/>
            <a:ext cx="7063740" cy="45205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0">
            <a:off x="-43815" y="-106680"/>
            <a:ext cx="1765300" cy="17653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958975" y="314960"/>
            <a:ext cx="70681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48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More Fields</a:t>
            </a:r>
            <a:endParaRPr lang="" altLang="en-US" sz="48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7" descr="IMG_2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250" y="1585595"/>
            <a:ext cx="6939280" cy="44761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0">
            <a:off x="-43815" y="-106680"/>
            <a:ext cx="1765300" cy="17653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958975" y="314960"/>
            <a:ext cx="70681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4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4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refix </a:t>
            </a:r>
            <a:r>
              <a:rPr lang="" altLang="en-US" sz="4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4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tands for </a:t>
            </a:r>
            <a:r>
              <a:rPr lang="" altLang="en-US" sz="4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4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able</a:t>
            </a:r>
            <a:endParaRPr lang="en-US" sz="44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6807835" y="3862388"/>
            <a:ext cx="50800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en-US" sz="2400">
                <a:solidFill>
                  <a:srgbClr val="1E1C11"/>
                </a:solidFill>
                <a:latin typeface="Calibri" charset="0"/>
                <a:cs typeface="SimSun" charset="0"/>
              </a:rPr>
              <a:t>Enter the name of your table in the Table Name field. click Ok and you will see your table in the navigation pane</a:t>
            </a:r>
            <a:endParaRPr lang="en-US" sz="2400">
              <a:solidFill>
                <a:srgbClr val="1E1C11"/>
              </a:solidFill>
              <a:latin typeface="Calibri" charset="0"/>
              <a:cs typeface="SimSun" charset="0"/>
            </a:endParaRPr>
          </a:p>
        </p:txBody>
      </p:sp>
      <p:pic>
        <p:nvPicPr>
          <p:cNvPr id="3" name="Picture 11" descr="IMG_265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862965" y="1671638"/>
            <a:ext cx="5715000" cy="4067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0">
            <a:off x="-43815" y="-106680"/>
            <a:ext cx="1765300" cy="17653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958975" y="314960"/>
            <a:ext cx="70681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 Design View</a:t>
            </a:r>
            <a:endParaRPr lang="en-US" sz="44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73810" y="2395855"/>
            <a:ext cx="646239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/>
              <a:t>Table design view is used to design a table; if new table in inserted then design view is used to add the required fields in it</a:t>
            </a:r>
            <a:endParaRPr lang="en-US" sz="32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040" y="1708150"/>
            <a:ext cx="3104515" cy="39287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0">
            <a:off x="-43815" y="-106680"/>
            <a:ext cx="1765300" cy="17653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044700" y="317500"/>
            <a:ext cx="70681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</a:t>
            </a:r>
            <a:r>
              <a:rPr lang="" altLang="en-US" sz="4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4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</a:t>
            </a:r>
            <a:endParaRPr lang="en-US" sz="44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Picture 12" descr="IMG_266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2533015" y="1484630"/>
            <a:ext cx="6579870" cy="47707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0">
            <a:off x="-43815" y="-106680"/>
            <a:ext cx="1765300" cy="17653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044700" y="317500"/>
            <a:ext cx="70681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</a:t>
            </a:r>
            <a:r>
              <a:rPr lang="en-US" altLang="en-US" sz="4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4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</a:t>
            </a:r>
            <a:endParaRPr lang="en-US" sz="44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Picture 12" descr="IMG_266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2533015" y="1484630"/>
            <a:ext cx="6579870" cy="47707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0">
            <a:off x="-43815" y="-106680"/>
            <a:ext cx="1765300" cy="17653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044700" y="317500"/>
            <a:ext cx="70681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rimary key </a:t>
            </a:r>
            <a:r>
              <a:rPr lang="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the Project</a:t>
            </a:r>
            <a:endParaRPr lang="" altLang="en-US" sz="40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5" descr="IMG_269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2390775" y="1433830"/>
            <a:ext cx="6722110" cy="46945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</Words>
  <Application>WPS Presentation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Tibetan Machine Uni</vt:lpstr>
      <vt:lpstr>Purisa</vt:lpstr>
      <vt:lpstr>微软雅黑</vt:lpstr>
      <vt:lpstr>Droid Sans Fallback</vt:lpstr>
      <vt:lpstr>DejaVu Sans</vt:lpstr>
      <vt:lpstr>Arial Unicode MS</vt:lpstr>
      <vt:lpstr>Calibri</vt:lpstr>
      <vt:lpstr>SimSun</vt:lpstr>
      <vt:lpstr>Times New Roman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16</cp:revision>
  <dcterms:created xsi:type="dcterms:W3CDTF">2018-11-04T17:26:00Z</dcterms:created>
  <dcterms:modified xsi:type="dcterms:W3CDTF">2018-11-04T17:26:00Z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