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339" r:id="rId5"/>
    <p:sldId id="340" r:id="rId6"/>
    <p:sldId id="343" r:id="rId7"/>
    <p:sldId id="344" r:id="rId8"/>
    <p:sldId id="345" r:id="rId9"/>
    <p:sldId id="346" r:id="rId10"/>
    <p:sldId id="347" r:id="rId11"/>
    <p:sldId id="348" r:id="rId12"/>
    <p:sldId id="305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F3F"/>
    <a:srgbClr val="C6790C"/>
    <a:srgbClr val="E29038"/>
    <a:srgbClr val="EFB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2D050">
                <a:lumMod val="22000"/>
                <a:lumOff val="78000"/>
              </a:srgbClr>
            </a:gs>
            <a:gs pos="100000">
              <a:srgbClr val="035C7D"/>
            </a:gs>
          </a:gsLst>
          <a:lin ang="1728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jpe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jpe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jpe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jpe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jpe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Network Security</a:t>
            </a:r>
            <a:endParaRPr lang="en-US" altLang="en-US" sz="96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72205" y="4229100"/>
            <a:ext cx="278892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X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lab 27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96215" y="137795"/>
            <a:ext cx="4137660" cy="18967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2025" y="3488690"/>
            <a:ext cx="2137410" cy="230886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449580"/>
            <a:ext cx="73533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Enumeration </a:t>
            </a:r>
            <a:endParaRPr lang="en-US" altLang="en-US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741680" y="3055620"/>
            <a:ext cx="5080000" cy="18148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800" b="0">
                <a:latin typeface="Calibri" charset="0"/>
                <a:cs typeface="SimSun" charset="0"/>
              </a:rPr>
              <a:t>Enumeration belongs to the first phase of Ethical Hacking, i.e., “Information Gathering”.</a:t>
            </a:r>
            <a:endParaRPr lang="en-US" sz="2800" b="0">
              <a:latin typeface="Calibri" charset="0"/>
              <a:cs typeface="SimSun" charset="0"/>
            </a:endParaRPr>
          </a:p>
        </p:txBody>
      </p:sp>
      <p:pic>
        <p:nvPicPr>
          <p:cNvPr id="15" name="Picture 12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7391400" y="1576388"/>
            <a:ext cx="4610100" cy="3705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 rot="20100000">
            <a:off x="663575" y="2660650"/>
            <a:ext cx="108648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Thank You</a:t>
            </a:r>
            <a:endParaRPr lang="en-US" altLang="en-US" sz="96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96215" y="137795"/>
            <a:ext cx="4137660" cy="18967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2025" y="3488690"/>
            <a:ext cx="2137410" cy="23088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354330"/>
            <a:ext cx="73533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Exploitation</a:t>
            </a:r>
            <a:endParaRPr lang="en-US" altLang="en-US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400800" y="3511550"/>
            <a:ext cx="548703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800" b="0">
                <a:latin typeface="Calibri" charset="0"/>
                <a:cs typeface="SimSun" charset="0"/>
              </a:rPr>
              <a:t>a piece of programmed software or script which can allow hackers to take control over a system</a:t>
            </a:r>
            <a:endParaRPr lang="en-US" sz="2800" b="0">
              <a:latin typeface="Calibri" charset="0"/>
              <a:cs typeface="SimSu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70" y="1678940"/>
            <a:ext cx="5467985" cy="43827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430530"/>
            <a:ext cx="73533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Metasploit </a:t>
            </a:r>
            <a:endParaRPr lang="en-US" altLang="en-US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108585" y="2750185"/>
            <a:ext cx="475742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3600" b="0">
                <a:latin typeface="Calibri" charset="0"/>
                <a:cs typeface="SimSun" charset="0"/>
              </a:rPr>
              <a:t>A powerful tool to locate </a:t>
            </a:r>
            <a:endParaRPr lang="en-US" sz="3600" b="0">
              <a:latin typeface="Calibri" charset="0"/>
              <a:cs typeface="SimSun" charset="0"/>
            </a:endParaRPr>
          </a:p>
          <a:p>
            <a:pPr marL="0" indent="0"/>
            <a:r>
              <a:rPr lang="en-US" sz="3600" b="0">
                <a:latin typeface="Calibri" charset="0"/>
                <a:cs typeface="SimSun" charset="0"/>
              </a:rPr>
              <a:t>vulnerabilities in a system</a:t>
            </a:r>
            <a:endParaRPr lang="en-US" sz="3600" b="0">
              <a:latin typeface="Calibri" charset="0"/>
              <a:cs typeface="SimSu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250" y="1771650"/>
            <a:ext cx="7289800" cy="3801745"/>
          </a:xfrm>
          <a:prstGeom prst="rect">
            <a:avLst/>
          </a:prstGeom>
          <a:effectLst>
            <a:softEdge rad="1524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411480"/>
            <a:ext cx="73533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Exploit Database</a:t>
            </a:r>
            <a:endParaRPr lang="en-US" altLang="en-US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96950" y="4573270"/>
            <a:ext cx="1019746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" altLang="en-US" sz="3200" b="0">
                <a:latin typeface="Calibri" charset="0"/>
                <a:cs typeface="SimSun" charset="0"/>
              </a:rPr>
              <a:t>This</a:t>
            </a:r>
            <a:r>
              <a:rPr lang="en-US" sz="3200" b="0">
                <a:latin typeface="Calibri" charset="0"/>
                <a:cs typeface="SimSun" charset="0"/>
              </a:rPr>
              <a:t> is the place where you can find all the exploits related to a vulnerability</a:t>
            </a:r>
            <a:endParaRPr lang="en-US" sz="3200" b="0">
              <a:latin typeface="Calibri" charset="0"/>
              <a:cs typeface="SimSun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45" y="1513840"/>
            <a:ext cx="8828405" cy="26492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449580"/>
            <a:ext cx="73533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CVE</a:t>
            </a:r>
            <a:endParaRPr lang="en-US" altLang="en-US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440690" y="1748790"/>
            <a:ext cx="5080000" cy="40309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Common </a:t>
            </a:r>
            <a:endParaRPr lang="en-US" sz="3200" b="0">
              <a:latin typeface="Calibri" charset="0"/>
              <a:cs typeface="SimSun" charset="0"/>
            </a:endParaRPr>
          </a:p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Vulnerabilities </a:t>
            </a:r>
            <a:endParaRPr lang="en-US" sz="3200" b="0">
              <a:latin typeface="Calibri" charset="0"/>
              <a:cs typeface="SimSun" charset="0"/>
            </a:endParaRPr>
          </a:p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and Exposures </a:t>
            </a:r>
            <a:endParaRPr lang="en-US" sz="3200" b="0">
              <a:latin typeface="Calibri" charset="0"/>
              <a:cs typeface="SimSun" charset="0"/>
            </a:endParaRPr>
          </a:p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(CVE) is the </a:t>
            </a:r>
            <a:endParaRPr lang="en-US" sz="3200" b="0">
              <a:latin typeface="Calibri" charset="0"/>
              <a:cs typeface="SimSun" charset="0"/>
            </a:endParaRPr>
          </a:p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standard for information </a:t>
            </a:r>
            <a:endParaRPr lang="en-US" sz="3200" b="0">
              <a:latin typeface="Calibri" charset="0"/>
              <a:cs typeface="SimSun" charset="0"/>
            </a:endParaRPr>
          </a:p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security vulnerability names</a:t>
            </a:r>
            <a:endParaRPr lang="en-US" sz="3200" b="0">
              <a:latin typeface="Calibri" charset="0"/>
              <a:cs typeface="SimSun" charset="0"/>
            </a:endParaRPr>
          </a:p>
        </p:txBody>
      </p:sp>
      <p:pic>
        <p:nvPicPr>
          <p:cNvPr id="2" name="Picture 3" descr="IMG_258"/>
          <p:cNvPicPr>
            <a:picLocks noChangeAspect="1"/>
          </p:cNvPicPr>
          <p:nvPr/>
        </p:nvPicPr>
        <p:blipFill>
          <a:blip r:embed="rId4">
            <a:lum bright="-6000"/>
          </a:blip>
          <a:stretch>
            <a:fillRect/>
          </a:stretch>
        </p:blipFill>
        <p:spPr>
          <a:xfrm>
            <a:off x="5061585" y="1738630"/>
            <a:ext cx="7072630" cy="40411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430530"/>
            <a:ext cx="73533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NVD</a:t>
            </a:r>
            <a:endParaRPr lang="en-US" altLang="en-US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2595880" y="4676775"/>
            <a:ext cx="660400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National Vulnerability Database (NVD) is the U.S. government repository of standards based vulnerability management data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2" name="Picture 4" descr="IMG_2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" y="1513840"/>
            <a:ext cx="9525000" cy="2651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449580"/>
            <a:ext cx="73533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Remote Exploits</a:t>
            </a:r>
            <a:endParaRPr lang="en-US" altLang="en-US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6432550" y="4511040"/>
            <a:ext cx="5080000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000" b="0">
                <a:latin typeface="Calibri" charset="0"/>
                <a:cs typeface="SimSun" charset="0"/>
              </a:rPr>
              <a:t>Hackers use remote exploits to gain access to systems that are located at remote places</a:t>
            </a:r>
            <a:endParaRPr lang="en-US" sz="2000" b="0">
              <a:latin typeface="Calibri" charset="0"/>
              <a:cs typeface="SimSun" charset="0"/>
            </a:endParaRPr>
          </a:p>
        </p:txBody>
      </p:sp>
      <p:pic>
        <p:nvPicPr>
          <p:cNvPr id="11" name="Picture 8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38" y="1513523"/>
            <a:ext cx="5363845" cy="3019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449580"/>
            <a:ext cx="7353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Local Exploits</a:t>
            </a:r>
            <a:endParaRPr lang="en-US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7054215" y="2948305"/>
            <a:ext cx="5080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400" b="0">
                <a:latin typeface="Calibri" charset="0"/>
                <a:cs typeface="SimSun" charset="0"/>
              </a:rPr>
              <a:t>generally used by a system user having access to a local system</a:t>
            </a:r>
            <a:endParaRPr lang="en-US" sz="2400" b="0">
              <a:latin typeface="Calibri" charset="0"/>
              <a:cs typeface="SimSun" charset="0"/>
            </a:endParaRPr>
          </a:p>
        </p:txBody>
      </p:sp>
      <p:pic>
        <p:nvPicPr>
          <p:cNvPr id="12" name="Picture 9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1741170"/>
            <a:ext cx="6038850" cy="33928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440690" y="120650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890" y="-110490"/>
            <a:ext cx="1681480" cy="16243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675130" y="449580"/>
            <a:ext cx="73533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betan Machine Uni" panose="01000503020000020002" charset="0"/>
                <a:cs typeface="Tibetan Machine Uni" panose="01000503020000020002" charset="0"/>
              </a:rPr>
              <a:t>Enumeration </a:t>
            </a:r>
            <a:endParaRPr lang="en-US" altLang="en-US" sz="40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741680" y="3055620"/>
            <a:ext cx="5080000" cy="18148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2800" b="0">
                <a:latin typeface="Calibri" charset="0"/>
                <a:cs typeface="SimSun" charset="0"/>
              </a:rPr>
              <a:t>Enumeration belongs to the first phase of Ethical Hacking, i.e., “Information Gathering”.</a:t>
            </a:r>
            <a:endParaRPr lang="en-US" sz="2800" b="0">
              <a:latin typeface="Calibri" charset="0"/>
              <a:cs typeface="SimSun" charset="0"/>
            </a:endParaRPr>
          </a:p>
        </p:txBody>
      </p:sp>
      <p:pic>
        <p:nvPicPr>
          <p:cNvPr id="15" name="Picture 12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7391400" y="1576388"/>
            <a:ext cx="4610100" cy="3705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915</Words>
  <Application>WPS Presentation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Tibetan Machine Uni</vt:lpstr>
      <vt:lpstr>Purisa</vt:lpstr>
      <vt:lpstr>Calibri</vt:lpstr>
      <vt:lpstr>SimSun</vt:lpstr>
      <vt:lpstr>微软雅黑</vt:lpstr>
      <vt:lpstr>Droid Sans Fallback</vt:lpstr>
      <vt:lpstr>DejaVu Sans</vt:lpstr>
      <vt:lpstr>Arial Unicode MS</vt:lpstr>
      <vt:lpstr>Times New Roman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25</cp:revision>
  <dcterms:created xsi:type="dcterms:W3CDTF">2018-10-31T06:38:49Z</dcterms:created>
  <dcterms:modified xsi:type="dcterms:W3CDTF">2018-10-31T06:38:49Z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