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30" r:id="rId4"/>
    <p:sldId id="331" r:id="rId5"/>
    <p:sldId id="333" r:id="rId6"/>
    <p:sldId id="334" r:id="rId7"/>
    <p:sldId id="335" r:id="rId8"/>
    <p:sldId id="336" r:id="rId9"/>
    <p:sldId id="308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F3F"/>
    <a:srgbClr val="C6790C"/>
    <a:srgbClr val="E29038"/>
    <a:srgbClr val="EFB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2D050">
                <a:lumMod val="22000"/>
                <a:lumOff val="78000"/>
              </a:srgbClr>
            </a:gs>
            <a:gs pos="100000">
              <a:srgbClr val="035C7D"/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6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MS Access</a:t>
            </a:r>
            <a:endParaRPr lang="en-US" altLang="en-US" sz="96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72205" y="4229100"/>
            <a:ext cx="398145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VIII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lab 29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100000">
            <a:off x="10070465" y="1146810"/>
            <a:ext cx="1080135" cy="10610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0">
            <a:off x="-43815" y="-106680"/>
            <a:ext cx="1765300" cy="17653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044700" y="317500"/>
            <a:ext cx="70681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Normalization</a:t>
            </a:r>
            <a:endParaRPr lang="en-US" altLang="en-US" sz="40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701155" y="2091055"/>
            <a:ext cx="5080000" cy="267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800" b="0">
                <a:latin typeface="Calibri" charset="0"/>
                <a:cs typeface="SimSun" charset="0"/>
              </a:rPr>
              <a:t>Database normalization, or simply normalization, is the process of organizing columns (attributes) and tables (relations) of a relational database</a:t>
            </a:r>
            <a:endParaRPr lang="en-US" sz="2800" b="0">
              <a:latin typeface="Calibri" charset="0"/>
              <a:cs typeface="SimSun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981835"/>
            <a:ext cx="6057265" cy="29648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0">
            <a:off x="-43815" y="-106680"/>
            <a:ext cx="1765300" cy="17653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044700" y="317500"/>
            <a:ext cx="70681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 Breakdown</a:t>
            </a:r>
            <a:endParaRPr lang="" altLang="en-US" sz="40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1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8FFFF">
                  <a:alpha val="100000"/>
                </a:srgbClr>
              </a:clrFrom>
              <a:clrTo>
                <a:srgbClr val="F8FFFF">
                  <a:alpha val="100000"/>
                  <a:alpha val="0"/>
                </a:srgbClr>
              </a:clrTo>
            </a:clrChange>
            <a:lum bright="-24000"/>
          </a:blip>
          <a:stretch>
            <a:fillRect/>
          </a:stretch>
        </p:blipFill>
        <p:spPr>
          <a:xfrm>
            <a:off x="2044700" y="1727200"/>
            <a:ext cx="9296400" cy="39357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0">
            <a:off x="-43815" y="-106680"/>
            <a:ext cx="1765300" cy="17653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044700" y="317500"/>
            <a:ext cx="70681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Defining Relationships</a:t>
            </a:r>
            <a:endParaRPr lang="en-US" altLang="en-US" sz="40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1570355" y="4251325"/>
            <a:ext cx="709485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000" b="0">
                <a:latin typeface="Calibri" charset="0"/>
                <a:cs typeface="SimSun" charset="0"/>
              </a:rPr>
              <a:t>the relationship matches the primary key from one table, which provides a unique identifier for each row, with an entry in the foreign key in the other table</a:t>
            </a:r>
            <a:endParaRPr lang="en-US" sz="2000" b="0">
              <a:latin typeface="Calibri" charset="0"/>
              <a:cs typeface="SimSun" charset="0"/>
            </a:endParaRPr>
          </a:p>
        </p:txBody>
      </p:sp>
      <p:pic>
        <p:nvPicPr>
          <p:cNvPr id="7" name="Picture 4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670" y="1602105"/>
            <a:ext cx="6531610" cy="2330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0">
            <a:off x="-43815" y="-106680"/>
            <a:ext cx="1765300" cy="17653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044700" y="317500"/>
            <a:ext cx="70681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One-to-Many Relationships</a:t>
            </a:r>
            <a:endParaRPr lang="en-US" altLang="en-US" sz="40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5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EBEFF2">
                  <a:alpha val="100000"/>
                </a:srgbClr>
              </a:clrFrom>
              <a:clrTo>
                <a:srgbClr val="EBEFF2">
                  <a:alpha val="100000"/>
                  <a:alpha val="0"/>
                </a:srgbClr>
              </a:clrTo>
            </a:clrChange>
            <a:lum bright="-24000"/>
          </a:blip>
          <a:stretch>
            <a:fillRect/>
          </a:stretch>
        </p:blipFill>
        <p:spPr>
          <a:xfrm>
            <a:off x="440690" y="2331085"/>
            <a:ext cx="4892040" cy="2749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6134100" y="3159125"/>
            <a:ext cx="598106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a row in table A can have many matching rows in table B, but a row in table B can have only one matching row in table A</a:t>
            </a:r>
            <a:endParaRPr lang="en-US" sz="24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0">
            <a:off x="-43815" y="-106680"/>
            <a:ext cx="1765300" cy="17653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044700" y="317500"/>
            <a:ext cx="7068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Many-to-Many Relationships</a:t>
            </a:r>
            <a:endParaRPr lang="en-US" altLang="en-US" sz="36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131820" y="4559935"/>
            <a:ext cx="598106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3200" b="0">
                <a:latin typeface="Calibri" charset="0"/>
                <a:cs typeface="SimSun" charset="0"/>
              </a:rPr>
              <a:t>a row in table A can have many matching rows in table B, and vice versa</a:t>
            </a:r>
            <a:endParaRPr lang="en-US" sz="3200" b="0">
              <a:latin typeface="Calibri" charset="0"/>
              <a:cs typeface="SimSun" charset="0"/>
            </a:endParaRPr>
          </a:p>
        </p:txBody>
      </p:sp>
      <p:pic>
        <p:nvPicPr>
          <p:cNvPr id="4" name="Picture 6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DEDEE8">
                  <a:alpha val="100000"/>
                </a:srgbClr>
              </a:clrFrom>
              <a:clrTo>
                <a:srgbClr val="DEDEE8">
                  <a:alpha val="100000"/>
                  <a:alpha val="0"/>
                </a:srgbClr>
              </a:clrTo>
            </a:clrChange>
            <a:lum bright="-6000"/>
          </a:blip>
          <a:srcRect t="19830" b="11690"/>
          <a:stretch>
            <a:fillRect/>
          </a:stretch>
        </p:blipFill>
        <p:spPr>
          <a:xfrm>
            <a:off x="1196975" y="1836420"/>
            <a:ext cx="7915910" cy="23025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0">
            <a:off x="-43815" y="-106680"/>
            <a:ext cx="1765300" cy="17653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044700" y="317500"/>
            <a:ext cx="7068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One-to-One Relationships</a:t>
            </a:r>
            <a:endParaRPr lang="en-US" altLang="en-US" sz="36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7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DFDFD">
                  <a:alpha val="100000"/>
                </a:srgbClr>
              </a:clrFrom>
              <a:clrTo>
                <a:srgbClr val="FDFDFD">
                  <a:alpha val="100000"/>
                  <a:alpha val="0"/>
                </a:srgbClr>
              </a:clrTo>
            </a:clrChange>
            <a:lum bright="-6000"/>
          </a:blip>
          <a:srcRect t="548" r="11380" b="16204"/>
          <a:stretch>
            <a:fillRect/>
          </a:stretch>
        </p:blipFill>
        <p:spPr>
          <a:xfrm>
            <a:off x="-739775" y="1751965"/>
            <a:ext cx="7778115" cy="41071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Text Box 99"/>
          <p:cNvSpPr txBox="1"/>
          <p:nvPr/>
        </p:nvSpPr>
        <p:spPr>
          <a:xfrm>
            <a:off x="8106410" y="2528570"/>
            <a:ext cx="3191510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3200" b="0">
                <a:latin typeface="Calibri" charset="0"/>
                <a:cs typeface="SimSun" charset="0"/>
              </a:rPr>
              <a:t>a row in table A can have no more than one matching row in table B</a:t>
            </a:r>
            <a:endParaRPr lang="en-US" altLang="en-US" sz="32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 rot="21060000">
            <a:off x="2980690" y="1087755"/>
            <a:ext cx="4634865" cy="4244340"/>
          </a:xfrm>
          <a:prstGeom prst="rect">
            <a:avLst/>
          </a:prstGeom>
        </p:spPr>
      </p:pic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4355" y="362585"/>
            <a:ext cx="5765800" cy="5765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710</Words>
  <Application>WPS Presentation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SimSun</vt:lpstr>
      <vt:lpstr>Wingdings</vt:lpstr>
      <vt:lpstr>Tibetan Machine Uni</vt:lpstr>
      <vt:lpstr>Purisa</vt:lpstr>
      <vt:lpstr>Calibri</vt:lpstr>
      <vt:lpstr>SimSun</vt:lpstr>
      <vt:lpstr>微软雅黑</vt:lpstr>
      <vt:lpstr>Droid Sans Fallback</vt:lpstr>
      <vt:lpstr>DejaVu Sans</vt:lpstr>
      <vt:lpstr>Arial Unicode MS</vt:lpstr>
      <vt:lpstr>Times New Roman</vt:lpstr>
      <vt:lpstr>OpenSymbol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25</cp:revision>
  <dcterms:created xsi:type="dcterms:W3CDTF">2018-11-05T15:53:01Z</dcterms:created>
  <dcterms:modified xsi:type="dcterms:W3CDTF">2018-11-05T15:53:01Z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