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306" r:id="rId4"/>
    <p:sldId id="333" r:id="rId5"/>
    <p:sldId id="334" r:id="rId6"/>
    <p:sldId id="335" r:id="rId7"/>
    <p:sldId id="336" r:id="rId8"/>
    <p:sldId id="337" r:id="rId9"/>
    <p:sldId id="338" r:id="rId10"/>
    <p:sldId id="339" r:id="rId11"/>
    <p:sldId id="308" r:id="rId12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DF3F"/>
    <a:srgbClr val="C6790C"/>
    <a:srgbClr val="E29038"/>
    <a:srgbClr val="EFB7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æ æ ·å¼ï¼ç½æ ¼å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92D050">
                <a:lumMod val="22000"/>
                <a:lumOff val="78000"/>
              </a:srgbClr>
            </a:gs>
            <a:gs pos="100000">
              <a:srgbClr val="035C7D"/>
            </a:gs>
          </a:gsLst>
          <a:lin ang="1728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1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jpe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jpe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jpe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jpe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jpe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B050"/>
            </a:gs>
            <a:gs pos="100000">
              <a:schemeClr val="bg1">
                <a:lumMod val="65000"/>
              </a:schemeClr>
            </a:gs>
          </a:gsLst>
          <a:lin ang="1728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663575" y="1674495"/>
            <a:ext cx="1086485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96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MS Access</a:t>
            </a:r>
            <a:endParaRPr lang="en-US" altLang="en-US" sz="9600" b="1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672205" y="4229100"/>
            <a:ext cx="398145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Class VIII</a:t>
            </a:r>
            <a:endParaRPr lang="en-US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 lab 28</a:t>
            </a:r>
            <a:endParaRPr lang="en-US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100000">
            <a:off x="10015855" y="3490595"/>
            <a:ext cx="1080135" cy="106108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B050"/>
            </a:gs>
            <a:gs pos="100000">
              <a:schemeClr val="bg1">
                <a:lumMod val="65000"/>
              </a:schemeClr>
            </a:gs>
          </a:gsLst>
          <a:lin ang="1728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clrChange>
              <a:clrFrom>
                <a:srgbClr val="F6F6F6">
                  <a:alpha val="100000"/>
                </a:srgbClr>
              </a:clrFrom>
              <a:clrTo>
                <a:srgbClr val="F6F6F6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 rot="21060000">
            <a:off x="6033135" y="1033145"/>
            <a:ext cx="4634865" cy="4244340"/>
          </a:xfrm>
          <a:prstGeom prst="rect">
            <a:avLst/>
          </a:prstGeom>
        </p:spPr>
      </p:pic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8190" y="272415"/>
            <a:ext cx="5765800" cy="5765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B050"/>
            </a:gs>
            <a:gs pos="100000">
              <a:schemeClr val="bg1">
                <a:lumMod val="65000"/>
              </a:schemeClr>
            </a:gs>
          </a:gsLst>
          <a:lin ang="1728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600000">
            <a:off x="-43815" y="-106680"/>
            <a:ext cx="1765300" cy="176530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2044700" y="317500"/>
            <a:ext cx="70681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Aggregate Query</a:t>
            </a:r>
            <a:endParaRPr lang="en-US" sz="400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1464945" y="2272030"/>
            <a:ext cx="9262110" cy="27997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4400" b="0">
                <a:latin typeface="Calibri" charset="0"/>
                <a:cs typeface="SimSun" charset="0"/>
              </a:rPr>
              <a:t>An aggregate query also known as a totals or summary query is a sum, mass or group particulars</a:t>
            </a:r>
            <a:endParaRPr lang="en-US" sz="4400" b="0">
              <a:latin typeface="Calibri" charset="0"/>
              <a:cs typeface="SimSun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B050"/>
            </a:gs>
            <a:gs pos="100000">
              <a:schemeClr val="bg1">
                <a:lumMod val="65000"/>
              </a:schemeClr>
            </a:gs>
          </a:gsLst>
          <a:lin ang="1728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600000">
            <a:off x="-43815" y="-106680"/>
            <a:ext cx="1765300" cy="176530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2044700" y="317500"/>
            <a:ext cx="70681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Aggregate </a:t>
            </a:r>
            <a:r>
              <a:rPr lang="" altLang="en-US" sz="4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</a:t>
            </a:r>
            <a:endParaRPr lang="" altLang="en-US" sz="400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3" name="Table 2"/>
          <p:cNvGraphicFramePr/>
          <p:nvPr/>
        </p:nvGraphicFramePr>
        <p:xfrm>
          <a:off x="2576830" y="1590040"/>
          <a:ext cx="7037705" cy="40125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7725"/>
                <a:gridCol w="6189980"/>
              </a:tblGrid>
              <a:tr h="4692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 b="1">
                          <a:solidFill>
                            <a:srgbClr val="1C1B10"/>
                          </a:solidFill>
                          <a:latin typeface="Calibri" charset="0"/>
                          <a:cs typeface="Calibri" charset="0"/>
                        </a:rPr>
                        <a:t>S.No</a:t>
                      </a:r>
                      <a:endParaRPr lang="en-US" sz="2000" b="1">
                        <a:solidFill>
                          <a:srgbClr val="1C1B1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6200" marR="76200" marT="76200" marB="76200" vert="horz" anchor="t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 b="1">
                          <a:solidFill>
                            <a:srgbClr val="1C1B10"/>
                          </a:solidFill>
                          <a:latin typeface="Calibri" charset="0"/>
                          <a:cs typeface="Calibri" charset="0"/>
                        </a:rPr>
                        <a:t>Aggregate Functions &amp; Description</a:t>
                      </a:r>
                      <a:endParaRPr lang="en-US" sz="2000" b="1">
                        <a:solidFill>
                          <a:srgbClr val="1C1B1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6200" marR="76200" marT="76200" marB="76200" vert="horz" anchor="t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</a:tr>
              <a:tr h="4699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olidFill>
                            <a:srgbClr val="1C1B10"/>
                          </a:solidFill>
                          <a:latin typeface="Calibri" charset="0"/>
                          <a:cs typeface="Calibri" charset="0"/>
                        </a:rPr>
                        <a:t>1.</a:t>
                      </a:r>
                      <a:endParaRPr lang="en-US" sz="2000">
                        <a:solidFill>
                          <a:srgbClr val="1C1B1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6200" marR="76200" marT="76200" marB="76200" vert="horz" anchor="t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olidFill>
                            <a:srgbClr val="1C1B10"/>
                          </a:solidFill>
                          <a:latin typeface="Calibri" charset="0"/>
                          <a:cs typeface="Calibri" charset="0"/>
                        </a:rPr>
                        <a:t>Sum </a:t>
                      </a:r>
                      <a:r>
                        <a:rPr lang="" altLang="en-US" sz="2000">
                          <a:solidFill>
                            <a:srgbClr val="1C1B10"/>
                          </a:solidFill>
                          <a:latin typeface="Calibri" charset="0"/>
                          <a:cs typeface="Calibri" charset="0"/>
                        </a:rPr>
                        <a:t>- </a:t>
                      </a:r>
                      <a:r>
                        <a:rPr lang="en-US" sz="2000">
                          <a:solidFill>
                            <a:srgbClr val="1C1B10"/>
                          </a:solidFill>
                          <a:latin typeface="Calibri" charset="0"/>
                          <a:cs typeface="Calibri" charset="0"/>
                        </a:rPr>
                        <a:t>Adds the field values</a:t>
                      </a:r>
                      <a:endParaRPr lang="en-US" sz="2000">
                        <a:solidFill>
                          <a:srgbClr val="1C1B1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6200" marR="76200" marT="76200" marB="76200" vert="horz" anchor="t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2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olidFill>
                            <a:srgbClr val="1C1B10"/>
                          </a:solidFill>
                          <a:latin typeface="Calibri" charset="0"/>
                          <a:cs typeface="Calibri" charset="0"/>
                        </a:rPr>
                        <a:t>2.</a:t>
                      </a:r>
                      <a:endParaRPr lang="en-US" sz="2000">
                        <a:solidFill>
                          <a:srgbClr val="1C1B1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6200" marR="76200" marT="76200" marB="76200" vert="horz" anchor="t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olidFill>
                            <a:srgbClr val="1C1B10"/>
                          </a:solidFill>
                          <a:latin typeface="Calibri" charset="0"/>
                          <a:cs typeface="Calibri" charset="0"/>
                        </a:rPr>
                        <a:t>Avg </a:t>
                      </a:r>
                      <a:r>
                        <a:rPr lang="" altLang="en-US" sz="2000">
                          <a:solidFill>
                            <a:srgbClr val="1C1B10"/>
                          </a:solidFill>
                          <a:latin typeface="Calibri" charset="0"/>
                          <a:cs typeface="Calibri" charset="0"/>
                        </a:rPr>
                        <a:t>- </a:t>
                      </a:r>
                      <a:r>
                        <a:rPr lang="en-US" sz="2000">
                          <a:solidFill>
                            <a:srgbClr val="1C1B10"/>
                          </a:solidFill>
                          <a:latin typeface="Calibri" charset="0"/>
                          <a:cs typeface="Calibri" charset="0"/>
                        </a:rPr>
                        <a:t>Average of the field values</a:t>
                      </a:r>
                      <a:endParaRPr lang="en-US" sz="2000">
                        <a:solidFill>
                          <a:srgbClr val="1C1B1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6200" marR="76200" marT="76200" marB="76200" vert="horz" anchor="t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olidFill>
                            <a:srgbClr val="1C1B10"/>
                          </a:solidFill>
                          <a:latin typeface="Calibri" charset="0"/>
                          <a:cs typeface="Calibri" charset="0"/>
                        </a:rPr>
                        <a:t>3.</a:t>
                      </a:r>
                      <a:endParaRPr lang="en-US" sz="2000">
                        <a:solidFill>
                          <a:srgbClr val="1C1B1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6200" marR="76200" marT="76200" marB="76200" vert="horz" anchor="t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olidFill>
                            <a:srgbClr val="1C1B10"/>
                          </a:solidFill>
                          <a:latin typeface="Calibri" charset="0"/>
                          <a:cs typeface="Calibri" charset="0"/>
                        </a:rPr>
                        <a:t>MinLowest </a:t>
                      </a:r>
                      <a:r>
                        <a:rPr lang="" altLang="en-US" sz="2000">
                          <a:solidFill>
                            <a:srgbClr val="1C1B10"/>
                          </a:solidFill>
                          <a:latin typeface="Calibri" charset="0"/>
                          <a:cs typeface="Calibri" charset="0"/>
                        </a:rPr>
                        <a:t>- </a:t>
                      </a:r>
                      <a:r>
                        <a:rPr lang="en-US" sz="2000">
                          <a:solidFill>
                            <a:srgbClr val="1C1B10"/>
                          </a:solidFill>
                          <a:latin typeface="Calibri" charset="0"/>
                          <a:cs typeface="Calibri" charset="0"/>
                        </a:rPr>
                        <a:t>(minimum) field value</a:t>
                      </a:r>
                      <a:endParaRPr lang="en-US" sz="2000">
                        <a:solidFill>
                          <a:srgbClr val="1C1B1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6200" marR="76200" marT="76200" marB="76200" vert="horz" anchor="t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2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olidFill>
                            <a:srgbClr val="1C1B10"/>
                          </a:solidFill>
                          <a:latin typeface="Calibri" charset="0"/>
                          <a:cs typeface="Calibri" charset="0"/>
                        </a:rPr>
                        <a:t>4.</a:t>
                      </a:r>
                      <a:endParaRPr lang="en-US" sz="2000">
                        <a:solidFill>
                          <a:srgbClr val="1C1B1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6200" marR="76200" marT="76200" marB="76200" vert="horz" anchor="t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olidFill>
                            <a:srgbClr val="1C1B10"/>
                          </a:solidFill>
                          <a:latin typeface="Calibri" charset="0"/>
                          <a:cs typeface="Calibri" charset="0"/>
                        </a:rPr>
                        <a:t>MaxHighest </a:t>
                      </a:r>
                      <a:r>
                        <a:rPr lang="" altLang="en-US" sz="2000">
                          <a:solidFill>
                            <a:srgbClr val="1C1B10"/>
                          </a:solidFill>
                          <a:latin typeface="Calibri" charset="0"/>
                          <a:cs typeface="Calibri" charset="0"/>
                        </a:rPr>
                        <a:t>- </a:t>
                      </a:r>
                      <a:r>
                        <a:rPr lang="en-US" sz="2000">
                          <a:solidFill>
                            <a:srgbClr val="1C1B10"/>
                          </a:solidFill>
                          <a:latin typeface="Calibri" charset="0"/>
                          <a:cs typeface="Calibri" charset="0"/>
                        </a:rPr>
                        <a:t>(maximum) field value</a:t>
                      </a:r>
                      <a:endParaRPr lang="en-US" sz="2000">
                        <a:solidFill>
                          <a:srgbClr val="1C1B1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6200" marR="76200" marT="76200" marB="76200" vert="horz" anchor="t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olidFill>
                            <a:srgbClr val="1C1B10"/>
                          </a:solidFill>
                          <a:latin typeface="Calibri" charset="0"/>
                          <a:cs typeface="Calibri" charset="0"/>
                        </a:rPr>
                        <a:t>5.</a:t>
                      </a:r>
                      <a:endParaRPr lang="en-US" sz="2000">
                        <a:solidFill>
                          <a:srgbClr val="1C1B1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6200" marR="76200" marT="76200" marB="76200" vert="horz" anchor="t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olidFill>
                            <a:srgbClr val="1C1B10"/>
                          </a:solidFill>
                          <a:latin typeface="Calibri" charset="0"/>
                          <a:cs typeface="Calibri" charset="0"/>
                        </a:rPr>
                        <a:t>CountCount </a:t>
                      </a:r>
                      <a:r>
                        <a:rPr lang="" altLang="en-US" sz="2000">
                          <a:solidFill>
                            <a:srgbClr val="1C1B10"/>
                          </a:solidFill>
                          <a:latin typeface="Calibri" charset="0"/>
                          <a:cs typeface="Calibri" charset="0"/>
                        </a:rPr>
                        <a:t>- </a:t>
                      </a:r>
                      <a:r>
                        <a:rPr lang="en-US" sz="2000">
                          <a:solidFill>
                            <a:srgbClr val="1C1B10"/>
                          </a:solidFill>
                          <a:latin typeface="Calibri" charset="0"/>
                          <a:cs typeface="Calibri" charset="0"/>
                        </a:rPr>
                        <a:t>of the values (records)</a:t>
                      </a:r>
                      <a:endParaRPr lang="en-US" sz="2000">
                        <a:solidFill>
                          <a:srgbClr val="1C1B1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6200" marR="76200" marT="76200" marB="76200" vert="horz" anchor="t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58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olidFill>
                            <a:srgbClr val="1C1B10"/>
                          </a:solidFill>
                          <a:latin typeface="Calibri" charset="0"/>
                          <a:cs typeface="Calibri" charset="0"/>
                        </a:rPr>
                        <a:t>6.</a:t>
                      </a:r>
                      <a:endParaRPr lang="en-US" sz="2000">
                        <a:solidFill>
                          <a:srgbClr val="1C1B1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6200" marR="76200" marT="76200" marB="76200" vert="horz" anchor="t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olidFill>
                            <a:srgbClr val="1C1B10"/>
                          </a:solidFill>
                          <a:latin typeface="Calibri" charset="0"/>
                          <a:cs typeface="Calibri" charset="0"/>
                        </a:rPr>
                        <a:t>StDevStandard </a:t>
                      </a:r>
                      <a:r>
                        <a:rPr lang="" altLang="en-US" sz="2000">
                          <a:solidFill>
                            <a:srgbClr val="1C1B10"/>
                          </a:solidFill>
                          <a:latin typeface="Calibri" charset="0"/>
                          <a:cs typeface="Calibri" charset="0"/>
                        </a:rPr>
                        <a:t>- </a:t>
                      </a:r>
                      <a:r>
                        <a:rPr lang="en-US" sz="2000">
                          <a:solidFill>
                            <a:srgbClr val="1C1B10"/>
                          </a:solidFill>
                          <a:latin typeface="Calibri" charset="0"/>
                          <a:cs typeface="Calibri" charset="0"/>
                        </a:rPr>
                        <a:t>deviation of the field values including date/time fields</a:t>
                      </a:r>
                      <a:endParaRPr lang="en-US" sz="2000">
                        <a:solidFill>
                          <a:srgbClr val="1C1B1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6200" marR="76200" marT="76200" marB="76200" vert="horz" anchor="t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2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olidFill>
                            <a:srgbClr val="1C1B10"/>
                          </a:solidFill>
                          <a:latin typeface="Calibri" charset="0"/>
                          <a:cs typeface="Calibri" charset="0"/>
                        </a:rPr>
                        <a:t>7.</a:t>
                      </a:r>
                      <a:endParaRPr lang="en-US" sz="2000">
                        <a:solidFill>
                          <a:srgbClr val="1C1B1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6200" marR="76200" marT="76200" marB="76200" vert="horz" anchor="t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>
                          <a:solidFill>
                            <a:srgbClr val="1C1B10"/>
                          </a:solidFill>
                          <a:latin typeface="Calibri" charset="0"/>
                          <a:cs typeface="Calibri" charset="0"/>
                        </a:rPr>
                        <a:t>VarVariance </a:t>
                      </a:r>
                      <a:r>
                        <a:rPr lang="" altLang="en-US" sz="2000">
                          <a:solidFill>
                            <a:srgbClr val="1C1B10"/>
                          </a:solidFill>
                          <a:latin typeface="Calibri" charset="0"/>
                          <a:cs typeface="Calibri" charset="0"/>
                        </a:rPr>
                        <a:t>- </a:t>
                      </a:r>
                      <a:r>
                        <a:rPr lang="en-US" sz="2000">
                          <a:solidFill>
                            <a:srgbClr val="1C1B10"/>
                          </a:solidFill>
                          <a:latin typeface="Calibri" charset="0"/>
                          <a:cs typeface="Calibri" charset="0"/>
                        </a:rPr>
                        <a:t>of the field values including date/time</a:t>
                      </a:r>
                      <a:endParaRPr lang="en-US" sz="2000">
                        <a:solidFill>
                          <a:srgbClr val="1C1B1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6200" marR="76200" marT="76200" marB="76200" vert="horz" anchor="t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B050"/>
            </a:gs>
            <a:gs pos="100000">
              <a:schemeClr val="bg1">
                <a:lumMod val="65000"/>
              </a:schemeClr>
            </a:gs>
          </a:gsLst>
          <a:lin ang="1728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600000">
            <a:off x="-43815" y="-106680"/>
            <a:ext cx="1765300" cy="176530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2044700" y="317500"/>
            <a:ext cx="70681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4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r>
              <a:rPr lang="en-US" sz="4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uery </a:t>
            </a:r>
            <a:r>
              <a:rPr lang="" altLang="en-US" sz="4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r>
              <a:rPr lang="en-US" sz="4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rid</a:t>
            </a:r>
            <a:endParaRPr lang="en-US" sz="400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4" name="Picture 2" descr="IMG_257"/>
          <p:cNvPicPr>
            <a:picLocks noChangeAspect="1"/>
          </p:cNvPicPr>
          <p:nvPr/>
        </p:nvPicPr>
        <p:blipFill>
          <a:blip r:embed="rId4">
            <a:lum bright="-6000"/>
          </a:blip>
          <a:stretch>
            <a:fillRect/>
          </a:stretch>
        </p:blipFill>
        <p:spPr>
          <a:xfrm>
            <a:off x="2178050" y="1861185"/>
            <a:ext cx="7243445" cy="40201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B050"/>
            </a:gs>
            <a:gs pos="100000">
              <a:schemeClr val="bg1">
                <a:lumMod val="65000"/>
              </a:schemeClr>
            </a:gs>
          </a:gsLst>
          <a:lin ang="1728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600000">
            <a:off x="-43815" y="-106680"/>
            <a:ext cx="1765300" cy="176530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2044700" y="317500"/>
            <a:ext cx="70681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4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4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 th</a:t>
            </a:r>
            <a:r>
              <a:rPr lang="" altLang="en-US" sz="4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r>
              <a:rPr lang="en-US" sz="4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" altLang="en-US" sz="4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r>
              <a:rPr lang="en-US" sz="4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uer</a:t>
            </a:r>
            <a:r>
              <a:rPr lang="" altLang="en-US" sz="4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endParaRPr lang="" altLang="en-US" sz="400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3" descr="IMG_258"/>
          <p:cNvPicPr>
            <a:picLocks noChangeAspect="1"/>
          </p:cNvPicPr>
          <p:nvPr/>
        </p:nvPicPr>
        <p:blipFill>
          <a:blip r:embed="rId4">
            <a:lum bright="-12000"/>
          </a:blip>
          <a:stretch>
            <a:fillRect/>
          </a:stretch>
        </p:blipFill>
        <p:spPr>
          <a:xfrm>
            <a:off x="2433320" y="1732915"/>
            <a:ext cx="6988175" cy="38785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B050"/>
            </a:gs>
            <a:gs pos="100000">
              <a:schemeClr val="bg1">
                <a:lumMod val="65000"/>
              </a:schemeClr>
            </a:gs>
          </a:gsLst>
          <a:lin ang="1728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600000">
            <a:off x="-43815" y="-106680"/>
            <a:ext cx="1765300" cy="176530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2044700" y="317500"/>
            <a:ext cx="70681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Sigma symbo</a:t>
            </a:r>
            <a:endParaRPr lang="en-US" sz="400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4" descr="IMG_259"/>
          <p:cNvPicPr>
            <a:picLocks noChangeAspect="1"/>
          </p:cNvPicPr>
          <p:nvPr/>
        </p:nvPicPr>
        <p:blipFill>
          <a:blip r:embed="rId4">
            <a:lum bright="-6000"/>
          </a:blip>
          <a:stretch>
            <a:fillRect/>
          </a:stretch>
        </p:blipFill>
        <p:spPr>
          <a:xfrm>
            <a:off x="1821180" y="1563370"/>
            <a:ext cx="7600315" cy="42183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B050"/>
            </a:gs>
            <a:gs pos="100000">
              <a:schemeClr val="bg1">
                <a:lumMod val="65000"/>
              </a:schemeClr>
            </a:gs>
          </a:gsLst>
          <a:lin ang="1728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600000">
            <a:off x="-43815" y="-106680"/>
            <a:ext cx="1765300" cy="176530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2044700" y="317500"/>
            <a:ext cx="70681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Concatenation in Access</a:t>
            </a:r>
            <a:endParaRPr lang="en-US" sz="400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12000"/>
          </a:blip>
          <a:stretch>
            <a:fillRect/>
          </a:stretch>
        </p:blipFill>
        <p:spPr>
          <a:xfrm>
            <a:off x="440690" y="2099310"/>
            <a:ext cx="6523355" cy="2660015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6964045" y="3876675"/>
            <a:ext cx="5080000" cy="1938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en-US" sz="2400" b="0">
                <a:latin typeface="Calibri" charset="0"/>
                <a:cs typeface="SimSun" charset="0"/>
              </a:rPr>
              <a:t>You can display that information together by creating a calculated field that concatenates one or more strings</a:t>
            </a:r>
            <a:endParaRPr lang="en-US" sz="2400" b="0">
              <a:latin typeface="Calibri" charset="0"/>
              <a:cs typeface="SimSun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B050"/>
            </a:gs>
            <a:gs pos="100000">
              <a:schemeClr val="bg1">
                <a:lumMod val="65000"/>
              </a:schemeClr>
            </a:gs>
          </a:gsLst>
          <a:lin ang="1728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600000">
            <a:off x="-43815" y="-106680"/>
            <a:ext cx="1765300" cy="176530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1881505" y="453390"/>
            <a:ext cx="70681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36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Display Information Together</a:t>
            </a:r>
            <a:endParaRPr lang="" altLang="en-US" sz="360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5" name="Picture 10" descr="IMG_265"/>
          <p:cNvPicPr>
            <a:picLocks noChangeAspect="1"/>
          </p:cNvPicPr>
          <p:nvPr/>
        </p:nvPicPr>
        <p:blipFill>
          <a:blip r:embed="rId4">
            <a:lum bright="-6000"/>
          </a:blip>
          <a:stretch>
            <a:fillRect/>
          </a:stretch>
        </p:blipFill>
        <p:spPr>
          <a:xfrm>
            <a:off x="2044700" y="1520190"/>
            <a:ext cx="7550785" cy="4191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B050"/>
            </a:gs>
            <a:gs pos="100000">
              <a:schemeClr val="bg1">
                <a:lumMod val="65000"/>
              </a:schemeClr>
            </a:gs>
          </a:gsLst>
          <a:lin ang="1728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600000">
            <a:off x="-43815" y="-106680"/>
            <a:ext cx="1765300" cy="176530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1881505" y="453390"/>
            <a:ext cx="70681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36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 View</a:t>
            </a:r>
            <a:endParaRPr lang="" altLang="en-US" sz="360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6" name="Picture 14" descr="IMG_269"/>
          <p:cNvPicPr>
            <a:picLocks noChangeAspect="1"/>
          </p:cNvPicPr>
          <p:nvPr/>
        </p:nvPicPr>
        <p:blipFill>
          <a:blip r:embed="rId4">
            <a:lum bright="-12000"/>
          </a:blip>
          <a:stretch>
            <a:fillRect/>
          </a:stretch>
        </p:blipFill>
        <p:spPr>
          <a:xfrm>
            <a:off x="2462530" y="1637665"/>
            <a:ext cx="7331710" cy="40690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697</Words>
  <Application>WPS Presentation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Arial</vt:lpstr>
      <vt:lpstr>SimSun</vt:lpstr>
      <vt:lpstr>Wingdings</vt:lpstr>
      <vt:lpstr>Tibetan Machine Uni</vt:lpstr>
      <vt:lpstr>Purisa</vt:lpstr>
      <vt:lpstr>Calibri</vt:lpstr>
      <vt:lpstr>SimSun</vt:lpstr>
      <vt:lpstr>微软雅黑</vt:lpstr>
      <vt:lpstr>Droid Sans Fallback</vt:lpstr>
      <vt:lpstr>DejaVu Sans</vt:lpstr>
      <vt:lpstr>Arial Unicode MS</vt:lpstr>
      <vt:lpstr>OpenSymbol</vt:lpstr>
      <vt:lpstr>Times New Roman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deepto</dc:creator>
  <cp:lastModifiedBy>deepto</cp:lastModifiedBy>
  <cp:revision>22</cp:revision>
  <dcterms:created xsi:type="dcterms:W3CDTF">2018-11-05T16:34:30Z</dcterms:created>
  <dcterms:modified xsi:type="dcterms:W3CDTF">2018-11-05T16:34:30Z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