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88" r:id="rId4"/>
    <p:sldId id="306" r:id="rId5"/>
    <p:sldId id="307" r:id="rId6"/>
    <p:sldId id="308" r:id="rId7"/>
    <p:sldId id="304" r:id="rId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9038"/>
    <a:srgbClr val="C6790C"/>
    <a:srgbClr val="EFB731"/>
    <a:srgbClr val="E1D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101600" ty="0" sx="100000" sy="100000" flip="none" algn="tl"/>
        </a:blipFill>
        <a:effectLst/>
      </p:bgPr>
    </p:bg>
    <p:spTree>
      <p:nvGrpSpPr>
        <p:cNvPr id="1" name=""/>
        <p:cNvGrpSpPr/>
        <p:nvPr/>
      </p:nvGrpSpPr>
      <p:grpSpPr/>
      <p:sp>
        <p:nvSpPr>
          <p:cNvPr id="4" name="Text Box 3"/>
          <p:cNvSpPr txBox="1"/>
          <p:nvPr/>
        </p:nvSpPr>
        <p:spPr>
          <a:xfrm>
            <a:off x="409575" y="876935"/>
            <a:ext cx="10864850" cy="2306955"/>
          </a:xfrm>
          <a:prstGeom prst="rect">
            <a:avLst/>
          </a:prstGeom>
          <a:noFill/>
        </p:spPr>
        <p:txBody>
          <a:bodyPr wrap="square" rtlCol="0">
            <a:spAutoFit/>
          </a:bodyPr>
          <a:p>
            <a:pPr algn="ctr"/>
            <a:r>
              <a:rPr lang="en-US" altLang="en-US" sz="7200" b="1">
                <a:solidFill>
                  <a:srgbClr val="E29038"/>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rPr>
              <a:t>Word</a:t>
            </a:r>
            <a:endParaRPr lang="en-US" altLang="en-US" sz="7200" b="1">
              <a:solidFill>
                <a:srgbClr val="7030A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endParaRPr>
          </a:p>
          <a:p>
            <a:pPr algn="ctr"/>
            <a:r>
              <a:rPr lang="en-US" altLang="en-US" sz="7200" b="1">
                <a:solidFill>
                  <a:srgbClr val="00206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rPr>
              <a:t>Processing</a:t>
            </a:r>
            <a:endParaRPr lang="en-US" altLang="en-US" sz="7200" b="1">
              <a:solidFill>
                <a:srgbClr val="00206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endParaRPr>
          </a:p>
        </p:txBody>
      </p:sp>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21495" y="6061710"/>
            <a:ext cx="2693670" cy="701040"/>
          </a:xfrm>
          <a:prstGeom prst="rect">
            <a:avLst/>
          </a:prstGeom>
        </p:spPr>
      </p:pic>
      <p:sp>
        <p:nvSpPr>
          <p:cNvPr id="7" name="Text Box 6"/>
          <p:cNvSpPr txBox="1"/>
          <p:nvPr/>
        </p:nvSpPr>
        <p:spPr>
          <a:xfrm>
            <a:off x="4712335" y="3981450"/>
            <a:ext cx="2767965" cy="1568450"/>
          </a:xfrm>
          <a:prstGeom prst="rect">
            <a:avLst/>
          </a:prstGeom>
          <a:noFill/>
        </p:spPr>
        <p:txBody>
          <a:bodyPr wrap="none" rtlCol="0">
            <a:spAutoFit/>
          </a:bodyPr>
          <a:p>
            <a:r>
              <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Class V</a:t>
            </a:r>
            <a:endPar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a:p>
            <a:r>
              <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 lab 1</a:t>
            </a:r>
            <a:r>
              <a:rPr lang=""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4</a:t>
            </a:r>
            <a:endParaRPr lang=""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p:txBody>
      </p:sp>
      <p:pic>
        <p:nvPicPr>
          <p:cNvPr id="3" name="Picture 2"/>
          <p:cNvPicPr>
            <a:picLocks noChangeAspect="1"/>
          </p:cNvPicPr>
          <p:nvPr/>
        </p:nvPicPr>
        <p:blipFill>
          <a:blip r:embed="rId4">
            <a:clrChange>
              <a:clrFrom>
                <a:srgbClr val="FFFFFF">
                  <a:alpha val="100000"/>
                </a:srgbClr>
              </a:clrFrom>
              <a:clrTo>
                <a:srgbClr val="FFFFFF">
                  <a:alpha val="100000"/>
                  <a:alpha val="0"/>
                </a:srgbClr>
              </a:clrTo>
            </a:clrChange>
            <a:lum bright="-6000"/>
          </a:blip>
          <a:stretch>
            <a:fillRect/>
          </a:stretch>
        </p:blipFill>
        <p:spPr>
          <a:xfrm>
            <a:off x="8553450" y="336550"/>
            <a:ext cx="3328035" cy="249618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101600" ty="0" sx="100000" sy="100000" flip="x" algn="tr"/>
        </a:blipFill>
        <a:effectLst/>
      </p:bgPr>
    </p:bg>
    <p:spTree>
      <p:nvGrpSpPr>
        <p:cNvPr id="1" name=""/>
        <p:cNvGrpSpPr/>
        <p:nvPr/>
      </p:nvGrpSpPr>
      <p:grpSpPr/>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40545" y="6061710"/>
            <a:ext cx="2693670" cy="701040"/>
          </a:xfrm>
          <a:prstGeom prst="rect">
            <a:avLst/>
          </a:prstGeom>
        </p:spPr>
      </p:pic>
      <p:sp>
        <p:nvSpPr>
          <p:cNvPr id="100" name="Text Box 99"/>
          <p:cNvSpPr txBox="1"/>
          <p:nvPr/>
        </p:nvSpPr>
        <p:spPr>
          <a:xfrm>
            <a:off x="1860550" y="353695"/>
            <a:ext cx="10375265" cy="922020"/>
          </a:xfrm>
          <a:prstGeom prst="rect">
            <a:avLst/>
          </a:prstGeom>
          <a:noFill/>
          <a:ln w="9525">
            <a:noFill/>
          </a:ln>
        </p:spPr>
        <p:txBody>
          <a:bodyPr wrap="square">
            <a:spAutoFit/>
          </a:bodyPr>
          <a:p>
            <a:pPr indent="0"/>
            <a:r>
              <a:rPr lang="en-US" altLang="en-US" sz="5400" b="1">
                <a:solidFill>
                  <a:srgbClr val="00B050"/>
                </a:solidFill>
                <a:latin typeface="Calibri" charset="0"/>
                <a:cs typeface="SimSun" charset="0"/>
              </a:rPr>
              <a:t>The </a:t>
            </a:r>
            <a:r>
              <a:rPr lang="en-US" altLang="en-US" sz="5400" b="1">
                <a:solidFill>
                  <a:srgbClr val="E29038"/>
                </a:solidFill>
                <a:latin typeface="Calibri" charset="0"/>
                <a:cs typeface="SimSun" charset="0"/>
              </a:rPr>
              <a:t>Ribbon</a:t>
            </a:r>
            <a:endParaRPr lang="en-US" altLang="en-US" sz="5400" b="1">
              <a:solidFill>
                <a:srgbClr val="E29038"/>
              </a:solidFill>
              <a:latin typeface="Calibri" charset="0"/>
              <a:cs typeface="SimSun" charset="0"/>
            </a:endParaRPr>
          </a:p>
        </p:txBody>
      </p:sp>
      <p:pic>
        <p:nvPicPr>
          <p:cNvPr id="7" name="Picture 6"/>
          <p:cNvPicPr>
            <a:picLocks noChangeAspect="1"/>
          </p:cNvPicPr>
          <p:nvPr/>
        </p:nvPicPr>
        <p:blipFill>
          <a:blip r:embed="rId4"/>
          <a:stretch>
            <a:fillRect/>
          </a:stretch>
        </p:blipFill>
        <p:spPr>
          <a:xfrm>
            <a:off x="259080" y="287020"/>
            <a:ext cx="988695" cy="988695"/>
          </a:xfrm>
          <a:prstGeom prst="rect">
            <a:avLst/>
          </a:prstGeom>
        </p:spPr>
      </p:pic>
      <p:sp>
        <p:nvSpPr>
          <p:cNvPr id="13" name="Text Box 12"/>
          <p:cNvSpPr txBox="1"/>
          <p:nvPr/>
        </p:nvSpPr>
        <p:spPr>
          <a:xfrm>
            <a:off x="6692900" y="2974340"/>
            <a:ext cx="5080000" cy="1322070"/>
          </a:xfrm>
          <a:prstGeom prst="rect">
            <a:avLst/>
          </a:prstGeom>
          <a:noFill/>
          <a:ln w="9525">
            <a:noFill/>
          </a:ln>
        </p:spPr>
        <p:txBody>
          <a:bodyPr>
            <a:spAutoFit/>
          </a:bodyPr>
          <a:p>
            <a:pPr marL="0" indent="0" algn="ctr"/>
            <a:r>
              <a:rPr lang="en-US" sz="2000" b="0">
                <a:latin typeface="Calibri" charset="0"/>
                <a:cs typeface="SimSun" charset="0"/>
              </a:rPr>
              <a:t> contains multiple tabs, each with several groups of commands, and you can add your own tabs that contain your favorite commands</a:t>
            </a:r>
            <a:endParaRPr lang="en-US" sz="2000" b="0">
              <a:latin typeface="Calibri" charset="0"/>
              <a:cs typeface="SimSun" charset="0"/>
            </a:endParaRPr>
          </a:p>
        </p:txBody>
      </p:sp>
      <p:pic>
        <p:nvPicPr>
          <p:cNvPr id="2" name="Picture 1" descr="IMG_256"/>
          <p:cNvPicPr>
            <a:picLocks noChangeAspect="1"/>
          </p:cNvPicPr>
          <p:nvPr/>
        </p:nvPicPr>
        <p:blipFill>
          <a:blip r:embed="rId5"/>
          <a:stretch>
            <a:fillRect/>
          </a:stretch>
        </p:blipFill>
        <p:spPr>
          <a:xfrm>
            <a:off x="655003" y="2126615"/>
            <a:ext cx="5788025" cy="260477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101600" ty="0" sx="100000" sy="100000" flip="x" algn="tr"/>
        </a:blipFill>
        <a:effectLst/>
      </p:bgPr>
    </p:bg>
    <p:spTree>
      <p:nvGrpSpPr>
        <p:cNvPr id="1" name=""/>
        <p:cNvGrpSpPr/>
        <p:nvPr/>
      </p:nvGrpSpPr>
      <p:grpSpPr/>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40545" y="6061710"/>
            <a:ext cx="2693670" cy="701040"/>
          </a:xfrm>
          <a:prstGeom prst="rect">
            <a:avLst/>
          </a:prstGeom>
        </p:spPr>
      </p:pic>
      <p:sp>
        <p:nvSpPr>
          <p:cNvPr id="100" name="Text Box 99"/>
          <p:cNvSpPr txBox="1"/>
          <p:nvPr/>
        </p:nvSpPr>
        <p:spPr>
          <a:xfrm>
            <a:off x="1860550" y="353695"/>
            <a:ext cx="10375265" cy="922020"/>
          </a:xfrm>
          <a:prstGeom prst="rect">
            <a:avLst/>
          </a:prstGeom>
          <a:noFill/>
          <a:ln w="9525">
            <a:noFill/>
          </a:ln>
        </p:spPr>
        <p:txBody>
          <a:bodyPr wrap="square">
            <a:spAutoFit/>
          </a:bodyPr>
          <a:p>
            <a:pPr indent="0"/>
            <a:r>
              <a:rPr lang="en-US" altLang="en-US" sz="5400" b="1">
                <a:solidFill>
                  <a:srgbClr val="00B050"/>
                </a:solidFill>
                <a:latin typeface="Calibri" charset="0"/>
                <a:cs typeface="SimSun" charset="0"/>
              </a:rPr>
              <a:t>The </a:t>
            </a:r>
            <a:r>
              <a:rPr lang="en-US" altLang="en-US" sz="5400" b="1">
                <a:solidFill>
                  <a:srgbClr val="E29038"/>
                </a:solidFill>
                <a:latin typeface="Calibri" charset="0"/>
                <a:cs typeface="SimSun" charset="0"/>
              </a:rPr>
              <a:t>Backstage </a:t>
            </a:r>
            <a:r>
              <a:rPr lang="" altLang="en-US" sz="5400" b="1">
                <a:solidFill>
                  <a:srgbClr val="002060"/>
                </a:solidFill>
                <a:latin typeface="Calibri" charset="0"/>
                <a:cs typeface="SimSun" charset="0"/>
              </a:rPr>
              <a:t>View</a:t>
            </a:r>
            <a:endParaRPr lang="" altLang="en-US" sz="5400" b="1">
              <a:solidFill>
                <a:srgbClr val="002060"/>
              </a:solidFill>
              <a:latin typeface="Calibri" charset="0"/>
              <a:cs typeface="SimSun" charset="0"/>
            </a:endParaRPr>
          </a:p>
        </p:txBody>
      </p:sp>
      <p:pic>
        <p:nvPicPr>
          <p:cNvPr id="7" name="Picture 6"/>
          <p:cNvPicPr>
            <a:picLocks noChangeAspect="1"/>
          </p:cNvPicPr>
          <p:nvPr/>
        </p:nvPicPr>
        <p:blipFill>
          <a:blip r:embed="rId4"/>
          <a:stretch>
            <a:fillRect/>
          </a:stretch>
        </p:blipFill>
        <p:spPr>
          <a:xfrm>
            <a:off x="259080" y="287020"/>
            <a:ext cx="988695" cy="988695"/>
          </a:xfrm>
          <a:prstGeom prst="rect">
            <a:avLst/>
          </a:prstGeom>
        </p:spPr>
      </p:pic>
      <p:sp>
        <p:nvSpPr>
          <p:cNvPr id="13" name="Text Box 12"/>
          <p:cNvSpPr txBox="1"/>
          <p:nvPr/>
        </p:nvSpPr>
        <p:spPr>
          <a:xfrm>
            <a:off x="6692900" y="2974340"/>
            <a:ext cx="5080000" cy="706755"/>
          </a:xfrm>
          <a:prstGeom prst="rect">
            <a:avLst/>
          </a:prstGeom>
          <a:noFill/>
          <a:ln w="9525">
            <a:noFill/>
          </a:ln>
        </p:spPr>
        <p:txBody>
          <a:bodyPr>
            <a:spAutoFit/>
          </a:bodyPr>
          <a:p>
            <a:pPr marL="0" indent="0" algn="ctr"/>
            <a:r>
              <a:rPr lang="en-US" sz="2000" b="0">
                <a:latin typeface="Calibri" charset="0"/>
                <a:cs typeface="SimSun" charset="0"/>
              </a:rPr>
              <a:t>Backstage View that allows you to manipulate aspects of a file</a:t>
            </a:r>
            <a:endParaRPr lang="en-US" sz="2000" b="0">
              <a:latin typeface="Calibri" charset="0"/>
              <a:cs typeface="SimSun" charset="0"/>
            </a:endParaRPr>
          </a:p>
        </p:txBody>
      </p:sp>
      <p:pic>
        <p:nvPicPr>
          <p:cNvPr id="11" name="Picture 6" descr="IMG_256"/>
          <p:cNvPicPr>
            <a:picLocks noChangeAspect="1"/>
          </p:cNvPicPr>
          <p:nvPr/>
        </p:nvPicPr>
        <p:blipFill>
          <a:blip r:embed="rId5"/>
          <a:stretch>
            <a:fillRect/>
          </a:stretch>
        </p:blipFill>
        <p:spPr>
          <a:xfrm>
            <a:off x="819150" y="1874838"/>
            <a:ext cx="5595620" cy="38512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101600" ty="0" sx="100000" sy="100000" flip="x" algn="tr"/>
        </a:blipFill>
        <a:effectLst/>
      </p:bgPr>
    </p:bg>
    <p:spTree>
      <p:nvGrpSpPr>
        <p:cNvPr id="1" name=""/>
        <p:cNvGrpSpPr/>
        <p:nvPr/>
      </p:nvGrpSpPr>
      <p:grpSpPr/>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40545" y="6061710"/>
            <a:ext cx="2693670" cy="701040"/>
          </a:xfrm>
          <a:prstGeom prst="rect">
            <a:avLst/>
          </a:prstGeom>
        </p:spPr>
      </p:pic>
      <p:sp>
        <p:nvSpPr>
          <p:cNvPr id="100" name="Text Box 99"/>
          <p:cNvSpPr txBox="1"/>
          <p:nvPr/>
        </p:nvSpPr>
        <p:spPr>
          <a:xfrm>
            <a:off x="1860550" y="353695"/>
            <a:ext cx="10375265" cy="922020"/>
          </a:xfrm>
          <a:prstGeom prst="rect">
            <a:avLst/>
          </a:prstGeom>
          <a:noFill/>
          <a:ln w="9525">
            <a:noFill/>
          </a:ln>
        </p:spPr>
        <p:txBody>
          <a:bodyPr wrap="square">
            <a:spAutoFit/>
          </a:bodyPr>
          <a:p>
            <a:pPr indent="0"/>
            <a:r>
              <a:rPr lang="en-US" altLang="en-US" sz="5400" b="1">
                <a:solidFill>
                  <a:srgbClr val="00B050"/>
                </a:solidFill>
                <a:latin typeface="Calibri" charset="0"/>
                <a:cs typeface="SimSun" charset="0"/>
              </a:rPr>
              <a:t>Quick </a:t>
            </a:r>
            <a:r>
              <a:rPr lang="en-US" altLang="en-US" sz="5400" b="1">
                <a:solidFill>
                  <a:srgbClr val="E29038"/>
                </a:solidFill>
                <a:latin typeface="Calibri" charset="0"/>
                <a:cs typeface="SimSun" charset="0"/>
              </a:rPr>
              <a:t>Access </a:t>
            </a:r>
            <a:r>
              <a:rPr lang="en-US" altLang="en-US" sz="5400" b="1">
                <a:solidFill>
                  <a:srgbClr val="002060"/>
                </a:solidFill>
                <a:latin typeface="Calibri" charset="0"/>
                <a:cs typeface="SimSun" charset="0"/>
              </a:rPr>
              <a:t>toolbar</a:t>
            </a:r>
            <a:endParaRPr lang="en-US" altLang="en-US" sz="5400" b="1">
              <a:solidFill>
                <a:srgbClr val="002060"/>
              </a:solidFill>
              <a:latin typeface="Calibri" charset="0"/>
              <a:cs typeface="SimSun" charset="0"/>
            </a:endParaRPr>
          </a:p>
        </p:txBody>
      </p:sp>
      <p:pic>
        <p:nvPicPr>
          <p:cNvPr id="7" name="Picture 6"/>
          <p:cNvPicPr>
            <a:picLocks noChangeAspect="1"/>
          </p:cNvPicPr>
          <p:nvPr/>
        </p:nvPicPr>
        <p:blipFill>
          <a:blip r:embed="rId4"/>
          <a:stretch>
            <a:fillRect/>
          </a:stretch>
        </p:blipFill>
        <p:spPr>
          <a:xfrm>
            <a:off x="259080" y="287020"/>
            <a:ext cx="988695" cy="988695"/>
          </a:xfrm>
          <a:prstGeom prst="rect">
            <a:avLst/>
          </a:prstGeom>
        </p:spPr>
      </p:pic>
      <p:sp>
        <p:nvSpPr>
          <p:cNvPr id="13" name="Text Box 12"/>
          <p:cNvSpPr txBox="1"/>
          <p:nvPr/>
        </p:nvSpPr>
        <p:spPr>
          <a:xfrm>
            <a:off x="6692900" y="2974340"/>
            <a:ext cx="5080000" cy="1014730"/>
          </a:xfrm>
          <a:prstGeom prst="rect">
            <a:avLst/>
          </a:prstGeom>
          <a:noFill/>
          <a:ln w="9525">
            <a:noFill/>
          </a:ln>
        </p:spPr>
        <p:txBody>
          <a:bodyPr>
            <a:spAutoFit/>
          </a:bodyPr>
          <a:p>
            <a:pPr marL="0" indent="0" algn="ctr"/>
            <a:r>
              <a:rPr lang="en-US" sz="2000" b="0">
                <a:latin typeface="Calibri" charset="0"/>
                <a:cs typeface="SimSun" charset="0"/>
              </a:rPr>
              <a:t> It contains commands that are used most often, for example Redo, Undo and Save.</a:t>
            </a:r>
            <a:endParaRPr lang="en-US" sz="2000" b="0">
              <a:latin typeface="Calibri" charset="0"/>
              <a:cs typeface="SimSun" charset="0"/>
            </a:endParaRPr>
          </a:p>
        </p:txBody>
      </p:sp>
      <p:pic>
        <p:nvPicPr>
          <p:cNvPr id="14" name="Picture 8" descr="IMG_258"/>
          <p:cNvPicPr>
            <a:picLocks noChangeAspect="1"/>
          </p:cNvPicPr>
          <p:nvPr/>
        </p:nvPicPr>
        <p:blipFill>
          <a:blip r:embed="rId5"/>
          <a:stretch>
            <a:fillRect/>
          </a:stretch>
        </p:blipFill>
        <p:spPr>
          <a:xfrm>
            <a:off x="1638935" y="1500505"/>
            <a:ext cx="4150995" cy="416306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101600" ty="0" sx="100000" sy="100000" flip="x" algn="tr"/>
        </a:blipFill>
        <a:effectLst/>
      </p:bgPr>
    </p:bg>
    <p:spTree>
      <p:nvGrpSpPr>
        <p:cNvPr id="1" name=""/>
        <p:cNvGrpSpPr/>
        <p:nvPr/>
      </p:nvGrpSpPr>
      <p:grpSpPr/>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40545" y="6061710"/>
            <a:ext cx="2693670" cy="701040"/>
          </a:xfrm>
          <a:prstGeom prst="rect">
            <a:avLst/>
          </a:prstGeom>
        </p:spPr>
      </p:pic>
      <p:sp>
        <p:nvSpPr>
          <p:cNvPr id="100" name="Text Box 99"/>
          <p:cNvSpPr txBox="1"/>
          <p:nvPr/>
        </p:nvSpPr>
        <p:spPr>
          <a:xfrm>
            <a:off x="1860550" y="353695"/>
            <a:ext cx="10375265" cy="922020"/>
          </a:xfrm>
          <a:prstGeom prst="rect">
            <a:avLst/>
          </a:prstGeom>
          <a:noFill/>
          <a:ln w="9525">
            <a:noFill/>
          </a:ln>
        </p:spPr>
        <p:txBody>
          <a:bodyPr wrap="square">
            <a:spAutoFit/>
          </a:bodyPr>
          <a:p>
            <a:pPr indent="0"/>
            <a:r>
              <a:rPr lang="en-US" altLang="en-US" sz="5400" b="1">
                <a:solidFill>
                  <a:srgbClr val="00B050"/>
                </a:solidFill>
                <a:latin typeface="Calibri" charset="0"/>
                <a:cs typeface="SimSun" charset="0"/>
              </a:rPr>
              <a:t>The </a:t>
            </a:r>
            <a:r>
              <a:rPr lang="en-US" altLang="en-US" sz="5400" b="1">
                <a:solidFill>
                  <a:srgbClr val="E29038"/>
                </a:solidFill>
                <a:latin typeface="Calibri" charset="0"/>
                <a:cs typeface="SimSun" charset="0"/>
              </a:rPr>
              <a:t>Ruler</a:t>
            </a:r>
            <a:endParaRPr lang="en-US" altLang="en-US" sz="5400" b="1">
              <a:solidFill>
                <a:srgbClr val="E29038"/>
              </a:solidFill>
              <a:latin typeface="Calibri" charset="0"/>
              <a:cs typeface="SimSun" charset="0"/>
            </a:endParaRPr>
          </a:p>
        </p:txBody>
      </p:sp>
      <p:pic>
        <p:nvPicPr>
          <p:cNvPr id="7" name="Picture 6"/>
          <p:cNvPicPr>
            <a:picLocks noChangeAspect="1"/>
          </p:cNvPicPr>
          <p:nvPr/>
        </p:nvPicPr>
        <p:blipFill>
          <a:blip r:embed="rId4"/>
          <a:stretch>
            <a:fillRect/>
          </a:stretch>
        </p:blipFill>
        <p:spPr>
          <a:xfrm>
            <a:off x="259080" y="287020"/>
            <a:ext cx="988695" cy="988695"/>
          </a:xfrm>
          <a:prstGeom prst="rect">
            <a:avLst/>
          </a:prstGeom>
        </p:spPr>
      </p:pic>
      <p:sp>
        <p:nvSpPr>
          <p:cNvPr id="13" name="Text Box 12"/>
          <p:cNvSpPr txBox="1"/>
          <p:nvPr/>
        </p:nvSpPr>
        <p:spPr>
          <a:xfrm>
            <a:off x="6926580" y="2444115"/>
            <a:ext cx="5080000" cy="2245360"/>
          </a:xfrm>
          <a:prstGeom prst="rect">
            <a:avLst/>
          </a:prstGeom>
          <a:noFill/>
          <a:ln w="9525">
            <a:noFill/>
          </a:ln>
        </p:spPr>
        <p:txBody>
          <a:bodyPr>
            <a:spAutoFit/>
          </a:bodyPr>
          <a:p>
            <a:pPr marL="0" indent="0" algn="ctr"/>
            <a:r>
              <a:rPr lang="en-US" sz="2000" b="0">
                <a:latin typeface="Calibri" charset="0"/>
                <a:cs typeface="SimSun" charset="0"/>
              </a:rPr>
              <a:t>In word processing, a line running across the display screen. It measures the page layout in points, picas, inches, or centimeters. It is sometimes called the ruler line and is particularly useful for setting margins and tabs</a:t>
            </a:r>
            <a:endParaRPr lang="en-US" sz="2000" b="0">
              <a:latin typeface="Calibri" charset="0"/>
              <a:cs typeface="SimSun" charset="0"/>
            </a:endParaRPr>
          </a:p>
        </p:txBody>
      </p:sp>
      <p:pic>
        <p:nvPicPr>
          <p:cNvPr id="12" name="Picture 9" descr="IMG_259"/>
          <p:cNvPicPr>
            <a:picLocks noChangeAspect="1"/>
          </p:cNvPicPr>
          <p:nvPr/>
        </p:nvPicPr>
        <p:blipFill>
          <a:blip r:embed="rId5"/>
          <a:stretch>
            <a:fillRect/>
          </a:stretch>
        </p:blipFill>
        <p:spPr>
          <a:xfrm>
            <a:off x="593725" y="2444115"/>
            <a:ext cx="5835015" cy="272351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101600" ty="0" sx="100000" sy="100000" flip="x" algn="tr"/>
        </a:blipFill>
        <a:effectLst/>
      </p:bgPr>
    </p:bg>
    <p:spTree>
      <p:nvGrpSpPr>
        <p:cNvPr id="1" name=""/>
        <p:cNvGrpSpPr/>
        <p:nvPr/>
      </p:nvGrpSpPr>
      <p:grpSpPr/>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40545" y="6061710"/>
            <a:ext cx="2693670" cy="701040"/>
          </a:xfrm>
          <a:prstGeom prst="rect">
            <a:avLst/>
          </a:prstGeom>
        </p:spPr>
      </p:pic>
      <p:pic>
        <p:nvPicPr>
          <p:cNvPr id="7" name="Picture 6"/>
          <p:cNvPicPr>
            <a:picLocks noChangeAspect="1"/>
          </p:cNvPicPr>
          <p:nvPr/>
        </p:nvPicPr>
        <p:blipFill>
          <a:blip r:embed="rId4"/>
          <a:stretch>
            <a:fillRect/>
          </a:stretch>
        </p:blipFill>
        <p:spPr>
          <a:xfrm>
            <a:off x="259080" y="287020"/>
            <a:ext cx="988695" cy="988695"/>
          </a:xfrm>
          <a:prstGeom prst="rect">
            <a:avLst/>
          </a:prstGeom>
        </p:spPr>
      </p:pic>
      <p:pic>
        <p:nvPicPr>
          <p:cNvPr id="8" name="Picture 7"/>
          <p:cNvPicPr>
            <a:picLocks noChangeAspect="1"/>
          </p:cNvPicPr>
          <p:nvPr/>
        </p:nvPicPr>
        <p:blipFill>
          <a:blip r:embed="rId5">
            <a:clrChange>
              <a:clrFrom>
                <a:srgbClr val="F6F6F6">
                  <a:alpha val="100000"/>
                </a:srgbClr>
              </a:clrFrom>
              <a:clrTo>
                <a:srgbClr val="F6F6F6">
                  <a:alpha val="100000"/>
                  <a:alpha val="0"/>
                </a:srgbClr>
              </a:clrTo>
            </a:clrChange>
            <a:lum bright="-6000"/>
          </a:blip>
          <a:stretch>
            <a:fillRect/>
          </a:stretch>
        </p:blipFill>
        <p:spPr>
          <a:xfrm>
            <a:off x="3000375" y="775970"/>
            <a:ext cx="6191250" cy="53054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Words>
  <Application>WPS Presentation</Application>
  <PresentationFormat>Widescreen</PresentationFormat>
  <Paragraphs>22</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DejaVu Sans</vt:lpstr>
      <vt:lpstr>Tibetan Machine Uni</vt:lpstr>
      <vt:lpstr>Purisa</vt:lpstr>
      <vt:lpstr>Calibri</vt:lpstr>
      <vt:lpstr>SimSun</vt:lpstr>
      <vt:lpstr>微软雅黑</vt:lpstr>
      <vt:lpstr>Droid Sans Fallback</vt:lpstr>
      <vt:lpstr/>
      <vt:lpstr>Arial Unicode MS</vt:lpstr>
      <vt:lpstr>OpenSymbol</vt:lpstr>
      <vt:lpstr>Gubbi</vt:lpstr>
      <vt:lpstr>Default Design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deepto</dc:creator>
  <cp:lastModifiedBy>deepto</cp:lastModifiedBy>
  <cp:revision>21</cp:revision>
  <dcterms:created xsi:type="dcterms:W3CDTF">2019-05-01T14:11:59Z</dcterms:created>
  <dcterms:modified xsi:type="dcterms:W3CDTF">2019-05-01T14:11:59Z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