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89" r:id="rId5"/>
    <p:sldId id="290" r:id="rId6"/>
    <p:sldId id="291" r:id="rId7"/>
    <p:sldId id="292" r:id="rId8"/>
    <p:sldId id="265" r:id="rId9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accent6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jpe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158365" y="1153795"/>
            <a:ext cx="787463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Data Structure</a:t>
            </a:r>
            <a:endParaRPr lang="en-US" altLang="en-US" sz="5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algn="ctr"/>
            <a:r>
              <a:rPr lang="en-US" altLang="en-US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&amp; </a:t>
            </a:r>
            <a:endParaRPr lang="en-US" altLang="en-US" sz="5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algn="ctr"/>
            <a:r>
              <a:rPr lang="en-US" altLang="en-US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Algorithm</a:t>
            </a:r>
            <a:endParaRPr lang="en-US" altLang="en-US" sz="5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262755" y="4143375"/>
            <a:ext cx="2934335" cy="14452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Class IX</a:t>
            </a:r>
            <a:endParaRPr lang="en-US" altLang="en-US" sz="4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  <a:p>
            <a:r>
              <a:rPr lang="en-US" altLang="en-US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  lab 11</a:t>
            </a:r>
            <a:endParaRPr lang="en-US" altLang="en-US" sz="4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30" y="721360"/>
            <a:ext cx="1399540" cy="9531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2" name="Freeform 1"/>
          <p:cNvSpPr/>
          <p:nvPr/>
        </p:nvSpPr>
        <p:spPr>
          <a:xfrm>
            <a:off x="108585" y="363855"/>
            <a:ext cx="10438130" cy="1094105"/>
          </a:xfrm>
          <a:custGeom>
            <a:avLst/>
            <a:gdLst>
              <a:gd name="connsiteX0" fmla="*/ 0 w 16438"/>
              <a:gd name="connsiteY0" fmla="*/ 0 h 1723"/>
              <a:gd name="connsiteX1" fmla="*/ 15254 w 16438"/>
              <a:gd name="connsiteY1" fmla="*/ 27 h 1723"/>
              <a:gd name="connsiteX2" fmla="*/ 16438 w 16438"/>
              <a:gd name="connsiteY2" fmla="*/ 1723 h 1723"/>
              <a:gd name="connsiteX3" fmla="*/ 0 w 16438"/>
              <a:gd name="connsiteY3" fmla="*/ 1723 h 1723"/>
              <a:gd name="connsiteX4" fmla="*/ 0 w 16438"/>
              <a:gd name="connsiteY4" fmla="*/ 0 h 1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38" h="1723">
                <a:moveTo>
                  <a:pt x="0" y="0"/>
                </a:moveTo>
                <a:lnTo>
                  <a:pt x="15254" y="27"/>
                </a:lnTo>
                <a:lnTo>
                  <a:pt x="16438" y="1723"/>
                </a:lnTo>
                <a:lnTo>
                  <a:pt x="0" y="17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897255" y="674370"/>
            <a:ext cx="852424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5400" b="1">
                <a:latin typeface="Dingbats" charset="0"/>
                <a:cs typeface="Dingbats" charset="0"/>
              </a:rPr>
              <a:t>Merge Sort Algorithm</a:t>
            </a:r>
            <a:endParaRPr lang="en-US" altLang="en-US" sz="5400" b="1">
              <a:latin typeface="Dingbats" charset="0"/>
              <a:cs typeface="Dingbats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52730" y="2156460"/>
            <a:ext cx="621792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800">
                <a:solidFill>
                  <a:schemeClr val="bg2">
                    <a:lumMod val="10000"/>
                  </a:schemeClr>
                </a:solidFill>
              </a:rPr>
              <a:t>Merge sort is a sorting technique based on divide and conquer technique.</a:t>
            </a:r>
            <a:endParaRPr lang="en-US" sz="280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7" name="Picture 1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54140" y="2156460"/>
            <a:ext cx="5661025" cy="35382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2" name="Freeform 1"/>
          <p:cNvSpPr/>
          <p:nvPr/>
        </p:nvSpPr>
        <p:spPr>
          <a:xfrm>
            <a:off x="108585" y="363855"/>
            <a:ext cx="10438130" cy="1094105"/>
          </a:xfrm>
          <a:custGeom>
            <a:avLst/>
            <a:gdLst>
              <a:gd name="connsiteX0" fmla="*/ 0 w 16438"/>
              <a:gd name="connsiteY0" fmla="*/ 0 h 1723"/>
              <a:gd name="connsiteX1" fmla="*/ 15254 w 16438"/>
              <a:gd name="connsiteY1" fmla="*/ 27 h 1723"/>
              <a:gd name="connsiteX2" fmla="*/ 16438 w 16438"/>
              <a:gd name="connsiteY2" fmla="*/ 1723 h 1723"/>
              <a:gd name="connsiteX3" fmla="*/ 0 w 16438"/>
              <a:gd name="connsiteY3" fmla="*/ 1723 h 1723"/>
              <a:gd name="connsiteX4" fmla="*/ 0 w 16438"/>
              <a:gd name="connsiteY4" fmla="*/ 0 h 1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38" h="1723">
                <a:moveTo>
                  <a:pt x="0" y="0"/>
                </a:moveTo>
                <a:lnTo>
                  <a:pt x="15254" y="27"/>
                </a:lnTo>
                <a:lnTo>
                  <a:pt x="16438" y="1723"/>
                </a:lnTo>
                <a:lnTo>
                  <a:pt x="0" y="17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2807970" y="449580"/>
            <a:ext cx="401447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5400" b="1">
                <a:latin typeface="Dingbats" charset="0"/>
                <a:cs typeface="Dingbats" charset="0"/>
                <a:sym typeface="+mn-ea"/>
              </a:rPr>
              <a:t>Algorithm</a:t>
            </a:r>
            <a:endParaRPr lang="en-US" altLang="en-US" sz="5400" b="1">
              <a:latin typeface="Dingbats" charset="0"/>
              <a:cs typeface="Dingbats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205355" y="2690495"/>
            <a:ext cx="6773545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Step 1 </a:t>
            </a:r>
            <a:r>
              <a:rPr lang="en-US" sz="2800"/>
              <a:t>− if it is only one element in the list it is already sorted, return.</a:t>
            </a:r>
            <a:endParaRPr lang="en-US" sz="2800"/>
          </a:p>
          <a:p>
            <a:r>
              <a:rPr lang="en-US" sz="28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Step 2</a:t>
            </a:r>
            <a:r>
              <a:rPr lang="en-US" sz="2800"/>
              <a:t> − divide the list recursively into two halves until it can no more be divided.</a:t>
            </a:r>
            <a:endParaRPr lang="en-US" sz="2800"/>
          </a:p>
          <a:p>
            <a:r>
              <a:rPr lang="en-US" sz="28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Step 3</a:t>
            </a:r>
            <a:r>
              <a:rPr lang="en-US" sz="2800"/>
              <a:t> − merge the smaller lists into new list in sorted order.</a:t>
            </a:r>
            <a:endParaRPr lang="en-US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2" name="Freeform 1"/>
          <p:cNvSpPr/>
          <p:nvPr/>
        </p:nvSpPr>
        <p:spPr>
          <a:xfrm>
            <a:off x="108585" y="363855"/>
            <a:ext cx="10438130" cy="1094105"/>
          </a:xfrm>
          <a:custGeom>
            <a:avLst/>
            <a:gdLst>
              <a:gd name="connsiteX0" fmla="*/ 0 w 16438"/>
              <a:gd name="connsiteY0" fmla="*/ 0 h 1723"/>
              <a:gd name="connsiteX1" fmla="*/ 15254 w 16438"/>
              <a:gd name="connsiteY1" fmla="*/ 27 h 1723"/>
              <a:gd name="connsiteX2" fmla="*/ 16438 w 16438"/>
              <a:gd name="connsiteY2" fmla="*/ 1723 h 1723"/>
              <a:gd name="connsiteX3" fmla="*/ 0 w 16438"/>
              <a:gd name="connsiteY3" fmla="*/ 1723 h 1723"/>
              <a:gd name="connsiteX4" fmla="*/ 0 w 16438"/>
              <a:gd name="connsiteY4" fmla="*/ 0 h 1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38" h="1723">
                <a:moveTo>
                  <a:pt x="0" y="0"/>
                </a:moveTo>
                <a:lnTo>
                  <a:pt x="15254" y="27"/>
                </a:lnTo>
                <a:lnTo>
                  <a:pt x="16438" y="1723"/>
                </a:lnTo>
                <a:lnTo>
                  <a:pt x="0" y="17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2807970" y="535940"/>
            <a:ext cx="409257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5400" b="1">
                <a:latin typeface="Dingbats" charset="0"/>
                <a:cs typeface="Dingbats" charset="0"/>
                <a:sym typeface="+mn-ea"/>
              </a:rPr>
              <a:t>Example 1</a:t>
            </a:r>
            <a:endParaRPr lang="en-US" altLang="en-US" sz="5400" b="1">
              <a:latin typeface="Dingbats" charset="0"/>
              <a:cs typeface="Dingbats" charset="0"/>
              <a:sym typeface="+mn-ea"/>
            </a:endParaRPr>
          </a:p>
        </p:txBody>
      </p:sp>
      <p:pic>
        <p:nvPicPr>
          <p:cNvPr id="13" name="Picture 9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18000"/>
          </a:blip>
          <a:srcRect b="5388"/>
          <a:stretch>
            <a:fillRect/>
          </a:stretch>
        </p:blipFill>
        <p:spPr>
          <a:xfrm>
            <a:off x="2807970" y="1371600"/>
            <a:ext cx="6741160" cy="45713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2" name="Freeform 1"/>
          <p:cNvSpPr/>
          <p:nvPr/>
        </p:nvSpPr>
        <p:spPr>
          <a:xfrm>
            <a:off x="108585" y="363855"/>
            <a:ext cx="10438130" cy="1094105"/>
          </a:xfrm>
          <a:custGeom>
            <a:avLst/>
            <a:gdLst>
              <a:gd name="connsiteX0" fmla="*/ 0 w 16438"/>
              <a:gd name="connsiteY0" fmla="*/ 0 h 1723"/>
              <a:gd name="connsiteX1" fmla="*/ 15254 w 16438"/>
              <a:gd name="connsiteY1" fmla="*/ 27 h 1723"/>
              <a:gd name="connsiteX2" fmla="*/ 16438 w 16438"/>
              <a:gd name="connsiteY2" fmla="*/ 1723 h 1723"/>
              <a:gd name="connsiteX3" fmla="*/ 0 w 16438"/>
              <a:gd name="connsiteY3" fmla="*/ 1723 h 1723"/>
              <a:gd name="connsiteX4" fmla="*/ 0 w 16438"/>
              <a:gd name="connsiteY4" fmla="*/ 0 h 1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38" h="1723">
                <a:moveTo>
                  <a:pt x="0" y="0"/>
                </a:moveTo>
                <a:lnTo>
                  <a:pt x="15254" y="27"/>
                </a:lnTo>
                <a:lnTo>
                  <a:pt x="16438" y="1723"/>
                </a:lnTo>
                <a:lnTo>
                  <a:pt x="0" y="17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2825115" y="603885"/>
            <a:ext cx="409257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5400" b="1">
                <a:latin typeface="Dingbats" charset="0"/>
                <a:cs typeface="Dingbats" charset="0"/>
                <a:sym typeface="+mn-ea"/>
              </a:rPr>
              <a:t>Example </a:t>
            </a:r>
            <a:r>
              <a:rPr lang="" altLang="en-US" sz="5400" b="1">
                <a:latin typeface="Dingbats" charset="0"/>
                <a:cs typeface="Dingbats" charset="0"/>
                <a:sym typeface="+mn-ea"/>
              </a:rPr>
              <a:t>2</a:t>
            </a:r>
            <a:endParaRPr lang="en-US" altLang="en-US" sz="5400" b="1">
              <a:latin typeface="Dingbats" charset="0"/>
              <a:cs typeface="Dingbats" charset="0"/>
              <a:sym typeface="+mn-ea"/>
            </a:endParaRPr>
          </a:p>
        </p:txBody>
      </p:sp>
      <p:pic>
        <p:nvPicPr>
          <p:cNvPr id="14" name="Picture 10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2619375" y="1529715"/>
            <a:ext cx="5772785" cy="49930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2" name="Freeform 1"/>
          <p:cNvSpPr/>
          <p:nvPr/>
        </p:nvSpPr>
        <p:spPr>
          <a:xfrm>
            <a:off x="108585" y="363855"/>
            <a:ext cx="10438130" cy="1094105"/>
          </a:xfrm>
          <a:custGeom>
            <a:avLst/>
            <a:gdLst>
              <a:gd name="connsiteX0" fmla="*/ 0 w 16438"/>
              <a:gd name="connsiteY0" fmla="*/ 0 h 1723"/>
              <a:gd name="connsiteX1" fmla="*/ 15254 w 16438"/>
              <a:gd name="connsiteY1" fmla="*/ 27 h 1723"/>
              <a:gd name="connsiteX2" fmla="*/ 16438 w 16438"/>
              <a:gd name="connsiteY2" fmla="*/ 1723 h 1723"/>
              <a:gd name="connsiteX3" fmla="*/ 0 w 16438"/>
              <a:gd name="connsiteY3" fmla="*/ 1723 h 1723"/>
              <a:gd name="connsiteX4" fmla="*/ 0 w 16438"/>
              <a:gd name="connsiteY4" fmla="*/ 0 h 1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38" h="1723">
                <a:moveTo>
                  <a:pt x="0" y="0"/>
                </a:moveTo>
                <a:lnTo>
                  <a:pt x="15254" y="27"/>
                </a:lnTo>
                <a:lnTo>
                  <a:pt x="16438" y="1723"/>
                </a:lnTo>
                <a:lnTo>
                  <a:pt x="0" y="17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2825115" y="603885"/>
            <a:ext cx="409257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5400" b="1">
                <a:latin typeface="Dingbats" charset="0"/>
                <a:cs typeface="Dingbats" charset="0"/>
                <a:sym typeface="+mn-ea"/>
              </a:rPr>
              <a:t>Example 2</a:t>
            </a:r>
            <a:endParaRPr lang="en-US" altLang="en-US" sz="5400" b="1">
              <a:latin typeface="Dingbats" charset="0"/>
              <a:cs typeface="Dingbats" charset="0"/>
              <a:sym typeface="+mn-ea"/>
            </a:endParaRPr>
          </a:p>
        </p:txBody>
      </p:sp>
      <p:pic>
        <p:nvPicPr>
          <p:cNvPr id="14" name="Picture 10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2619375" y="1529715"/>
            <a:ext cx="5772785" cy="49930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0845" y="407035"/>
            <a:ext cx="7730490" cy="43491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81170" y="4139565"/>
            <a:ext cx="3629660" cy="18148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600000">
            <a:off x="7592695" y="1367155"/>
            <a:ext cx="4523105" cy="32708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394</Words>
  <Application>WPS Presentation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1" baseType="lpstr">
      <vt:lpstr>Arial</vt:lpstr>
      <vt:lpstr>SimSun</vt:lpstr>
      <vt:lpstr>Wingdings</vt:lpstr>
      <vt:lpstr>Purisa</vt:lpstr>
      <vt:lpstr>Dingbats</vt:lpstr>
      <vt:lpstr>Calibri</vt:lpstr>
      <vt:lpstr>DejaVu Sans</vt:lpstr>
      <vt:lpstr>微软雅黑</vt:lpstr>
      <vt:lpstr>Droid Sans Fallback</vt:lpstr>
      <vt:lpstr>Arial Unicode MS</vt:lpstr>
      <vt:lpstr>Calibri Light</vt:lpstr>
      <vt:lpstr>Gubbi</vt:lpstr>
      <vt:lpstr>OpenSymbol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deepto</dc:creator>
  <cp:lastModifiedBy>deepto</cp:lastModifiedBy>
  <cp:revision>6</cp:revision>
  <dcterms:created xsi:type="dcterms:W3CDTF">2018-10-24T15:36:48Z</dcterms:created>
  <dcterms:modified xsi:type="dcterms:W3CDTF">2018-10-24T15:36:48Z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