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6" r:id="rId2"/>
    <p:sldId id="440" r:id="rId3"/>
    <p:sldId id="441" r:id="rId4"/>
    <p:sldId id="442" r:id="rId5"/>
    <p:sldId id="443" r:id="rId6"/>
    <p:sldId id="445" r:id="rId7"/>
    <p:sldId id="447" r:id="rId8"/>
    <p:sldId id="446" r:id="rId9"/>
    <p:sldId id="444" r:id="rId10"/>
    <p:sldId id="449" r:id="rId11"/>
    <p:sldId id="450" r:id="rId12"/>
    <p:sldId id="448" r:id="rId13"/>
    <p:sldId id="451" r:id="rId14"/>
    <p:sldId id="452" r:id="rId15"/>
    <p:sldId id="453" r:id="rId16"/>
    <p:sldId id="454" r:id="rId17"/>
    <p:sldId id="456" r:id="rId18"/>
    <p:sldId id="457" r:id="rId19"/>
    <p:sldId id="455" r:id="rId20"/>
    <p:sldId id="458" r:id="rId21"/>
    <p:sldId id="459" r:id="rId22"/>
    <p:sldId id="460" r:id="rId23"/>
    <p:sldId id="461" r:id="rId24"/>
    <p:sldId id="462" r:id="rId25"/>
    <p:sldId id="349" r:id="rId26"/>
    <p:sldId id="439" r:id="rId27"/>
  </p:sldIdLst>
  <p:sldSz cx="10693400" cy="7556500"/>
  <p:notesSz cx="6858000" cy="9144000"/>
  <p:defaultTextStyle>
    <a:defPPr>
      <a:defRPr lang="en-US"/>
    </a:defPPr>
    <a:lvl1pPr marL="0" algn="l" defTabSz="9143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6" algn="l" defTabSz="9143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1" algn="l" defTabSz="9143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7" algn="l" defTabSz="9143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22" algn="l" defTabSz="9143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8" algn="l" defTabSz="9143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33" algn="l" defTabSz="9143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9" algn="l" defTabSz="9143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45" algn="l" defTabSz="9143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8" autoAdjust="0"/>
    <p:restoredTop sz="94622" autoAdjust="0"/>
  </p:normalViewPr>
  <p:slideViewPr>
    <p:cSldViewPr>
      <p:cViewPr varScale="1">
        <p:scale>
          <a:sx n="62" d="100"/>
          <a:sy n="62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03F93-9CD9-4DE8-A7A7-AF3F603C4981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85AB1-CFC1-4C7B-9B36-6EA3A50C80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6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85AB1-CFC1-4C7B-9B36-6EA3A50C808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15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85AB1-CFC1-4C7B-9B36-6EA3A50C808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9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5139199"/>
            <a:ext cx="1070169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278" tIns="52139" rIns="104278" bIns="5213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802005" y="1931107"/>
            <a:ext cx="9089390" cy="2016126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5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802005" y="3979456"/>
            <a:ext cx="9089390" cy="1321896"/>
          </a:xfrm>
        </p:spPr>
        <p:txBody>
          <a:bodyPr lIns="52139" rIns="52139"/>
          <a:lstStyle>
            <a:lvl1pPr marL="0" marR="72995" indent="0" algn="r">
              <a:buNone/>
              <a:defRPr>
                <a:solidFill>
                  <a:schemeClr val="tx2"/>
                </a:solidFill>
              </a:defRPr>
            </a:lvl1pPr>
            <a:lvl2pPr marL="521391" indent="0" algn="ctr">
              <a:buNone/>
            </a:lvl2pPr>
            <a:lvl3pPr marL="1042782" indent="0" algn="ctr">
              <a:buNone/>
            </a:lvl3pPr>
            <a:lvl4pPr marL="1564173" indent="0" algn="ctr">
              <a:buNone/>
            </a:lvl4pPr>
            <a:lvl5pPr marL="2085564" indent="0" algn="ctr">
              <a:buNone/>
            </a:lvl5pPr>
            <a:lvl6pPr marL="2606954" indent="0" algn="ctr">
              <a:buNone/>
            </a:lvl6pPr>
            <a:lvl7pPr marL="3128345" indent="0" algn="ctr">
              <a:buNone/>
            </a:lvl7pPr>
            <a:lvl8pPr marL="3649736" indent="0" algn="ctr">
              <a:buNone/>
            </a:lvl8pPr>
            <a:lvl9pPr marL="4171127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4402" y="5457472"/>
            <a:ext cx="10697803" cy="210683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CEB14D-5943-4B16-B227-29D4828081C0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1632206"/>
            <a:ext cx="9624060" cy="48328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E07D-A2E2-4382-8F34-15B9B9C45F80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03693" y="302613"/>
            <a:ext cx="2078652" cy="616239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302614"/>
            <a:ext cx="7396268" cy="616239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7E80-E103-4353-ABB8-A710C2441481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DBA1-B1DD-457C-B3FB-60B247B43036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79" y="1167645"/>
            <a:ext cx="9089390" cy="2015067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5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395" y="3230312"/>
            <a:ext cx="5346700" cy="1603071"/>
          </a:xfrm>
        </p:spPr>
        <p:txBody>
          <a:bodyPr lIns="104278" rIns="104278" anchor="t"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1F15-757F-4E33-8149-FDC10660E5E4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252895" y="3311585"/>
            <a:ext cx="213868" cy="25188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4278" tIns="52139" rIns="104278" bIns="52139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034892" y="3311585"/>
            <a:ext cx="213868" cy="25188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4278" tIns="52139" rIns="104278" bIns="52139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632204"/>
            <a:ext cx="4722918" cy="498694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632204"/>
            <a:ext cx="4722918" cy="498694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4877-AC16-44CA-95A6-704A9828049C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0860"/>
            <a:ext cx="9624060" cy="1259417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5961239"/>
            <a:ext cx="4724775" cy="839611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8556" anchor="ctr"/>
          <a:lstStyle>
            <a:lvl1pPr marL="0" indent="0">
              <a:buNone/>
              <a:defRPr sz="2700" b="0">
                <a:solidFill>
                  <a:schemeClr val="bg1"/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432101" y="5961239"/>
            <a:ext cx="4726631" cy="839611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8556" anchor="ctr"/>
          <a:lstStyle>
            <a:lvl1pPr marL="0" indent="0">
              <a:buNone/>
              <a:defRPr sz="2700" b="0">
                <a:solidFill>
                  <a:schemeClr val="bg1"/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4670" y="1591399"/>
            <a:ext cx="4724775" cy="434323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1591399"/>
            <a:ext cx="4726631" cy="434323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8CC7-2A04-46CF-A92D-F43026DE82C8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6C81-80B8-4A9A-8D9C-FDEA34C07D6F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A45D-5ECB-405E-BAE2-7EC40CB6A73F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5373511"/>
            <a:ext cx="8749521" cy="503767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9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168476" y="5900529"/>
            <a:ext cx="4648065" cy="1007533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69340" y="302260"/>
            <a:ext cx="8747201" cy="5037667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66890" y="7060605"/>
            <a:ext cx="2245614" cy="403013"/>
          </a:xfrm>
        </p:spPr>
        <p:txBody>
          <a:bodyPr/>
          <a:lstStyle/>
          <a:p>
            <a:fld id="{233BFB2B-A257-48D1-B3C7-7C3DAECD7986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4607" y="5997822"/>
            <a:ext cx="8376497" cy="714256"/>
          </a:xfrm>
          <a:noFill/>
        </p:spPr>
        <p:txBody>
          <a:bodyPr lIns="104278" tIns="0" rIns="104278" anchor="t"/>
          <a:lstStyle>
            <a:lvl1pPr marL="0" marR="20856" indent="0" algn="r">
              <a:buNone/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335" y="209317"/>
            <a:ext cx="10158730" cy="483616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6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EAD79F-0226-4B6C-BF2E-431293C60D72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22251" y="7060605"/>
            <a:ext cx="2748991" cy="4023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335" y="5360644"/>
            <a:ext cx="9443769" cy="619981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4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37833" y="5511456"/>
            <a:ext cx="4446231" cy="159009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278" tIns="52139" rIns="104278" bIns="52139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62636" y="6374238"/>
            <a:ext cx="4446231" cy="92357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278" tIns="52139" rIns="104278" bIns="52139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7066" y="6381103"/>
            <a:ext cx="3978817" cy="1190956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4278" tIns="52139" rIns="104278" bIns="52139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802" y="6377231"/>
            <a:ext cx="3982554" cy="1194829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0132198" y="5496522"/>
            <a:ext cx="213868" cy="25188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4278" tIns="52139" rIns="104278" bIns="52139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914194" y="5496522"/>
            <a:ext cx="213868" cy="25188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4278" tIns="52139" rIns="104278" bIns="52139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">
              <a:schemeClr val="bg1">
                <a:tint val="65000"/>
                <a:satMod val="300000"/>
                <a:lumMod val="0"/>
                <a:lumOff val="100000"/>
                <a:alpha val="20000"/>
              </a:schemeClr>
            </a:gs>
            <a:gs pos="100000">
              <a:schemeClr val="bg1">
                <a:shade val="65000"/>
                <a:satMod val="3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837833" y="5511456"/>
            <a:ext cx="4446231" cy="159009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278" tIns="52139" rIns="104278" bIns="52139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62636" y="6374238"/>
            <a:ext cx="4446231" cy="92357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278" tIns="52139" rIns="104278" bIns="52139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7066" y="6381103"/>
            <a:ext cx="3978817" cy="1190956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4278" tIns="52139" rIns="104278" bIns="52139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802" y="6377231"/>
            <a:ext cx="3982554" cy="1194829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4670" y="302610"/>
            <a:ext cx="9624060" cy="1259417"/>
          </a:xfrm>
          <a:prstGeom prst="rect">
            <a:avLst/>
          </a:prstGeom>
        </p:spPr>
        <p:txBody>
          <a:bodyPr vert="horz" lIns="104278" tIns="52139" rIns="104278" bIns="5213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34670" y="1632204"/>
            <a:ext cx="9624060" cy="4986941"/>
          </a:xfrm>
          <a:prstGeom prst="rect">
            <a:avLst/>
          </a:prstGeom>
        </p:spPr>
        <p:txBody>
          <a:bodyPr vert="horz" lIns="104278" tIns="52139" rIns="104278" bIns="52139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866890" y="7060605"/>
            <a:ext cx="2245614" cy="403013"/>
          </a:xfrm>
          <a:prstGeom prst="rect">
            <a:avLst/>
          </a:prstGeom>
        </p:spPr>
        <p:txBody>
          <a:bodyPr vert="horz" lIns="104278" tIns="52139" rIns="104278" bIns="52139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fld id="{D3743FFE-F128-4789-89CE-22C37ECB0693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122251" y="7060605"/>
            <a:ext cx="2748991" cy="402314"/>
          </a:xfrm>
          <a:prstGeom prst="rect">
            <a:avLst/>
          </a:prstGeom>
        </p:spPr>
        <p:txBody>
          <a:bodyPr vert="horz" lIns="104278" tIns="52139" rIns="104278" bIns="52139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112504" y="7060605"/>
            <a:ext cx="427736" cy="402314"/>
          </a:xfrm>
          <a:prstGeom prst="rect">
            <a:avLst/>
          </a:prstGeom>
        </p:spPr>
        <p:txBody>
          <a:bodyPr vert="horz" lIns="104278" tIns="52139" rIns="104278" bIns="52139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7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7113" indent="-291979" algn="l" rtl="0" eaLnBrk="1" latinLnBrk="0" hangingPunct="1">
        <a:spcBef>
          <a:spcPts val="456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2" indent="-260695" algn="l" rtl="0" eaLnBrk="1" latinLnBrk="0" hangingPunct="1">
        <a:spcBef>
          <a:spcPts val="369"/>
        </a:spcBef>
        <a:buClr>
          <a:schemeClr val="accent1"/>
        </a:buClr>
        <a:buFont typeface="Verdana"/>
        <a:buChar char="◦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0215" indent="-260695" algn="l" rtl="0" eaLnBrk="1" latinLnBrk="0" hangingPunct="1">
        <a:spcBef>
          <a:spcPts val="399"/>
        </a:spcBef>
        <a:buClr>
          <a:schemeClr val="accent2"/>
        </a:buClr>
        <a:buSzPct val="100000"/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03477" indent="-260695" algn="l" rtl="0" eaLnBrk="1" latinLnBrk="0" hangingPunct="1">
        <a:spcBef>
          <a:spcPts val="399"/>
        </a:spcBef>
        <a:buClr>
          <a:schemeClr val="accent2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564173" indent="-260695" algn="l" rtl="0" eaLnBrk="1" latinLnBrk="0" hangingPunct="1">
        <a:spcBef>
          <a:spcPts val="399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824868" indent="-260695" algn="l" rtl="0" eaLnBrk="1" latinLnBrk="0" hangingPunct="1">
        <a:spcBef>
          <a:spcPts val="399"/>
        </a:spcBef>
        <a:buClr>
          <a:schemeClr val="accent3"/>
        </a:buClr>
        <a:buFont typeface="Wingdings 2"/>
        <a:buChar char="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085564" indent="-260695" algn="l" rtl="0" eaLnBrk="1" latinLnBrk="0" hangingPunct="1">
        <a:spcBef>
          <a:spcPts val="399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346259" indent="-260695" algn="l" rtl="0" eaLnBrk="1" latinLnBrk="0" hangingPunct="1">
        <a:spcBef>
          <a:spcPts val="399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954" indent="-260695" algn="l" rtl="0" eaLnBrk="1" latinLnBrk="0" hangingPunct="1">
        <a:spcBef>
          <a:spcPts val="399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213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427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641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855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069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283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497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7112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221870" y="1873250"/>
            <a:ext cx="5943600" cy="313690"/>
          </a:xfrm>
          <a:custGeom>
            <a:avLst/>
            <a:gdLst>
              <a:gd name="connsiteX0" fmla="*/ 0 w 5943600"/>
              <a:gd name="connsiteY0" fmla="*/ 0 h 522732"/>
              <a:gd name="connsiteX1" fmla="*/ 0 w 5943600"/>
              <a:gd name="connsiteY1" fmla="*/ 522732 h 522732"/>
              <a:gd name="connsiteX2" fmla="*/ 5943599 w 5943600"/>
              <a:gd name="connsiteY2" fmla="*/ 522732 h 522732"/>
              <a:gd name="connsiteX3" fmla="*/ 5943599 w 5943600"/>
              <a:gd name="connsiteY3" fmla="*/ 0 h 522732"/>
              <a:gd name="connsiteX4" fmla="*/ 0 w 5943600"/>
              <a:gd name="connsiteY4" fmla="*/ 0 h 5227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43600" h="522732">
                <a:moveTo>
                  <a:pt x="0" y="0"/>
                </a:moveTo>
                <a:lnTo>
                  <a:pt x="0" y="522732"/>
                </a:lnTo>
                <a:lnTo>
                  <a:pt x="5943599" y="522732"/>
                </a:lnTo>
                <a:lnTo>
                  <a:pt x="5943599" y="0"/>
                </a:lnTo>
                <a:lnTo>
                  <a:pt x="0" y="0"/>
                </a:lnTo>
              </a:path>
            </a:pathLst>
          </a:custGeom>
          <a:solidFill>
            <a:srgbClr val="0020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5" rIns="91432" bIns="45715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44850" y="730250"/>
            <a:ext cx="7191756" cy="1456690"/>
          </a:xfrm>
          <a:custGeom>
            <a:avLst/>
            <a:gdLst>
              <a:gd name="connsiteX0" fmla="*/ 0 w 5943600"/>
              <a:gd name="connsiteY0" fmla="*/ 0 h 522732"/>
              <a:gd name="connsiteX1" fmla="*/ 0 w 5943600"/>
              <a:gd name="connsiteY1" fmla="*/ 522732 h 522732"/>
              <a:gd name="connsiteX2" fmla="*/ 5943599 w 5943600"/>
              <a:gd name="connsiteY2" fmla="*/ 522732 h 522732"/>
              <a:gd name="connsiteX3" fmla="*/ 5943599 w 5943600"/>
              <a:gd name="connsiteY3" fmla="*/ 0 h 522732"/>
              <a:gd name="connsiteX4" fmla="*/ 0 w 5943600"/>
              <a:gd name="connsiteY4" fmla="*/ 0 h 5227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43600" h="522732">
                <a:moveTo>
                  <a:pt x="0" y="0"/>
                </a:moveTo>
                <a:lnTo>
                  <a:pt x="0" y="522732"/>
                </a:lnTo>
                <a:lnTo>
                  <a:pt x="5943599" y="522732"/>
                </a:lnTo>
                <a:lnTo>
                  <a:pt x="5943599" y="0"/>
                </a:lnTo>
                <a:lnTo>
                  <a:pt x="0" y="0"/>
                </a:lnTo>
              </a:path>
            </a:pathLst>
          </a:custGeom>
          <a:solidFill>
            <a:srgbClr val="0020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5" rIns="91432" bIns="45715" rtlCol="0" anchor="ctr"/>
          <a:lstStyle/>
          <a:p>
            <a:pPr algn="ctr"/>
            <a:r>
              <a:rPr lang="en-US" altLang="zh-CN" sz="2400" b="1" dirty="0">
                <a:latin typeface="Bookman Old Style" pitchFamily="18" charset="0"/>
              </a:rPr>
              <a:t>EET 226: INFORMATION TECHNOLOGY IN ENGINEERING</a:t>
            </a:r>
            <a:endParaRPr lang="zh-CN" altLang="en-US" sz="2400" b="1" dirty="0">
              <a:latin typeface="Bookman Old Style" pitchFamily="18" charset="0"/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698500" y="2787650"/>
            <a:ext cx="9143996" cy="2667000"/>
          </a:xfrm>
          <a:custGeom>
            <a:avLst/>
            <a:gdLst>
              <a:gd name="connsiteX0" fmla="*/ 0 w 9143996"/>
              <a:gd name="connsiteY0" fmla="*/ 0 h 3429000"/>
              <a:gd name="connsiteX1" fmla="*/ 9143996 w 9143996"/>
              <a:gd name="connsiteY1" fmla="*/ 0 h 3429000"/>
              <a:gd name="connsiteX2" fmla="*/ 9143996 w 9143996"/>
              <a:gd name="connsiteY2" fmla="*/ 3428999 h 3429000"/>
              <a:gd name="connsiteX3" fmla="*/ 0 w 9143996"/>
              <a:gd name="connsiteY3" fmla="*/ 3428999 h 3429000"/>
              <a:gd name="connsiteX4" fmla="*/ 0 w 9143996"/>
              <a:gd name="connsiteY4" fmla="*/ 0 h 3429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6" h="3429000">
                <a:moveTo>
                  <a:pt x="0" y="0"/>
                </a:moveTo>
                <a:lnTo>
                  <a:pt x="9143996" y="0"/>
                </a:lnTo>
                <a:lnTo>
                  <a:pt x="9143996" y="3428999"/>
                </a:lnTo>
                <a:lnTo>
                  <a:pt x="0" y="34289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5" rIns="91432" bIns="45715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271000" y="6832600"/>
            <a:ext cx="83356" cy="191009"/>
          </a:xfrm>
          <a:prstGeom prst="rect">
            <a:avLst/>
          </a:prstGeom>
          <a:noFill/>
        </p:spPr>
        <p:txBody>
          <a:bodyPr wrap="none" lIns="0" tIns="0" rIns="0" bIns="45715" rtlCol="0">
            <a:spAutoFit/>
          </a:bodyPr>
          <a:lstStyle/>
          <a:p>
            <a:pPr>
              <a:lnSpc>
                <a:spcPts val="1099"/>
              </a:lnSpc>
            </a:pPr>
            <a:r>
              <a:rPr lang="en-US" altLang="zh-CN" sz="1300" dirty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27096" y="2750856"/>
            <a:ext cx="8915400" cy="2905919"/>
          </a:xfrm>
          <a:prstGeom prst="rect">
            <a:avLst/>
          </a:prstGeom>
          <a:noFill/>
        </p:spPr>
        <p:txBody>
          <a:bodyPr wrap="square" lIns="0" tIns="0" rIns="0" bIns="45715" rtlCol="0">
            <a:spAutoFit/>
          </a:bodyPr>
          <a:lstStyle/>
          <a:p>
            <a:pPr>
              <a:lnSpc>
                <a:spcPts val="2900"/>
              </a:lnSpc>
              <a:tabLst>
                <a:tab pos="380963" algn="l"/>
                <a:tab pos="482553" algn="l"/>
                <a:tab pos="927009" algn="l"/>
                <a:tab pos="1396865" algn="l"/>
                <a:tab pos="1498454" algn="l"/>
                <a:tab pos="1968309" algn="l"/>
                <a:tab pos="2387368" algn="l"/>
                <a:tab pos="2476259" algn="l"/>
                <a:tab pos="2628645" algn="l"/>
                <a:tab pos="2692138" algn="l"/>
                <a:tab pos="3479462" algn="l"/>
                <a:tab pos="3568353" algn="l"/>
                <a:tab pos="4038207" algn="l"/>
              </a:tabLst>
            </a:pPr>
            <a:r>
              <a:rPr lang="en-US" altLang="zh-CN" dirty="0"/>
              <a:t>			</a:t>
            </a:r>
            <a:r>
              <a:rPr lang="en-US" altLang="zh-CN" sz="2400" b="1" dirty="0">
                <a:solidFill>
                  <a:srgbClr val="FFFFFF"/>
                </a:solidFill>
                <a:latin typeface="Perpetua" pitchFamily="18" charset="0"/>
                <a:cs typeface="Perpetua" pitchFamily="18" charset="0"/>
              </a:rPr>
              <a:t>											-</a:t>
            </a:r>
            <a:r>
              <a:rPr lang="en-US" altLang="zh-CN" sz="2900" b="1" dirty="0">
                <a:solidFill>
                  <a:srgbClr val="002060"/>
                </a:solidFill>
                <a:latin typeface="Bookman Old Style" pitchFamily="18" charset="0"/>
                <a:cs typeface="Bookman Old Style" pitchFamily="18" charset="0"/>
              </a:rPr>
              <a:t>      </a:t>
            </a:r>
          </a:p>
          <a:p>
            <a:pPr algn="ctr">
              <a:lnSpc>
                <a:spcPts val="2600"/>
              </a:lnSpc>
              <a:tabLst>
                <a:tab pos="380963" algn="l"/>
                <a:tab pos="482553" algn="l"/>
                <a:tab pos="927009" algn="l"/>
                <a:tab pos="1396865" algn="l"/>
                <a:tab pos="1498454" algn="l"/>
                <a:tab pos="1968309" algn="l"/>
                <a:tab pos="2387368" algn="l"/>
                <a:tab pos="2476259" algn="l"/>
                <a:tab pos="2628645" algn="l"/>
                <a:tab pos="2692138" algn="l"/>
                <a:tab pos="3479462" algn="l"/>
                <a:tab pos="3568353" algn="l"/>
                <a:tab pos="4038207" algn="l"/>
              </a:tabLst>
            </a:pPr>
            <a:endParaRPr lang="en-US" altLang="zh-CN" sz="2900" b="1" dirty="0">
              <a:solidFill>
                <a:srgbClr val="002060"/>
              </a:solidFill>
              <a:latin typeface="Bookman Old Style" pitchFamily="18" charset="0"/>
              <a:cs typeface="Bookman Old Style" pitchFamily="18" charset="0"/>
            </a:endParaRPr>
          </a:p>
          <a:p>
            <a:pPr algn="ctr">
              <a:lnSpc>
                <a:spcPts val="2600"/>
              </a:lnSpc>
              <a:tabLst>
                <a:tab pos="380963" algn="l"/>
                <a:tab pos="482553" algn="l"/>
                <a:tab pos="927009" algn="l"/>
                <a:tab pos="1396865" algn="l"/>
                <a:tab pos="1498454" algn="l"/>
                <a:tab pos="1968309" algn="l"/>
                <a:tab pos="2387368" algn="l"/>
                <a:tab pos="2476259" algn="l"/>
                <a:tab pos="2628645" algn="l"/>
                <a:tab pos="2692138" algn="l"/>
                <a:tab pos="3479462" algn="l"/>
                <a:tab pos="3568353" algn="l"/>
                <a:tab pos="4038207" algn="l"/>
              </a:tabLst>
            </a:pPr>
            <a:r>
              <a:rPr lang="en-US" altLang="zh-CN" sz="2900" b="1" dirty="0">
                <a:solidFill>
                  <a:srgbClr val="002060"/>
                </a:solidFill>
                <a:latin typeface="Bookman Old Style" pitchFamily="18" charset="0"/>
              </a:rPr>
              <a:t>DATABASE MANAGEMENT SYSTEM DESIGN WITH MICROSOFT ACCESS</a:t>
            </a:r>
            <a:endParaRPr lang="en-US" altLang="zh-CN" dirty="0"/>
          </a:p>
          <a:p>
            <a:pPr>
              <a:lnSpc>
                <a:spcPts val="2099"/>
              </a:lnSpc>
              <a:tabLst>
                <a:tab pos="380963" algn="l"/>
                <a:tab pos="482553" algn="l"/>
                <a:tab pos="927009" algn="l"/>
                <a:tab pos="1396865" algn="l"/>
                <a:tab pos="1498454" algn="l"/>
                <a:tab pos="1968309" algn="l"/>
                <a:tab pos="2387368" algn="l"/>
                <a:tab pos="2476259" algn="l"/>
                <a:tab pos="2628645" algn="l"/>
                <a:tab pos="2692138" algn="l"/>
                <a:tab pos="3479462" algn="l"/>
                <a:tab pos="3568353" algn="l"/>
                <a:tab pos="4038207" algn="l"/>
              </a:tabLst>
            </a:pPr>
            <a:r>
              <a:rPr lang="en-US" altLang="zh-CN" dirty="0"/>
              <a:t>													</a:t>
            </a:r>
            <a:r>
              <a:rPr lang="en-US" altLang="zh-CN" sz="1600" b="1" i="1" dirty="0">
                <a:solidFill>
                  <a:srgbClr val="002060"/>
                </a:solidFill>
                <a:latin typeface="Bookman Old Style" pitchFamily="18" charset="0"/>
                <a:cs typeface="Bookman Old Style" pitchFamily="18" charset="0"/>
              </a:rPr>
              <a:t>By</a:t>
            </a:r>
          </a:p>
          <a:p>
            <a:pPr>
              <a:lnSpc>
                <a:spcPts val="2099"/>
              </a:lnSpc>
              <a:tabLst>
                <a:tab pos="380963" algn="l"/>
                <a:tab pos="482553" algn="l"/>
                <a:tab pos="927009" algn="l"/>
                <a:tab pos="1396865" algn="l"/>
                <a:tab pos="1498454" algn="l"/>
                <a:tab pos="1968309" algn="l"/>
                <a:tab pos="2387368" algn="l"/>
                <a:tab pos="2476259" algn="l"/>
                <a:tab pos="2628645" algn="l"/>
                <a:tab pos="2692138" algn="l"/>
                <a:tab pos="3479462" algn="l"/>
                <a:tab pos="3568353" algn="l"/>
                <a:tab pos="4038207" algn="l"/>
              </a:tabLst>
            </a:pPr>
            <a:endParaRPr lang="en-US" altLang="zh-CN" sz="1600" b="1" i="1" dirty="0">
              <a:solidFill>
                <a:srgbClr val="002060"/>
              </a:solidFill>
              <a:latin typeface="Bookman Old Style" pitchFamily="18" charset="0"/>
              <a:cs typeface="Bookman Old Style" pitchFamily="18" charset="0"/>
            </a:endParaRPr>
          </a:p>
          <a:p>
            <a:pPr>
              <a:lnSpc>
                <a:spcPts val="1800"/>
              </a:lnSpc>
              <a:tabLst>
                <a:tab pos="380963" algn="l"/>
                <a:tab pos="482553" algn="l"/>
                <a:tab pos="927009" algn="l"/>
                <a:tab pos="1396865" algn="l"/>
                <a:tab pos="1498454" algn="l"/>
                <a:tab pos="1968309" algn="l"/>
                <a:tab pos="2387368" algn="l"/>
                <a:tab pos="2476259" algn="l"/>
                <a:tab pos="2628645" algn="l"/>
                <a:tab pos="2692138" algn="l"/>
                <a:tab pos="3479462" algn="l"/>
                <a:tab pos="3568353" algn="l"/>
                <a:tab pos="4038207" algn="l"/>
              </a:tabLst>
            </a:pPr>
            <a:r>
              <a:rPr lang="en-US" altLang="zh-CN" dirty="0"/>
              <a:t>									      </a:t>
            </a:r>
            <a:r>
              <a:rPr lang="en-US" altLang="zh-CN" sz="1600" b="1" dirty="0">
                <a:solidFill>
                  <a:srgbClr val="002060"/>
                </a:solidFill>
                <a:latin typeface="Bookman Old Style" pitchFamily="18" charset="0"/>
                <a:cs typeface="Bookman Old Style" pitchFamily="18" charset="0"/>
              </a:rPr>
              <a:t>Engr.  OLANIYI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2060"/>
                </a:solidFill>
                <a:latin typeface="Bookman Old Style" pitchFamily="18" charset="0"/>
                <a:cs typeface="Bookman Old Style" pitchFamily="18" charset="0"/>
              </a:rPr>
              <a:t>O.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b="1" dirty="0">
                <a:solidFill>
                  <a:srgbClr val="002060"/>
                </a:solidFill>
                <a:latin typeface="Bookman Old Style" pitchFamily="18" charset="0"/>
                <a:cs typeface="Bookman Old Style" pitchFamily="18" charset="0"/>
              </a:rPr>
              <a:t>M. (PhD)</a:t>
            </a:r>
          </a:p>
          <a:p>
            <a:pPr>
              <a:lnSpc>
                <a:spcPts val="1900"/>
              </a:lnSpc>
              <a:tabLst>
                <a:tab pos="380963" algn="l"/>
                <a:tab pos="482553" algn="l"/>
                <a:tab pos="927009" algn="l"/>
                <a:tab pos="1396865" algn="l"/>
                <a:tab pos="1498454" algn="l"/>
                <a:tab pos="1968309" algn="l"/>
                <a:tab pos="2387368" algn="l"/>
                <a:tab pos="2476259" algn="l"/>
                <a:tab pos="2628645" algn="l"/>
                <a:tab pos="2692138" algn="l"/>
                <a:tab pos="3479462" algn="l"/>
                <a:tab pos="3568353" algn="l"/>
                <a:tab pos="4038207" algn="l"/>
              </a:tabLst>
            </a:pPr>
            <a:r>
              <a:rPr lang="en-US" altLang="zh-CN" dirty="0"/>
              <a:t>											</a:t>
            </a:r>
            <a:endParaRPr lang="en-US" altLang="zh-CN" sz="1600" b="1" dirty="0">
              <a:solidFill>
                <a:srgbClr val="002060"/>
              </a:solidFill>
              <a:latin typeface="Bookman Old Style" pitchFamily="18" charset="0"/>
              <a:cs typeface="Bookman Old Style" pitchFamily="18" charset="0"/>
            </a:endParaRPr>
          </a:p>
          <a:p>
            <a:pPr>
              <a:lnSpc>
                <a:spcPts val="2099"/>
              </a:lnSpc>
              <a:tabLst>
                <a:tab pos="380963" algn="l"/>
                <a:tab pos="482553" algn="l"/>
                <a:tab pos="927009" algn="l"/>
                <a:tab pos="1396865" algn="l"/>
                <a:tab pos="1498454" algn="l"/>
                <a:tab pos="1968309" algn="l"/>
                <a:tab pos="2387368" algn="l"/>
                <a:tab pos="2476259" algn="l"/>
                <a:tab pos="2628645" algn="l"/>
                <a:tab pos="2692138" algn="l"/>
                <a:tab pos="3479462" algn="l"/>
                <a:tab pos="3568353" algn="l"/>
                <a:tab pos="4038207" algn="l"/>
              </a:tabLst>
            </a:pPr>
            <a:r>
              <a:rPr lang="en-US" altLang="zh-CN" dirty="0"/>
              <a:t>					      </a:t>
            </a:r>
            <a:r>
              <a:rPr lang="en-US" altLang="zh-CN" sz="1600" b="1" dirty="0">
                <a:solidFill>
                  <a:srgbClr val="002060"/>
                </a:solidFill>
                <a:latin typeface="Sylfaen" pitchFamily="18" charset="0"/>
                <a:cs typeface="Bookman Old Style" pitchFamily="18" charset="0"/>
              </a:rPr>
              <a:t>DEPARTMENT</a:t>
            </a:r>
            <a:r>
              <a:rPr lang="en-US" altLang="zh-CN" sz="1600" dirty="0">
                <a:latin typeface="Sylfae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2060"/>
                </a:solidFill>
                <a:latin typeface="Sylfaen" pitchFamily="18" charset="0"/>
                <a:cs typeface="Bookman Old Style" pitchFamily="18" charset="0"/>
              </a:rPr>
              <a:t>OF</a:t>
            </a:r>
            <a:r>
              <a:rPr lang="en-US" altLang="zh-CN" sz="1600" dirty="0">
                <a:latin typeface="Sylfae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2060"/>
                </a:solidFill>
                <a:latin typeface="Sylfaen" pitchFamily="18" charset="0"/>
                <a:cs typeface="Bookman Old Style" pitchFamily="18" charset="0"/>
              </a:rPr>
              <a:t>COMPUTER</a:t>
            </a:r>
            <a:r>
              <a:rPr lang="en-US" altLang="zh-CN" sz="1600" dirty="0">
                <a:latin typeface="Sylfaen" pitchFamily="18" charset="0"/>
                <a:cs typeface="Times New Roman" pitchFamily="18" charset="0"/>
              </a:rPr>
              <a:t>  </a:t>
            </a:r>
            <a:r>
              <a:rPr lang="en-US" altLang="zh-CN" sz="1600" b="1" dirty="0">
                <a:solidFill>
                  <a:srgbClr val="002060"/>
                </a:solidFill>
                <a:latin typeface="Sylfaen" pitchFamily="18" charset="0"/>
                <a:cs typeface="Bookman Old Style" pitchFamily="18" charset="0"/>
              </a:rPr>
              <a:t>ENGINEERING</a:t>
            </a:r>
          </a:p>
          <a:p>
            <a:pPr>
              <a:lnSpc>
                <a:spcPts val="1600"/>
              </a:lnSpc>
              <a:tabLst>
                <a:tab pos="380963" algn="l"/>
                <a:tab pos="482553" algn="l"/>
                <a:tab pos="927009" algn="l"/>
                <a:tab pos="1396865" algn="l"/>
                <a:tab pos="1498454" algn="l"/>
                <a:tab pos="1968309" algn="l"/>
                <a:tab pos="2387368" algn="l"/>
                <a:tab pos="2476259" algn="l"/>
                <a:tab pos="2628645" algn="l"/>
                <a:tab pos="2692138" algn="l"/>
                <a:tab pos="3479462" algn="l"/>
                <a:tab pos="3568353" algn="l"/>
                <a:tab pos="4038207" algn="l"/>
              </a:tabLst>
            </a:pPr>
            <a:r>
              <a:rPr lang="en-US" altLang="zh-CN" sz="1600" dirty="0">
                <a:latin typeface="Sylfaen" pitchFamily="18" charset="0"/>
              </a:rPr>
              <a:t>	</a:t>
            </a:r>
            <a:r>
              <a:rPr lang="en-US" altLang="zh-CN" sz="1600" b="1" dirty="0">
                <a:solidFill>
                  <a:srgbClr val="002060"/>
                </a:solidFill>
                <a:latin typeface="Sylfaen" pitchFamily="18" charset="0"/>
                <a:cs typeface="Bookman Old Style" pitchFamily="18" charset="0"/>
              </a:rPr>
              <a:t>FEDERAL  UNIVERSITY OF  TECHNOLOGY,</a:t>
            </a:r>
            <a:r>
              <a:rPr lang="en-US" altLang="zh-CN" sz="1600" dirty="0">
                <a:latin typeface="Sylfae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2060"/>
                </a:solidFill>
                <a:latin typeface="Sylfaen" pitchFamily="18" charset="0"/>
                <a:cs typeface="Bookman Old Style" pitchFamily="18" charset="0"/>
              </a:rPr>
              <a:t>MINNA,</a:t>
            </a:r>
            <a:r>
              <a:rPr lang="en-US" altLang="zh-CN" sz="1600" dirty="0">
                <a:latin typeface="Sylfae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2060"/>
                </a:solidFill>
                <a:latin typeface="Sylfaen" pitchFamily="18" charset="0"/>
                <a:cs typeface="Bookman Old Style" pitchFamily="18" charset="0"/>
              </a:rPr>
              <a:t>NIGER STATE,</a:t>
            </a:r>
            <a:r>
              <a:rPr lang="en-US" altLang="zh-CN" sz="1600" dirty="0">
                <a:latin typeface="Sylfae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2060"/>
                </a:solidFill>
                <a:latin typeface="Sylfaen" pitchFamily="18" charset="0"/>
                <a:cs typeface="Bookman Old Style" pitchFamily="18" charset="0"/>
              </a:rPr>
              <a:t>NIGERIA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746500" y="6725227"/>
            <a:ext cx="1828800" cy="238522"/>
          </a:xfrm>
          <a:prstGeom prst="rect">
            <a:avLst/>
          </a:prstGeom>
          <a:noFill/>
        </p:spPr>
        <p:txBody>
          <a:bodyPr wrap="square" lIns="0" tIns="0" rIns="0" bIns="45715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>
                <a:solidFill>
                  <a:srgbClr val="002060"/>
                </a:solidFill>
                <a:latin typeface="Bookman Old Style" pitchFamily="18" charset="0"/>
                <a:cs typeface="Bookman Old Style" pitchFamily="18" charset="0"/>
              </a:rPr>
              <a:t> June 2017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7113" lvl="1" indent="-291979">
              <a:spcBef>
                <a:spcPts val="456"/>
              </a:spcBef>
              <a:buSzPct val="68000"/>
              <a:buFont typeface="Wingdings 3"/>
              <a:buChar char=""/>
            </a:pPr>
            <a:r>
              <a:rPr lang="en-US" dirty="0">
                <a:solidFill>
                  <a:srgbClr val="000099"/>
                </a:solidFill>
                <a:latin typeface="Book Antiqua" pitchFamily="18" charset="0"/>
              </a:rPr>
              <a:t>Data Structure</a:t>
            </a:r>
            <a:r>
              <a:rPr lang="en-US" dirty="0">
                <a:latin typeface="Book Antiqua" pitchFamily="18" charset="0"/>
              </a:rPr>
              <a:t>: Clarification of data structure in identified tables:</a:t>
            </a:r>
          </a:p>
          <a:p>
            <a:pPr marL="688236" lvl="2" indent="-291979">
              <a:spcBef>
                <a:spcPts val="456"/>
              </a:spcBef>
              <a:buSzPct val="68000"/>
              <a:buFont typeface="Wingdings 3"/>
              <a:buChar char=""/>
            </a:pPr>
            <a:r>
              <a:rPr lang="en-US" dirty="0">
                <a:latin typeface="Book Antiqua" pitchFamily="18" charset="0"/>
              </a:rPr>
              <a:t>Product Table: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itchFamily="18" charset="0"/>
              </a:rPr>
              <a:t>Solution…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315945"/>
              </p:ext>
            </p:extLst>
          </p:nvPr>
        </p:nvGraphicFramePr>
        <p:xfrm>
          <a:off x="1231900" y="3016250"/>
          <a:ext cx="8915400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8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  <a:latin typeface="Book Antiqua" pitchFamily="18" charset="0"/>
                        </a:rPr>
                        <a:t> S/N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  <a:latin typeface="Book Antiqua" pitchFamily="18" charset="0"/>
                        </a:rPr>
                        <a:t> 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  <a:latin typeface="Book Antiqua" pitchFamily="18" charset="0"/>
                        </a:rPr>
                        <a:t>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  <a:latin typeface="Book Antiqua" pitchFamily="18" charset="0"/>
                        </a:rPr>
                        <a:t>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 Antiqua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 Antiqua" pitchFamily="18" charset="0"/>
                        </a:rPr>
                        <a:t> </a:t>
                      </a:r>
                      <a:r>
                        <a:rPr lang="en-US" dirty="0" err="1">
                          <a:latin typeface="Book Antiqua" pitchFamily="18" charset="0"/>
                        </a:rPr>
                        <a:t>ProductNumber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 Antiqua" pitchFamily="18" charset="0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 Antiqua" pitchFamily="18" charset="0"/>
                        </a:rPr>
                        <a:t>Uniquely identifies each product in the inventory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 Antiqua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Book Antiqua" pitchFamily="18" charset="0"/>
                        </a:rPr>
                        <a:t>ProductName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 Antiqua" pitchFamily="18" charset="0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 Antiqua" pitchFamily="18" charset="0"/>
                        </a:rPr>
                        <a:t>Name of each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 Antiqua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ook Antiqua" pitchFamily="18" charset="0"/>
                        </a:rPr>
                        <a:t>ProductDescription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 Antiqua" pitchFamily="18" charset="0"/>
                        </a:rPr>
                        <a:t>Memo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 Antiqua" pitchFamily="18" charset="0"/>
                        </a:rPr>
                        <a:t>Description of each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 Antiqua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ook Antiqua" pitchFamily="18" charset="0"/>
                        </a:rPr>
                        <a:t>ProductPrice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 Antiqua" pitchFamily="18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 Antiqua" pitchFamily="18" charset="0"/>
                        </a:rPr>
                        <a:t>The unit</a:t>
                      </a:r>
                      <a:r>
                        <a:rPr lang="en-US" baseline="0" dirty="0">
                          <a:latin typeface="Book Antiqua" pitchFamily="18" charset="0"/>
                        </a:rPr>
                        <a:t> price of each price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 Antiqua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ook Antiqua" pitchFamily="18" charset="0"/>
                        </a:rPr>
                        <a:t>ProductatHand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 Antiqua" pitchFamily="18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 Antiqua" pitchFamily="18" charset="0"/>
                        </a:rPr>
                        <a:t>The</a:t>
                      </a:r>
                      <a:r>
                        <a:rPr lang="en-US" baseline="0" dirty="0">
                          <a:latin typeface="Book Antiqua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Book Antiqua" pitchFamily="18" charset="0"/>
                        </a:rPr>
                        <a:t>totalnumber</a:t>
                      </a:r>
                      <a:r>
                        <a:rPr lang="en-US" baseline="0" dirty="0">
                          <a:latin typeface="Book Antiqua" pitchFamily="18" charset="0"/>
                        </a:rPr>
                        <a:t> of Unit remaining in the inventory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453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4670" y="1339850"/>
            <a:ext cx="9624060" cy="5867400"/>
          </a:xfrm>
        </p:spPr>
        <p:txBody>
          <a:bodyPr/>
          <a:lstStyle/>
          <a:p>
            <a:r>
              <a:rPr lang="en-US" dirty="0">
                <a:latin typeface="Book Antiqua" pitchFamily="18" charset="0"/>
              </a:rPr>
              <a:t>Sales Table</a:t>
            </a:r>
          </a:p>
          <a:p>
            <a:endParaRPr lang="en-US" dirty="0">
              <a:latin typeface="Book Antiqua" pitchFamily="18" charset="0"/>
            </a:endParaRPr>
          </a:p>
          <a:p>
            <a:endParaRPr lang="en-US" dirty="0">
              <a:latin typeface="Book Antiqua" pitchFamily="18" charset="0"/>
            </a:endParaRPr>
          </a:p>
          <a:p>
            <a:endParaRPr lang="en-US" dirty="0">
              <a:latin typeface="Book Antiqua" pitchFamily="18" charset="0"/>
            </a:endParaRPr>
          </a:p>
          <a:p>
            <a:endParaRPr lang="en-US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Student Table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itchFamily="18" charset="0"/>
              </a:rPr>
              <a:t>Solution…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999577"/>
              </p:ext>
            </p:extLst>
          </p:nvPr>
        </p:nvGraphicFramePr>
        <p:xfrm>
          <a:off x="1384300" y="2025650"/>
          <a:ext cx="7620000" cy="209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Book Antiqua" pitchFamily="18" charset="0"/>
                        </a:rPr>
                        <a:t> S/N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Book Antiqua" pitchFamily="18" charset="0"/>
                        </a:rPr>
                        <a:t> 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Book Antiqua" pitchFamily="18" charset="0"/>
                        </a:rPr>
                        <a:t>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Book Antiqua" pitchFamily="18" charset="0"/>
                        </a:rPr>
                        <a:t>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Book Antiqua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Book Antiqua" pitchFamily="18" charset="0"/>
                        </a:rPr>
                        <a:t>Sales_ID</a:t>
                      </a:r>
                      <a:endParaRPr lang="en-US" sz="1200" b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Book Antiqua" pitchFamily="18" charset="0"/>
                        </a:rPr>
                        <a:t>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Book Antiqua" pitchFamily="18" charset="0"/>
                        </a:rPr>
                        <a:t>Unique code that identifies a specific sale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Book Antiqua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Book Antiqua" pitchFamily="18" charset="0"/>
                        </a:rPr>
                        <a:t>Sales_Date</a:t>
                      </a:r>
                      <a:endParaRPr lang="en-US" sz="1200" b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Book Antiqua" pitchFamily="18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Book Antiqua" pitchFamily="18" charset="0"/>
                        </a:rPr>
                        <a:t>Date</a:t>
                      </a:r>
                      <a:r>
                        <a:rPr lang="en-US" sz="1200" b="1" baseline="0" dirty="0">
                          <a:latin typeface="Book Antiqua" pitchFamily="18" charset="0"/>
                        </a:rPr>
                        <a:t> of </a:t>
                      </a:r>
                      <a:r>
                        <a:rPr lang="en-US" sz="1200" b="1" dirty="0">
                          <a:latin typeface="Book Antiqua" pitchFamily="18" charset="0"/>
                        </a:rPr>
                        <a:t>a specific sale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Book Antiqua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Book Antiqua" pitchFamily="18" charset="0"/>
                        </a:rPr>
                        <a:t>Sold_Product</a:t>
                      </a:r>
                      <a:endParaRPr lang="en-US" sz="1200" b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Book Antiqua" pitchFamily="18" charset="0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Book Antiqua" pitchFamily="18" charset="0"/>
                        </a:rPr>
                        <a:t>Product sold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Book Antiqua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Book Antiqua" pitchFamily="18" charset="0"/>
                        </a:rPr>
                        <a:t>Sales_Price</a:t>
                      </a:r>
                      <a:endParaRPr lang="en-US" sz="1200" b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Book Antiqua" pitchFamily="18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Book Antiqua" pitchFamily="18" charset="0"/>
                        </a:rPr>
                        <a:t>Sales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Book Antiqua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Book Antiqua" pitchFamily="18" charset="0"/>
                        </a:rPr>
                        <a:t>Sales_Subject</a:t>
                      </a:r>
                      <a:endParaRPr lang="en-US" sz="1200" b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Book Antiqua" pitchFamily="18" charset="0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Book Antiqua" pitchFamily="18" charset="0"/>
                        </a:rPr>
                        <a:t>The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5226"/>
              </p:ext>
            </p:extLst>
          </p:nvPr>
        </p:nvGraphicFramePr>
        <p:xfrm>
          <a:off x="1384300" y="4540250"/>
          <a:ext cx="7848599" cy="2525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2060"/>
                          </a:solidFill>
                          <a:latin typeface="Book Antiqua" pitchFamily="18" charset="0"/>
                        </a:rPr>
                        <a:t> S/N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2060"/>
                          </a:solidFill>
                          <a:latin typeface="Book Antiqua" pitchFamily="18" charset="0"/>
                        </a:rPr>
                        <a:t> 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2060"/>
                          </a:solidFill>
                          <a:latin typeface="Book Antiqua" pitchFamily="18" charset="0"/>
                        </a:rPr>
                        <a:t>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2060"/>
                          </a:solidFill>
                          <a:latin typeface="Book Antiqua" pitchFamily="18" charset="0"/>
                        </a:rPr>
                        <a:t>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Book Antiqua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Book Antiqua" pitchFamily="18" charset="0"/>
                        </a:rPr>
                        <a:t> </a:t>
                      </a:r>
                      <a:r>
                        <a:rPr lang="en-US" sz="1100" b="1" dirty="0" err="1">
                          <a:latin typeface="Book Antiqua" pitchFamily="18" charset="0"/>
                        </a:rPr>
                        <a:t>Student_Num</a:t>
                      </a:r>
                      <a:endParaRPr lang="en-US" sz="1100" b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Book Antiqua" pitchFamily="18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Book Antiqua" pitchFamily="18" charset="0"/>
                        </a:rPr>
                        <a:t>Unique number that identifies a specific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63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Book Antiqua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latin typeface="Book Antiqua" pitchFamily="18" charset="0"/>
                        </a:rPr>
                        <a:t>Student_lastname</a:t>
                      </a:r>
                      <a:endParaRPr lang="en-US" sz="1100" b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Book Antiqua" pitchFamily="18" charset="0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latin typeface="Book Antiqua" pitchFamily="18" charset="0"/>
                        </a:rPr>
                        <a:t>LastName</a:t>
                      </a:r>
                      <a:r>
                        <a:rPr lang="en-US" sz="1100" b="1" dirty="0">
                          <a:latin typeface="Book Antiqua" pitchFamily="18" charset="0"/>
                        </a:rPr>
                        <a:t> of the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63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Book Antiqua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latin typeface="Book Antiqua" pitchFamily="18" charset="0"/>
                        </a:rPr>
                        <a:t>Student_FirstName</a:t>
                      </a:r>
                      <a:endParaRPr lang="en-US" sz="1100" b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Book Antiqua" pitchFamily="18" charset="0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>
                          <a:latin typeface="Book Antiqua" pitchFamily="18" charset="0"/>
                        </a:rPr>
                        <a:t>FirstName</a:t>
                      </a:r>
                      <a:r>
                        <a:rPr lang="en-US" sz="1100" b="1" dirty="0">
                          <a:latin typeface="Book Antiqua" pitchFamily="18" charset="0"/>
                        </a:rPr>
                        <a:t> of the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63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Book Antiqua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latin typeface="Book Antiqua" pitchFamily="18" charset="0"/>
                        </a:rPr>
                        <a:t>Student_PhoneNumber</a:t>
                      </a:r>
                      <a:endParaRPr lang="en-US" sz="1100" b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Book Antiqua" pitchFamily="18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latin typeface="Book Antiqua" pitchFamily="18" charset="0"/>
                        </a:rPr>
                        <a:t>PhoneNumber</a:t>
                      </a:r>
                      <a:r>
                        <a:rPr lang="en-US" sz="1100" b="1" baseline="0" dirty="0">
                          <a:latin typeface="Book Antiqua" pitchFamily="18" charset="0"/>
                        </a:rPr>
                        <a:t> of The student</a:t>
                      </a:r>
                      <a:endParaRPr lang="en-US" sz="1100" b="1" dirty="0">
                        <a:latin typeface="Book Antiqu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63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Book Antiqua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latin typeface="Book Antiqua" pitchFamily="18" charset="0"/>
                        </a:rPr>
                        <a:t>Student_Address</a:t>
                      </a:r>
                      <a:endParaRPr lang="en-US" sz="1100" b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Book Antiqua" pitchFamily="18" charset="0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Book Antiqua" pitchFamily="18" charset="0"/>
                        </a:rPr>
                        <a:t>Address of the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63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Book Antiqua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Book Antiqua" pitchFamily="18" charset="0"/>
                        </a:rPr>
                        <a:t>Student Preference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Book Antiqua" pitchFamily="18" charset="0"/>
                        </a:rPr>
                        <a:t>Memo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Book Antiqua" pitchFamily="18" charset="0"/>
                        </a:rPr>
                        <a:t>Preference of the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39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4670" y="1339850"/>
            <a:ext cx="9624060" cy="5279295"/>
          </a:xfrm>
        </p:spPr>
        <p:txBody>
          <a:bodyPr/>
          <a:lstStyle/>
          <a:p>
            <a:r>
              <a:rPr lang="en-US" dirty="0">
                <a:latin typeface="Book Antiqua" pitchFamily="18" charset="0"/>
              </a:rPr>
              <a:t>Change Figure 2 to Design as follows: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ook Antiqua" pitchFamily="18" charset="0"/>
              </a:rPr>
              <a:t>Creating Tables in MS Access ’07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22500" y="6597650"/>
            <a:ext cx="73152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Figure 3: Blank Table1 for </a:t>
            </a:r>
            <a:r>
              <a:rPr lang="en-US" dirty="0" err="1"/>
              <a:t>mye_store</a:t>
            </a:r>
            <a:r>
              <a:rPr lang="en-US" dirty="0"/>
              <a:t> Database in design view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13" b="8333"/>
          <a:stretch/>
        </p:blipFill>
        <p:spPr bwMode="auto">
          <a:xfrm>
            <a:off x="1079500" y="2070100"/>
            <a:ext cx="8749145" cy="42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610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ook Antiqua" pitchFamily="18" charset="0"/>
              </a:rPr>
              <a:t>Create Product table in </a:t>
            </a:r>
            <a:r>
              <a:rPr lang="en-US" dirty="0" err="1">
                <a:latin typeface="Book Antiqua" pitchFamily="18" charset="0"/>
              </a:rPr>
              <a:t>MSaccess</a:t>
            </a:r>
            <a:r>
              <a:rPr lang="en-US" dirty="0">
                <a:latin typeface="Book Antiqua" pitchFamily="18" charset="0"/>
              </a:rPr>
              <a:t>  as Shown: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itchFamily="18" charset="0"/>
              </a:rPr>
              <a:t>Product Table Creation…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2323318"/>
            <a:ext cx="7543800" cy="3997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222500" y="6597650"/>
            <a:ext cx="73152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Figure 4: Sales Table for </a:t>
            </a:r>
            <a:r>
              <a:rPr lang="en-US" dirty="0" err="1"/>
              <a:t>mye_store</a:t>
            </a:r>
            <a:r>
              <a:rPr lang="en-US" dirty="0"/>
              <a:t> Database in design view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231900" y="3473450"/>
            <a:ext cx="1447800" cy="123825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8"/>
          <p:cNvSpPr txBox="1">
            <a:spLocks/>
          </p:cNvSpPr>
          <p:nvPr/>
        </p:nvSpPr>
        <p:spPr>
          <a:xfrm>
            <a:off x="147320" y="4707401"/>
            <a:ext cx="1600200" cy="747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417113" indent="-291979" algn="l" rtl="0" eaLnBrk="1" latinLnBrk="0" hangingPunct="1">
              <a:spcBef>
                <a:spcPts val="456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09092" indent="-260695" algn="l" rtl="0" eaLnBrk="1" latinLnBrk="0" hangingPunct="1">
              <a:spcBef>
                <a:spcPts val="369"/>
              </a:spcBef>
              <a:buClr>
                <a:schemeClr val="accent1"/>
              </a:buClr>
              <a:buFont typeface="Verdana"/>
              <a:buChar char="◦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80215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03477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Font typeface="Wingdings 2"/>
              <a:buChar char=""/>
              <a:defRPr kumimoji="0"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64173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Font typeface="Wingdings 2"/>
              <a:buChar char="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4868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5564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346259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606954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25134" indent="0" algn="ctr">
              <a:buFont typeface="Wingdings 3"/>
              <a:buNone/>
            </a:pPr>
            <a:r>
              <a:rPr lang="en-US" sz="1800" dirty="0">
                <a:latin typeface="Book Antiqua" pitchFamily="18" charset="0"/>
              </a:rPr>
              <a:t> Fields in Product Table</a:t>
            </a:r>
          </a:p>
        </p:txBody>
      </p:sp>
    </p:spTree>
    <p:extLst>
      <p:ext uri="{BB962C8B-B14F-4D97-AF65-F5344CB8AC3E}">
        <p14:creationId xmlns:p14="http://schemas.microsoft.com/office/powerpoint/2010/main" val="1439471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Sales table in </a:t>
            </a:r>
            <a:r>
              <a:rPr lang="en-US" dirty="0" err="1"/>
              <a:t>MSaccess</a:t>
            </a:r>
            <a:r>
              <a:rPr lang="en-US" dirty="0"/>
              <a:t>  as Shown: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itchFamily="18" charset="0"/>
              </a:rPr>
              <a:t>Sales Table Creation…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2254250"/>
            <a:ext cx="8319803" cy="4677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1231900" y="3473450"/>
            <a:ext cx="1447800" cy="123825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8"/>
          <p:cNvSpPr txBox="1">
            <a:spLocks/>
          </p:cNvSpPr>
          <p:nvPr/>
        </p:nvSpPr>
        <p:spPr>
          <a:xfrm>
            <a:off x="147320" y="4707401"/>
            <a:ext cx="1600200" cy="747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417113" indent="-291979" algn="l" rtl="0" eaLnBrk="1" latinLnBrk="0" hangingPunct="1">
              <a:spcBef>
                <a:spcPts val="456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09092" indent="-260695" algn="l" rtl="0" eaLnBrk="1" latinLnBrk="0" hangingPunct="1">
              <a:spcBef>
                <a:spcPts val="369"/>
              </a:spcBef>
              <a:buClr>
                <a:schemeClr val="accent1"/>
              </a:buClr>
              <a:buFont typeface="Verdana"/>
              <a:buChar char="◦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80215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03477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Font typeface="Wingdings 2"/>
              <a:buChar char=""/>
              <a:defRPr kumimoji="0"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64173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Font typeface="Wingdings 2"/>
              <a:buChar char="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4868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5564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346259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606954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25134" indent="0" algn="ctr">
              <a:buFont typeface="Wingdings 3"/>
              <a:buNone/>
            </a:pPr>
            <a:r>
              <a:rPr lang="en-US" sz="1800" dirty="0">
                <a:latin typeface="Book Antiqua" pitchFamily="18" charset="0"/>
              </a:rPr>
              <a:t>Fields in Sales Table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22780" y="6931855"/>
            <a:ext cx="73152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Figure 5: Product Table for </a:t>
            </a:r>
            <a:r>
              <a:rPr lang="en-US" dirty="0" err="1"/>
              <a:t>mye_store</a:t>
            </a:r>
            <a:r>
              <a:rPr lang="en-US" dirty="0"/>
              <a:t> Database in design view</a:t>
            </a:r>
          </a:p>
        </p:txBody>
      </p:sp>
    </p:spTree>
    <p:extLst>
      <p:ext uri="{BB962C8B-B14F-4D97-AF65-F5344CB8AC3E}">
        <p14:creationId xmlns:p14="http://schemas.microsoft.com/office/powerpoint/2010/main" val="3834721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4670" y="1632204"/>
            <a:ext cx="10298430" cy="5575046"/>
          </a:xfrm>
        </p:spPr>
        <p:txBody>
          <a:bodyPr/>
          <a:lstStyle/>
          <a:p>
            <a:r>
              <a:rPr lang="en-US" dirty="0">
                <a:latin typeface="Book Antiqua" pitchFamily="18" charset="0"/>
              </a:rPr>
              <a:t>Create the  Student table in </a:t>
            </a:r>
            <a:r>
              <a:rPr lang="en-US" dirty="0" err="1">
                <a:latin typeface="Book Antiqua" pitchFamily="18" charset="0"/>
              </a:rPr>
              <a:t>MSaccess</a:t>
            </a:r>
            <a:r>
              <a:rPr lang="en-US" dirty="0">
                <a:latin typeface="Book Antiqua" pitchFamily="18" charset="0"/>
              </a:rPr>
              <a:t>  as Shown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itchFamily="18" charset="0"/>
              </a:rPr>
              <a:t>Student Table Creation…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2178050"/>
            <a:ext cx="8534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8"/>
          <p:cNvSpPr txBox="1">
            <a:spLocks/>
          </p:cNvSpPr>
          <p:nvPr/>
        </p:nvSpPr>
        <p:spPr>
          <a:xfrm>
            <a:off x="147320" y="4707401"/>
            <a:ext cx="1600200" cy="747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417113" indent="-291979" algn="l" rtl="0" eaLnBrk="1" latinLnBrk="0" hangingPunct="1">
              <a:spcBef>
                <a:spcPts val="456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09092" indent="-260695" algn="l" rtl="0" eaLnBrk="1" latinLnBrk="0" hangingPunct="1">
              <a:spcBef>
                <a:spcPts val="369"/>
              </a:spcBef>
              <a:buClr>
                <a:schemeClr val="accent1"/>
              </a:buClr>
              <a:buFont typeface="Verdana"/>
              <a:buChar char="◦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80215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03477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Font typeface="Wingdings 2"/>
              <a:buChar char=""/>
              <a:defRPr kumimoji="0"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64173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Font typeface="Wingdings 2"/>
              <a:buChar char="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4868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5564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346259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606954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25134" indent="0" algn="ctr">
              <a:buFont typeface="Wingdings 3"/>
              <a:buNone/>
            </a:pPr>
            <a:r>
              <a:rPr lang="en-US" sz="1800" dirty="0">
                <a:latin typeface="Book Antiqua" pitchFamily="18" charset="0"/>
              </a:rPr>
              <a:t>Fields in  in Student Table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231900" y="3473450"/>
            <a:ext cx="1447800" cy="123825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922780" y="6931855"/>
            <a:ext cx="73152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Figure 6: Student Table for </a:t>
            </a:r>
            <a:r>
              <a:rPr lang="en-US" dirty="0" err="1"/>
              <a:t>mye_store</a:t>
            </a:r>
            <a:r>
              <a:rPr lang="en-US" dirty="0"/>
              <a:t> Database in design view</a:t>
            </a:r>
          </a:p>
        </p:txBody>
      </p:sp>
    </p:spTree>
    <p:extLst>
      <p:ext uri="{BB962C8B-B14F-4D97-AF65-F5344CB8AC3E}">
        <p14:creationId xmlns:p14="http://schemas.microsoft.com/office/powerpoint/2010/main" val="141353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Book Antiqua" pitchFamily="18" charset="0"/>
              </a:rPr>
              <a:t>Enter the following data into product table as shown: 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Entry into Tables…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40" y="2532916"/>
            <a:ext cx="8077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8"/>
          <p:cNvSpPr txBox="1">
            <a:spLocks/>
          </p:cNvSpPr>
          <p:nvPr/>
        </p:nvSpPr>
        <p:spPr>
          <a:xfrm>
            <a:off x="0" y="4940300"/>
            <a:ext cx="1600200" cy="747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417113" indent="-291979" algn="l" rtl="0" eaLnBrk="1" latinLnBrk="0" hangingPunct="1">
              <a:spcBef>
                <a:spcPts val="456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09092" indent="-260695" algn="l" rtl="0" eaLnBrk="1" latinLnBrk="0" hangingPunct="1">
              <a:spcBef>
                <a:spcPts val="369"/>
              </a:spcBef>
              <a:buClr>
                <a:schemeClr val="accent1"/>
              </a:buClr>
              <a:buFont typeface="Verdana"/>
              <a:buChar char="◦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80215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03477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Font typeface="Wingdings 2"/>
              <a:buChar char=""/>
              <a:defRPr kumimoji="0"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64173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Font typeface="Wingdings 2"/>
              <a:buChar char="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4868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5564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346259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606954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25134" indent="0" algn="ctr">
              <a:buFont typeface="Wingdings 3"/>
              <a:buNone/>
            </a:pPr>
            <a:r>
              <a:rPr lang="en-US" sz="1800" dirty="0">
                <a:latin typeface="Book Antiqua" pitchFamily="18" charset="0"/>
              </a:rPr>
              <a:t>Records in Product Table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2300" y="4006850"/>
            <a:ext cx="2209800" cy="93345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16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Book Antiqua" pitchFamily="18" charset="0"/>
              </a:rPr>
              <a:t>Enter the following data into Sales table as shown: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Entry into Tables…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2189481"/>
            <a:ext cx="8915399" cy="475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927100" y="3854450"/>
            <a:ext cx="2438400" cy="85725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 txBox="1">
            <a:spLocks/>
          </p:cNvSpPr>
          <p:nvPr/>
        </p:nvSpPr>
        <p:spPr>
          <a:xfrm>
            <a:off x="0" y="4711700"/>
            <a:ext cx="1600200" cy="747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417113" indent="-291979" algn="l" rtl="0" eaLnBrk="1" latinLnBrk="0" hangingPunct="1">
              <a:spcBef>
                <a:spcPts val="456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09092" indent="-260695" algn="l" rtl="0" eaLnBrk="1" latinLnBrk="0" hangingPunct="1">
              <a:spcBef>
                <a:spcPts val="369"/>
              </a:spcBef>
              <a:buClr>
                <a:schemeClr val="accent1"/>
              </a:buClr>
              <a:buFont typeface="Verdana"/>
              <a:buChar char="◦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80215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03477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Font typeface="Wingdings 2"/>
              <a:buChar char=""/>
              <a:defRPr kumimoji="0"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64173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Font typeface="Wingdings 2"/>
              <a:buChar char="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4868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5564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346259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606954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25134" indent="0" algn="ctr">
              <a:buFont typeface="Wingdings 3"/>
              <a:buNone/>
            </a:pPr>
            <a:r>
              <a:rPr lang="en-US" sz="1800" dirty="0">
                <a:latin typeface="Book Antiqua" pitchFamily="18" charset="0"/>
              </a:rPr>
              <a:t>Records in Sales Table</a:t>
            </a:r>
          </a:p>
        </p:txBody>
      </p:sp>
    </p:spTree>
    <p:extLst>
      <p:ext uri="{BB962C8B-B14F-4D97-AF65-F5344CB8AC3E}">
        <p14:creationId xmlns:p14="http://schemas.microsoft.com/office/powerpoint/2010/main" val="3280721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Book Antiqua" pitchFamily="18" charset="0"/>
              </a:rPr>
              <a:t>Enter the following data into Student’s table as shown: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Entry into Tables…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2701867"/>
            <a:ext cx="8991600" cy="449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8"/>
          <p:cNvSpPr txBox="1">
            <a:spLocks/>
          </p:cNvSpPr>
          <p:nvPr/>
        </p:nvSpPr>
        <p:spPr>
          <a:xfrm>
            <a:off x="0" y="5045738"/>
            <a:ext cx="1600200" cy="747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417113" indent="-291979" algn="l" rtl="0" eaLnBrk="1" latinLnBrk="0" hangingPunct="1">
              <a:spcBef>
                <a:spcPts val="456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09092" indent="-260695" algn="l" rtl="0" eaLnBrk="1" latinLnBrk="0" hangingPunct="1">
              <a:spcBef>
                <a:spcPts val="369"/>
              </a:spcBef>
              <a:buClr>
                <a:schemeClr val="accent1"/>
              </a:buClr>
              <a:buFont typeface="Verdana"/>
              <a:buChar char="◦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80215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03477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Font typeface="Wingdings 2"/>
              <a:buChar char=""/>
              <a:defRPr kumimoji="0"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64173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Font typeface="Wingdings 2"/>
              <a:buChar char="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4868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5564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346259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606954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25134" indent="0" algn="ctr">
              <a:buFont typeface="Wingdings 3"/>
              <a:buNone/>
            </a:pPr>
            <a:r>
              <a:rPr lang="en-US" sz="1800" dirty="0">
                <a:latin typeface="Book Antiqua" pitchFamily="18" charset="0"/>
              </a:rPr>
              <a:t>Records in Student Table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2300" y="4083050"/>
            <a:ext cx="2819400" cy="9626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459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Book Antiqua" pitchFamily="18" charset="0"/>
              </a:rPr>
              <a:t>Update data in the Product table using form as shown :</a:t>
            </a:r>
          </a:p>
          <a:p>
            <a:pPr marL="125134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itchFamily="18" charset="0"/>
              </a:rPr>
              <a:t>Updating of Records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240665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8"/>
          <p:cNvSpPr txBox="1">
            <a:spLocks/>
          </p:cNvSpPr>
          <p:nvPr/>
        </p:nvSpPr>
        <p:spPr>
          <a:xfrm>
            <a:off x="0" y="5045738"/>
            <a:ext cx="1600200" cy="1018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417113" indent="-291979" algn="l" rtl="0" eaLnBrk="1" latinLnBrk="0" hangingPunct="1">
              <a:spcBef>
                <a:spcPts val="456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09092" indent="-260695" algn="l" rtl="0" eaLnBrk="1" latinLnBrk="0" hangingPunct="1">
              <a:spcBef>
                <a:spcPts val="369"/>
              </a:spcBef>
              <a:buClr>
                <a:schemeClr val="accent1"/>
              </a:buClr>
              <a:buFont typeface="Verdana"/>
              <a:buChar char="◦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80215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03477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Font typeface="Wingdings 2"/>
              <a:buChar char=""/>
              <a:defRPr kumimoji="0"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64173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Font typeface="Wingdings 2"/>
              <a:buChar char="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4868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5564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346259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606954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25134" indent="0" algn="ctr">
              <a:buFont typeface="Wingdings 3"/>
              <a:buNone/>
            </a:pPr>
            <a:r>
              <a:rPr lang="en-US" sz="1800" dirty="0">
                <a:latin typeface="Book Antiqua" pitchFamily="18" charset="0"/>
              </a:rPr>
              <a:t>Updating data in Product Inventory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2300" y="4083050"/>
            <a:ext cx="2819400" cy="9626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86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Book Antiqua" pitchFamily="18" charset="0"/>
              </a:rPr>
              <a:t>Microsoft Access is a relational database management system (RDBMS)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Book Antiqua" pitchFamily="18" charset="0"/>
                <a:cs typeface="Times New Roman" panose="02020603050405020304" pitchFamily="18" charset="0"/>
              </a:rPr>
              <a:t>Relational database design eliminates unnecessary data duplications. RDMS is easier to maintain</a:t>
            </a:r>
            <a:endParaRPr lang="en-US" sz="2800" dirty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Book Antiqua" pitchFamily="18" charset="0"/>
              </a:rPr>
              <a:t>Other PC-based RDMBS include:</a:t>
            </a:r>
          </a:p>
          <a:p>
            <a:pPr lvl="4">
              <a:lnSpc>
                <a:spcPct val="90000"/>
              </a:lnSpc>
            </a:pPr>
            <a:r>
              <a:rPr lang="en-US" sz="1900" dirty="0">
                <a:latin typeface="Book Antiqua" pitchFamily="18" charset="0"/>
              </a:rPr>
              <a:t>MS FoxPro</a:t>
            </a:r>
          </a:p>
          <a:p>
            <a:pPr lvl="4">
              <a:lnSpc>
                <a:spcPct val="90000"/>
              </a:lnSpc>
            </a:pPr>
            <a:r>
              <a:rPr lang="en-US" sz="1900" dirty="0">
                <a:latin typeface="Book Antiqua" pitchFamily="18" charset="0"/>
              </a:rPr>
              <a:t>Borland dBase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Book Antiqua" pitchFamily="18" charset="0"/>
              </a:rPr>
              <a:t>“Industrial-strength” RDBMS include:</a:t>
            </a:r>
          </a:p>
          <a:p>
            <a:pPr lvl="5">
              <a:lnSpc>
                <a:spcPct val="90000"/>
              </a:lnSpc>
            </a:pPr>
            <a:r>
              <a:rPr lang="en-US" sz="1900" b="1" dirty="0">
                <a:latin typeface="Book Antiqua" pitchFamily="18" charset="0"/>
              </a:rPr>
              <a:t>Oracle</a:t>
            </a:r>
          </a:p>
          <a:p>
            <a:pPr lvl="5">
              <a:lnSpc>
                <a:spcPct val="90000"/>
              </a:lnSpc>
            </a:pPr>
            <a:r>
              <a:rPr lang="en-US" sz="1900" b="1" dirty="0">
                <a:latin typeface="Book Antiqua" pitchFamily="18" charset="0"/>
              </a:rPr>
              <a:t>MS SQL Server</a:t>
            </a:r>
          </a:p>
          <a:p>
            <a:pPr lvl="5">
              <a:lnSpc>
                <a:spcPct val="90000"/>
              </a:lnSpc>
            </a:pPr>
            <a:r>
              <a:rPr lang="en-US" sz="1900" b="1" dirty="0">
                <a:latin typeface="Book Antiqua" pitchFamily="18" charset="0"/>
              </a:rPr>
              <a:t>IBM DB2</a:t>
            </a:r>
          </a:p>
          <a:p>
            <a:pPr lvl="5">
              <a:lnSpc>
                <a:spcPct val="90000"/>
              </a:lnSpc>
            </a:pPr>
            <a:r>
              <a:rPr lang="en-US" sz="1900" b="1" dirty="0">
                <a:latin typeface="Book Antiqua" pitchFamily="18" charset="0"/>
              </a:rPr>
              <a:t>Informix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601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Update data in the Sales table using form as shown : </a:t>
            </a:r>
          </a:p>
          <a:p>
            <a:pPr marL="125134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itchFamily="18" charset="0"/>
              </a:rPr>
              <a:t>Updating of Records…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885" y="2178050"/>
            <a:ext cx="9269215" cy="466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8"/>
          <p:cNvSpPr txBox="1">
            <a:spLocks/>
          </p:cNvSpPr>
          <p:nvPr/>
        </p:nvSpPr>
        <p:spPr>
          <a:xfrm>
            <a:off x="0" y="5045738"/>
            <a:ext cx="1600200" cy="1018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417113" indent="-291979" algn="l" rtl="0" eaLnBrk="1" latinLnBrk="0" hangingPunct="1">
              <a:spcBef>
                <a:spcPts val="456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09092" indent="-260695" algn="l" rtl="0" eaLnBrk="1" latinLnBrk="0" hangingPunct="1">
              <a:spcBef>
                <a:spcPts val="369"/>
              </a:spcBef>
              <a:buClr>
                <a:schemeClr val="accent1"/>
              </a:buClr>
              <a:buFont typeface="Verdana"/>
              <a:buChar char="◦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80215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03477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Font typeface="Wingdings 2"/>
              <a:buChar char=""/>
              <a:defRPr kumimoji="0"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64173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Font typeface="Wingdings 2"/>
              <a:buChar char="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4868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5564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346259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606954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25134" indent="0" algn="ctr">
              <a:buFont typeface="Wingdings 3"/>
              <a:buNone/>
            </a:pPr>
            <a:r>
              <a:rPr lang="en-US" sz="1800" dirty="0">
                <a:latin typeface="Book Antiqua" pitchFamily="18" charset="0"/>
              </a:rPr>
              <a:t>Updating data in Sales Inventory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2300" y="4083050"/>
            <a:ext cx="2819400" cy="9626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290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Book Antiqua" pitchFamily="18" charset="0"/>
              </a:rPr>
              <a:t>Update data in the Student table using form as shown :</a:t>
            </a:r>
          </a:p>
          <a:p>
            <a:pPr marL="125134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itchFamily="18" charset="0"/>
              </a:rPr>
              <a:t>Updating of Records…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2482850"/>
            <a:ext cx="8991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8"/>
          <p:cNvSpPr txBox="1">
            <a:spLocks/>
          </p:cNvSpPr>
          <p:nvPr/>
        </p:nvSpPr>
        <p:spPr>
          <a:xfrm>
            <a:off x="0" y="5045738"/>
            <a:ext cx="1600200" cy="1018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417113" indent="-291979" algn="l" rtl="0" eaLnBrk="1" latinLnBrk="0" hangingPunct="1">
              <a:spcBef>
                <a:spcPts val="456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09092" indent="-260695" algn="l" rtl="0" eaLnBrk="1" latinLnBrk="0" hangingPunct="1">
              <a:spcBef>
                <a:spcPts val="369"/>
              </a:spcBef>
              <a:buClr>
                <a:schemeClr val="accent1"/>
              </a:buClr>
              <a:buFont typeface="Verdana"/>
              <a:buChar char="◦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80215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03477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Font typeface="Wingdings 2"/>
              <a:buChar char=""/>
              <a:defRPr kumimoji="0"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64173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Font typeface="Wingdings 2"/>
              <a:buChar char="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4868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5564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346259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606954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25134" indent="0" algn="ctr">
              <a:buFont typeface="Wingdings 3"/>
              <a:buNone/>
            </a:pPr>
            <a:r>
              <a:rPr lang="en-US" sz="1800" dirty="0">
                <a:latin typeface="Book Antiqua" pitchFamily="18" charset="0"/>
              </a:rPr>
              <a:t>Updating data in Student table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2300" y="3778250"/>
            <a:ext cx="2362200" cy="12674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651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Book Antiqua" pitchFamily="18" charset="0"/>
              </a:rPr>
              <a:t>Generate Report for Products from Product Table as: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 Generation…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2559050"/>
            <a:ext cx="8461573" cy="42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8"/>
          <p:cNvSpPr txBox="1">
            <a:spLocks/>
          </p:cNvSpPr>
          <p:nvPr/>
        </p:nvSpPr>
        <p:spPr>
          <a:xfrm>
            <a:off x="0" y="5045738"/>
            <a:ext cx="1600200" cy="1018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417113" indent="-291979" algn="l" rtl="0" eaLnBrk="1" latinLnBrk="0" hangingPunct="1">
              <a:spcBef>
                <a:spcPts val="456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09092" indent="-260695" algn="l" rtl="0" eaLnBrk="1" latinLnBrk="0" hangingPunct="1">
              <a:spcBef>
                <a:spcPts val="369"/>
              </a:spcBef>
              <a:buClr>
                <a:schemeClr val="accent1"/>
              </a:buClr>
              <a:buFont typeface="Verdana"/>
              <a:buChar char="◦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80215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03477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Font typeface="Wingdings 2"/>
              <a:buChar char=""/>
              <a:defRPr kumimoji="0"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64173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Font typeface="Wingdings 2"/>
              <a:buChar char="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4868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5564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346259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606954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25134" indent="0" algn="ctr">
              <a:buFont typeface="Wingdings 3"/>
              <a:buNone/>
            </a:pPr>
            <a:r>
              <a:rPr lang="en-US" sz="1800" dirty="0">
                <a:latin typeface="Book Antiqua" pitchFamily="18" charset="0"/>
              </a:rPr>
              <a:t>Generating Reports in Product Table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2300" y="3778250"/>
            <a:ext cx="2362200" cy="12674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55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Book Antiqua" pitchFamily="18" charset="0"/>
              </a:rPr>
              <a:t>Generate Report for Sales from Sales table as</a:t>
            </a:r>
            <a:r>
              <a:rPr lang="en-US" sz="2800" dirty="0"/>
              <a:t>: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itchFamily="18" charset="0"/>
              </a:rPr>
              <a:t>Reports Generation…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2178050"/>
            <a:ext cx="8655050" cy="486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8"/>
          <p:cNvSpPr txBox="1">
            <a:spLocks/>
          </p:cNvSpPr>
          <p:nvPr/>
        </p:nvSpPr>
        <p:spPr>
          <a:xfrm>
            <a:off x="0" y="5045738"/>
            <a:ext cx="1600200" cy="1018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417113" indent="-291979" algn="l" rtl="0" eaLnBrk="1" latinLnBrk="0" hangingPunct="1">
              <a:spcBef>
                <a:spcPts val="456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09092" indent="-260695" algn="l" rtl="0" eaLnBrk="1" latinLnBrk="0" hangingPunct="1">
              <a:spcBef>
                <a:spcPts val="369"/>
              </a:spcBef>
              <a:buClr>
                <a:schemeClr val="accent1"/>
              </a:buClr>
              <a:buFont typeface="Verdana"/>
              <a:buChar char="◦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80215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03477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Font typeface="Wingdings 2"/>
              <a:buChar char=""/>
              <a:defRPr kumimoji="0"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64173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Font typeface="Wingdings 2"/>
              <a:buChar char="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4868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5564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346259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606954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25134" indent="0" algn="ctr">
              <a:buFont typeface="Wingdings 3"/>
              <a:buNone/>
            </a:pPr>
            <a:r>
              <a:rPr lang="en-US" sz="1800" dirty="0">
                <a:latin typeface="Book Antiqua" pitchFamily="18" charset="0"/>
              </a:rPr>
              <a:t>Generating Reports in Product Table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2300" y="3778250"/>
            <a:ext cx="2362200" cy="12674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651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Generate Report for Customers from Student table as:</a:t>
            </a:r>
          </a:p>
          <a:p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itchFamily="18" charset="0"/>
              </a:rPr>
              <a:t>Reports Generation…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2559050"/>
            <a:ext cx="7934324" cy="43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8"/>
          <p:cNvSpPr txBox="1">
            <a:spLocks/>
          </p:cNvSpPr>
          <p:nvPr/>
        </p:nvSpPr>
        <p:spPr>
          <a:xfrm>
            <a:off x="0" y="5045738"/>
            <a:ext cx="1600200" cy="1018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417113" indent="-291979" algn="l" rtl="0" eaLnBrk="1" latinLnBrk="0" hangingPunct="1">
              <a:spcBef>
                <a:spcPts val="456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09092" indent="-260695" algn="l" rtl="0" eaLnBrk="1" latinLnBrk="0" hangingPunct="1">
              <a:spcBef>
                <a:spcPts val="369"/>
              </a:spcBef>
              <a:buClr>
                <a:schemeClr val="accent1"/>
              </a:buClr>
              <a:buFont typeface="Verdana"/>
              <a:buChar char="◦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80215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03477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Font typeface="Wingdings 2"/>
              <a:buChar char=""/>
              <a:defRPr kumimoji="0"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64173" indent="-260695" algn="l" rtl="0" eaLnBrk="1" latinLnBrk="0" hangingPunct="1">
              <a:spcBef>
                <a:spcPts val="399"/>
              </a:spcBef>
              <a:buClr>
                <a:schemeClr val="accent2"/>
              </a:buClr>
              <a:buFont typeface="Wingdings 2"/>
              <a:buChar char="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4868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5564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346259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606954" indent="-260695" algn="l" rtl="0" eaLnBrk="1" latinLnBrk="0" hangingPunct="1">
              <a:spcBef>
                <a:spcPts val="399"/>
              </a:spcBef>
              <a:buClr>
                <a:schemeClr val="accent3"/>
              </a:buClr>
              <a:buFont typeface="Wingdings 2"/>
              <a:buChar char="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25134" indent="0" algn="ctr">
              <a:buFont typeface="Wingdings 3"/>
              <a:buNone/>
            </a:pPr>
            <a:r>
              <a:rPr lang="en-US" sz="1800" dirty="0">
                <a:latin typeface="Book Antiqua" pitchFamily="18" charset="0"/>
              </a:rPr>
              <a:t>Generating Reports in Product Table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8900" y="3702050"/>
            <a:ext cx="2362200" cy="12674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83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/>
          </a:p>
          <a:p>
            <a:pPr marL="125134" indent="0" algn="ctr">
              <a:buNone/>
            </a:pPr>
            <a:r>
              <a:rPr lang="en-US" i="1" dirty="0">
                <a:latin typeface="Book Antiqua" pitchFamily="18" charset="0"/>
              </a:rPr>
              <a:t>  “</a:t>
            </a:r>
            <a:r>
              <a:rPr lang="en-US" sz="4000" i="1" dirty="0">
                <a:latin typeface="Book Antiqua" pitchFamily="18" charset="0"/>
              </a:rPr>
              <a:t>This is not the end. It is not even the    beginning of the end. </a:t>
            </a:r>
          </a:p>
          <a:p>
            <a:pPr marL="125134" indent="0" algn="ctr">
              <a:buNone/>
            </a:pPr>
            <a:r>
              <a:rPr lang="en-US" sz="4000" i="1" dirty="0">
                <a:latin typeface="Book Antiqua" pitchFamily="18" charset="0"/>
              </a:rPr>
              <a:t>  But it is, perhaps, the end of the beginning</a:t>
            </a:r>
            <a:r>
              <a:rPr lang="en-US" i="1" dirty="0">
                <a:latin typeface="Book Antiqua" pitchFamily="18" charset="0"/>
              </a:rPr>
              <a:t>”</a:t>
            </a:r>
          </a:p>
          <a:p>
            <a:pPr marL="125134" indent="0" algn="ctr">
              <a:buNone/>
            </a:pPr>
            <a:endParaRPr lang="en-US" i="1" dirty="0"/>
          </a:p>
          <a:p>
            <a:pPr marL="125134" indent="0" algn="ctr">
              <a:buNone/>
            </a:pPr>
            <a:r>
              <a:rPr lang="en-US" dirty="0">
                <a:latin typeface="Baskerville Old Face" pitchFamily="18" charset="0"/>
              </a:rPr>
              <a:t>-Sir Winston Churchill (1874-1965),</a:t>
            </a:r>
          </a:p>
          <a:p>
            <a:pPr marL="125134" indent="0" algn="ctr">
              <a:buNone/>
            </a:pPr>
            <a:r>
              <a:rPr lang="en-US" dirty="0">
                <a:latin typeface="Baskerville Old Face" pitchFamily="18" charset="0"/>
              </a:rPr>
              <a:t>   former British Prime Minister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ook Antiqua" pitchFamily="18" charset="0"/>
              </a:rPr>
              <a:t>What Next?</a:t>
            </a:r>
          </a:p>
        </p:txBody>
      </p:sp>
    </p:spTree>
    <p:extLst>
      <p:ext uri="{BB962C8B-B14F-4D97-AF65-F5344CB8AC3E}">
        <p14:creationId xmlns:p14="http://schemas.microsoft.com/office/powerpoint/2010/main" val="2009036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5" t="15057" r="3459" b="13836"/>
          <a:stretch/>
        </p:blipFill>
        <p:spPr bwMode="auto">
          <a:xfrm>
            <a:off x="1460500" y="1873250"/>
            <a:ext cx="7329055" cy="35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66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Book Antiqua" pitchFamily="18" charset="0"/>
              </a:rPr>
              <a:t>Open MS Access (Microsoft Office 2007/2010 heading)</a:t>
            </a:r>
          </a:p>
          <a:p>
            <a:r>
              <a:rPr lang="en-US" sz="3200" dirty="0">
                <a:latin typeface="Book Antiqua" pitchFamily="18" charset="0"/>
              </a:rPr>
              <a:t>Open a New Database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itchFamily="18" charset="0"/>
              </a:rPr>
              <a:t>Getting Started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3"/>
          <a:stretch/>
        </p:blipFill>
        <p:spPr bwMode="auto">
          <a:xfrm>
            <a:off x="1868268" y="3165035"/>
            <a:ext cx="8153400" cy="3941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1689100" y="5759450"/>
            <a:ext cx="6096000" cy="26670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5100" y="5759450"/>
            <a:ext cx="1371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My_eStore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itchFamily="18" charset="0"/>
              </a:rPr>
              <a:t>“</a:t>
            </a:r>
            <a:r>
              <a:rPr lang="en-US" i="1" dirty="0" err="1">
                <a:latin typeface="Book Antiqua" pitchFamily="18" charset="0"/>
              </a:rPr>
              <a:t>Mye_store</a:t>
            </a:r>
            <a:r>
              <a:rPr lang="en-US" dirty="0">
                <a:latin typeface="Book Antiqua" pitchFamily="18" charset="0"/>
              </a:rPr>
              <a:t>” Database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1"/>
          <a:stretch/>
        </p:blipFill>
        <p:spPr bwMode="auto">
          <a:xfrm>
            <a:off x="2146300" y="1777023"/>
            <a:ext cx="7391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850900" y="3168650"/>
            <a:ext cx="1447800" cy="41910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5100" y="3625166"/>
            <a:ext cx="1600200" cy="4572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25134" indent="0" algn="ctr">
              <a:buNone/>
            </a:pPr>
            <a:r>
              <a:rPr lang="en-US" sz="1800" dirty="0">
                <a:latin typeface="Book Antiqua" pitchFamily="18" charset="0"/>
              </a:rPr>
              <a:t>Blank table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98700" y="6826250"/>
            <a:ext cx="67056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Figure 2: Blank Table1 for </a:t>
            </a:r>
            <a:r>
              <a:rPr lang="en-US" dirty="0" err="1"/>
              <a:t>mye_store</a:t>
            </a:r>
            <a:r>
              <a:rPr lang="en-US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297032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ook Antiqua" pitchFamily="18" charset="0"/>
              </a:rPr>
              <a:t>Microsoft Access contains: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0099"/>
                </a:solidFill>
                <a:latin typeface="Book Antiqua" pitchFamily="18" charset="0"/>
              </a:rPr>
              <a:t>Tables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Book Antiqua" pitchFamily="18" charset="0"/>
              </a:rPr>
              <a:t>Store data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0099"/>
                </a:solidFill>
                <a:latin typeface="Book Antiqua" pitchFamily="18" charset="0"/>
              </a:rPr>
              <a:t>Forms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Book Antiqua" pitchFamily="18" charset="0"/>
              </a:rPr>
              <a:t>Make data entry into the table and display from table easier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0099"/>
                </a:solidFill>
                <a:latin typeface="Book Antiqua" pitchFamily="18" charset="0"/>
              </a:rPr>
              <a:t>Reports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Book Antiqua" pitchFamily="18" charset="0"/>
              </a:rPr>
              <a:t>Provides information from database to users in easy-to-understand format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0099"/>
                </a:solidFill>
                <a:latin typeface="Book Antiqua" pitchFamily="18" charset="0"/>
              </a:rPr>
              <a:t>Queries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Book Antiqua" pitchFamily="18" charset="0"/>
              </a:rPr>
              <a:t>Manipulate data in the tables (in the database)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itchFamily="18" charset="0"/>
              </a:rPr>
              <a:t>MS Access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83643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itchFamily="18" charset="0"/>
              </a:rPr>
              <a:t>Recall that…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698500" y="1644650"/>
            <a:ext cx="8534400" cy="462525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Book Antiqua" pitchFamily="18" charset="0"/>
                <a:ea typeface="SimHei" pitchFamily="49" charset="-122"/>
                <a:cs typeface="Times New Roman" panose="02020603050405020304" pitchFamily="18" charset="0"/>
              </a:rPr>
              <a:t>Database contains :</a:t>
            </a:r>
          </a:p>
          <a:p>
            <a:pPr lvl="1"/>
            <a:r>
              <a:rPr lang="en-US" sz="2400" b="1" dirty="0">
                <a:solidFill>
                  <a:srgbClr val="000099"/>
                </a:solidFill>
                <a:latin typeface="Book Antiqua" pitchFamily="18" charset="0"/>
                <a:ea typeface="SimHei" pitchFamily="49" charset="-122"/>
                <a:cs typeface="Times New Roman" panose="02020603050405020304" pitchFamily="18" charset="0"/>
              </a:rPr>
              <a:t>Tables</a:t>
            </a:r>
          </a:p>
          <a:p>
            <a:pPr lvl="2"/>
            <a:r>
              <a:rPr lang="en-US" sz="2400" dirty="0">
                <a:latin typeface="Book Antiqua" pitchFamily="18" charset="0"/>
                <a:ea typeface="SimHei" pitchFamily="49" charset="-122"/>
                <a:cs typeface="Times New Roman" panose="02020603050405020304" pitchFamily="18" charset="0"/>
              </a:rPr>
              <a:t>Representation of  how entities are arranged in a database</a:t>
            </a:r>
          </a:p>
          <a:p>
            <a:pPr lvl="2"/>
            <a:r>
              <a:rPr lang="en-US" sz="2400" dirty="0">
                <a:latin typeface="Book Antiqua" pitchFamily="18" charset="0"/>
                <a:ea typeface="SimHei" pitchFamily="49" charset="-122"/>
                <a:cs typeface="Times New Roman" panose="02020603050405020304" pitchFamily="18" charset="0"/>
              </a:rPr>
              <a:t>Each row is a record and each column a field.  </a:t>
            </a:r>
          </a:p>
          <a:p>
            <a:pPr lvl="1"/>
            <a:r>
              <a:rPr lang="en-US" sz="2400" b="1" dirty="0">
                <a:solidFill>
                  <a:srgbClr val="000099"/>
                </a:solidFill>
                <a:latin typeface="Book Antiqua" pitchFamily="18" charset="0"/>
                <a:ea typeface="SimHei" pitchFamily="49" charset="-122"/>
                <a:cs typeface="Times New Roman" panose="02020603050405020304" pitchFamily="18" charset="0"/>
              </a:rPr>
              <a:t>Fields</a:t>
            </a:r>
          </a:p>
          <a:p>
            <a:pPr lvl="2"/>
            <a:r>
              <a:rPr lang="en-US" sz="2400" dirty="0">
                <a:latin typeface="Book Antiqua" pitchFamily="18" charset="0"/>
                <a:ea typeface="SimHei" pitchFamily="49" charset="-122"/>
                <a:cs typeface="Times New Roman" panose="02020603050405020304" pitchFamily="18" charset="0"/>
              </a:rPr>
              <a:t>Individual pieces of information</a:t>
            </a:r>
          </a:p>
          <a:p>
            <a:pPr lvl="1"/>
            <a:r>
              <a:rPr lang="en-US" sz="2400" b="1" dirty="0">
                <a:solidFill>
                  <a:srgbClr val="000099"/>
                </a:solidFill>
                <a:latin typeface="Book Antiqua" pitchFamily="18" charset="0"/>
                <a:ea typeface="SimHei" pitchFamily="49" charset="-122"/>
                <a:cs typeface="Times New Roman" panose="02020603050405020304" pitchFamily="18" charset="0"/>
              </a:rPr>
              <a:t>Record</a:t>
            </a:r>
          </a:p>
          <a:p>
            <a:pPr lvl="2"/>
            <a:r>
              <a:rPr lang="en-US" sz="2400" dirty="0">
                <a:latin typeface="Book Antiqua" pitchFamily="18" charset="0"/>
                <a:ea typeface="SimHei" pitchFamily="49" charset="-122"/>
                <a:cs typeface="Times New Roman" panose="02020603050405020304" pitchFamily="18" charset="0"/>
              </a:rPr>
              <a:t>Collection of related fields within one entity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3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Book Antiqua" pitchFamily="18" charset="0"/>
              </a:rPr>
              <a:t>Database Design involves:</a:t>
            </a:r>
          </a:p>
          <a:p>
            <a:pPr lvl="1"/>
            <a:r>
              <a:rPr lang="en-US" sz="2400" b="1" dirty="0">
                <a:solidFill>
                  <a:srgbClr val="000099"/>
                </a:solidFill>
                <a:latin typeface="Book Antiqua" pitchFamily="18" charset="0"/>
              </a:rPr>
              <a:t>Requirements Analysis</a:t>
            </a:r>
          </a:p>
          <a:p>
            <a:pPr lvl="2"/>
            <a:r>
              <a:rPr lang="en-US" dirty="0">
                <a:latin typeface="Book Antiqua" pitchFamily="18" charset="0"/>
              </a:rPr>
              <a:t>Gathering requirements for the problem.</a:t>
            </a:r>
          </a:p>
          <a:p>
            <a:pPr lvl="1"/>
            <a:r>
              <a:rPr lang="en-US" sz="2400" b="1" dirty="0">
                <a:solidFill>
                  <a:srgbClr val="000099"/>
                </a:solidFill>
                <a:latin typeface="Book Antiqua" pitchFamily="18" charset="0"/>
                <a:cs typeface="Times New Roman" panose="02020603050405020304" pitchFamily="18" charset="0"/>
              </a:rPr>
              <a:t>Data Structure</a:t>
            </a:r>
          </a:p>
          <a:p>
            <a:pPr lvl="2"/>
            <a:r>
              <a:rPr lang="en-US" dirty="0">
                <a:latin typeface="Book Antiqua" pitchFamily="18" charset="0"/>
                <a:cs typeface="Times New Roman" panose="02020603050405020304" pitchFamily="18" charset="0"/>
              </a:rPr>
              <a:t>Clarification of data types of the tables in the database</a:t>
            </a:r>
          </a:p>
          <a:p>
            <a:pPr lvl="1"/>
            <a:r>
              <a:rPr lang="en-US" sz="2400" b="1" dirty="0">
                <a:solidFill>
                  <a:srgbClr val="000099"/>
                </a:solidFill>
                <a:latin typeface="Book Antiqua" pitchFamily="18" charset="0"/>
                <a:cs typeface="Times New Roman" panose="02020603050405020304" pitchFamily="18" charset="0"/>
              </a:rPr>
              <a:t>Creation of Tables</a:t>
            </a:r>
          </a:p>
          <a:p>
            <a:pPr lvl="2"/>
            <a:r>
              <a:rPr lang="en-US" dirty="0">
                <a:latin typeface="Book Antiqua" pitchFamily="18" charset="0"/>
                <a:cs typeface="Times New Roman" panose="02020603050405020304" pitchFamily="18" charset="0"/>
              </a:rPr>
              <a:t>Creation of Tables and entering of tables</a:t>
            </a:r>
          </a:p>
          <a:p>
            <a:pPr marL="719520" lvl="2" indent="0">
              <a:buNone/>
            </a:pPr>
            <a:r>
              <a:rPr lang="en-US" b="1" dirty="0">
                <a:solidFill>
                  <a:srgbClr val="000099"/>
                </a:solidFill>
                <a:latin typeface="Book Antiqua" pitchFamily="18" charset="0"/>
                <a:cs typeface="Times New Roman" panose="02020603050405020304" pitchFamily="18" charset="0"/>
              </a:rPr>
              <a:t>Updating of Records in the  Tables</a:t>
            </a:r>
          </a:p>
          <a:p>
            <a:pPr lvl="1"/>
            <a:r>
              <a:rPr lang="en-US" sz="2400" b="1" dirty="0">
                <a:solidFill>
                  <a:srgbClr val="000099"/>
                </a:solidFill>
                <a:latin typeface="Book Antiqua" pitchFamily="18" charset="0"/>
                <a:cs typeface="Times New Roman" panose="02020603050405020304" pitchFamily="18" charset="0"/>
              </a:rPr>
              <a:t>Creating Database Reports</a:t>
            </a:r>
          </a:p>
          <a:p>
            <a:pPr lvl="2"/>
            <a:r>
              <a:rPr lang="en-US" dirty="0">
                <a:latin typeface="Book Antiqua" pitchFamily="18" charset="0"/>
                <a:cs typeface="Times New Roman" panose="02020603050405020304" pitchFamily="18" charset="0"/>
              </a:rPr>
              <a:t>Generation of reports of data available in the database 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that…</a:t>
            </a:r>
          </a:p>
        </p:txBody>
      </p:sp>
    </p:spTree>
    <p:extLst>
      <p:ext uri="{BB962C8B-B14F-4D97-AF65-F5344CB8AC3E}">
        <p14:creationId xmlns:p14="http://schemas.microsoft.com/office/powerpoint/2010/main" val="27516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Book Antiqua" pitchFamily="18" charset="0"/>
              </a:rPr>
              <a:t>Problem:</a:t>
            </a:r>
          </a:p>
          <a:p>
            <a:pPr>
              <a:buNone/>
            </a:pPr>
            <a:r>
              <a:rPr lang="en-US" sz="2800" dirty="0">
                <a:latin typeface="Book Antiqua" pitchFamily="18" charset="0"/>
              </a:rPr>
              <a:t> Supposing NUESA president has appointed the class representative as the  business manager of  his cabinet </a:t>
            </a:r>
            <a:r>
              <a:rPr lang="en-US" sz="2800" b="1" i="1" dirty="0">
                <a:solidFill>
                  <a:srgbClr val="FF0000"/>
                </a:solidFill>
                <a:latin typeface="Book Antiqua" pitchFamily="18" charset="0"/>
              </a:rPr>
              <a:t>student-décor shop</a:t>
            </a:r>
            <a:r>
              <a:rPr lang="en-US" sz="2800" dirty="0">
                <a:latin typeface="Book Antiqua" pitchFamily="18" charset="0"/>
              </a:rPr>
              <a:t>. </a:t>
            </a:r>
          </a:p>
          <a:p>
            <a:pPr>
              <a:buNone/>
            </a:pPr>
            <a:r>
              <a:rPr lang="en-US" sz="2800" dirty="0">
                <a:latin typeface="Book Antiqua" pitchFamily="18" charset="0"/>
              </a:rPr>
              <a:t>  The décor-shop is expected to sell items such as: NUESA branded pen, Lecture Notes, Rulers, Plane sheets, Files, Pencil, Drawing board, Drinks, and Snacks. The president wishes to track items in the </a:t>
            </a:r>
            <a:r>
              <a:rPr lang="en-US" sz="2800" b="1" i="1" dirty="0" err="1">
                <a:solidFill>
                  <a:srgbClr val="FF0000"/>
                </a:solidFill>
                <a:latin typeface="Book Antiqua" pitchFamily="18" charset="0"/>
              </a:rPr>
              <a:t>décor_shop</a:t>
            </a:r>
            <a:r>
              <a:rPr lang="en-US" sz="2800" b="1" i="1" dirty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en-US" sz="2800" dirty="0">
                <a:latin typeface="Book Antiqua" pitchFamily="18" charset="0"/>
              </a:rPr>
              <a:t>inventory, sales and student information.</a:t>
            </a:r>
          </a:p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  <a:latin typeface="Book Antiqua" pitchFamily="18" charset="0"/>
              </a:rPr>
              <a:t>Develop</a:t>
            </a:r>
            <a:r>
              <a:rPr lang="en-US" sz="2800" dirty="0">
                <a:latin typeface="Book Antiqua" pitchFamily="18" charset="0"/>
              </a:rPr>
              <a:t> a simple MS Access database that will track the appropriate 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99"/>
                </a:solidFill>
              </a:rPr>
              <a:t>“</a:t>
            </a:r>
            <a:r>
              <a:rPr lang="en-US" i="1" dirty="0" err="1">
                <a:solidFill>
                  <a:srgbClr val="000099"/>
                </a:solidFill>
                <a:latin typeface="Book Antiqua" pitchFamily="18" charset="0"/>
              </a:rPr>
              <a:t>Mye_shop</a:t>
            </a:r>
            <a:r>
              <a:rPr lang="en-US" dirty="0">
                <a:solidFill>
                  <a:srgbClr val="000099"/>
                </a:solidFill>
                <a:latin typeface="Book Antiqua" pitchFamily="18" charset="0"/>
              </a:rPr>
              <a:t>” Business Example</a:t>
            </a:r>
          </a:p>
        </p:txBody>
      </p:sp>
    </p:spTree>
    <p:extLst>
      <p:ext uri="{BB962C8B-B14F-4D97-AF65-F5344CB8AC3E}">
        <p14:creationId xmlns:p14="http://schemas.microsoft.com/office/powerpoint/2010/main" val="331640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4670" y="1632204"/>
            <a:ext cx="9993630" cy="534644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000099"/>
                </a:solidFill>
                <a:latin typeface="Book Antiqua" pitchFamily="18" charset="0"/>
                <a:ea typeface="SimHei" pitchFamily="49" charset="-122"/>
              </a:rPr>
              <a:t>Requirement Analysis (RA):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>
                <a:latin typeface="Book Antiqua" pitchFamily="18" charset="0"/>
                <a:ea typeface="SimHei" pitchFamily="49" charset="-122"/>
              </a:rPr>
              <a:t>	Identification of  possible  tables of the proposed student-décor shop: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>
                <a:latin typeface="Book Antiqua" pitchFamily="18" charset="0"/>
                <a:ea typeface="SimHei" pitchFamily="49" charset="-122"/>
              </a:rPr>
              <a:t>			a) Product Table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>
                <a:latin typeface="Book Antiqua" pitchFamily="18" charset="0"/>
                <a:ea typeface="SimHei" pitchFamily="49" charset="-122"/>
              </a:rPr>
              <a:t>                           b) Sale Table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>
                <a:latin typeface="Book Antiqua" pitchFamily="18" charset="0"/>
                <a:ea typeface="SimHei" pitchFamily="49" charset="-122"/>
              </a:rPr>
              <a:t>                           c) Student Table</a:t>
            </a:r>
            <a:endParaRPr lang="en-US" dirty="0">
              <a:latin typeface="Book Antiqua" pitchFamily="18" charset="0"/>
              <a:ea typeface="SimHei" pitchFamily="49" charset="-122"/>
            </a:endParaRPr>
          </a:p>
          <a:p>
            <a:r>
              <a:rPr lang="en-US" b="1" dirty="0">
                <a:solidFill>
                  <a:srgbClr val="000099"/>
                </a:solidFill>
                <a:latin typeface="Book Antiqua" pitchFamily="18" charset="0"/>
                <a:ea typeface="SimHei" pitchFamily="49" charset="-122"/>
              </a:rPr>
              <a:t>Creation of Tables:</a:t>
            </a:r>
          </a:p>
          <a:p>
            <a:pPr marL="125134" indent="0">
              <a:buNone/>
            </a:pPr>
            <a:r>
              <a:rPr lang="en-US" sz="3200" dirty="0">
                <a:latin typeface="Book Antiqua" pitchFamily="18" charset="0"/>
                <a:ea typeface="SimHei" pitchFamily="49" charset="-122"/>
              </a:rPr>
              <a:t>   The following tables are to be created for RA process: </a:t>
            </a:r>
          </a:p>
          <a:p>
            <a:pPr marL="125134" indent="0">
              <a:buNone/>
            </a:pPr>
            <a:r>
              <a:rPr lang="en-US" sz="3200" dirty="0">
                <a:latin typeface="Book Antiqua" pitchFamily="18" charset="0"/>
                <a:ea typeface="SimHei" pitchFamily="49" charset="-122"/>
              </a:rPr>
              <a:t>	a) </a:t>
            </a:r>
            <a:r>
              <a:rPr lang="en-US" sz="3200" dirty="0">
                <a:solidFill>
                  <a:srgbClr val="FF0000"/>
                </a:solidFill>
                <a:latin typeface="Book Antiqua" pitchFamily="18" charset="0"/>
              </a:rPr>
              <a:t>Product Table </a:t>
            </a:r>
            <a:r>
              <a:rPr lang="en-US" sz="3200" dirty="0">
                <a:latin typeface="Book Antiqua" pitchFamily="18" charset="0"/>
              </a:rPr>
              <a:t>contains the:</a:t>
            </a:r>
          </a:p>
          <a:p>
            <a:pPr marL="125134" indent="0">
              <a:buNone/>
            </a:pPr>
            <a:r>
              <a:rPr lang="en-US" sz="3200" dirty="0">
                <a:latin typeface="Book Antiqua" pitchFamily="18" charset="0"/>
              </a:rPr>
              <a:t>	  Product number, product name, product description, product price, 	  and product at hand.</a:t>
            </a:r>
          </a:p>
          <a:p>
            <a:pPr marL="125134" indent="0">
              <a:buNone/>
            </a:pPr>
            <a:r>
              <a:rPr lang="en-US" sz="3200" dirty="0">
                <a:latin typeface="Book Antiqua" pitchFamily="18" charset="0"/>
              </a:rPr>
              <a:t>           b) </a:t>
            </a:r>
            <a:r>
              <a:rPr lang="en-US" sz="3200" dirty="0">
                <a:solidFill>
                  <a:srgbClr val="FF0000"/>
                </a:solidFill>
                <a:latin typeface="Book Antiqua" pitchFamily="18" charset="0"/>
              </a:rPr>
              <a:t>Sale Table</a:t>
            </a:r>
            <a:r>
              <a:rPr lang="en-US" sz="3200" dirty="0">
                <a:latin typeface="Book Antiqua" pitchFamily="18" charset="0"/>
              </a:rPr>
              <a:t> contains the:</a:t>
            </a:r>
          </a:p>
          <a:p>
            <a:pPr marL="125134" indent="0">
              <a:buNone/>
            </a:pPr>
            <a:r>
              <a:rPr lang="en-US" sz="3200" dirty="0">
                <a:latin typeface="Book Antiqua" pitchFamily="18" charset="0"/>
              </a:rPr>
              <a:t>	 Sale number, sale date, the product sold and  the buyer.</a:t>
            </a:r>
          </a:p>
          <a:p>
            <a:pPr marL="125134" indent="0">
              <a:buNone/>
            </a:pPr>
            <a:r>
              <a:rPr lang="en-US" sz="3200" dirty="0">
                <a:latin typeface="Book Antiqua" pitchFamily="18" charset="0"/>
              </a:rPr>
              <a:t>          c) </a:t>
            </a:r>
            <a:r>
              <a:rPr lang="en-US" sz="3200" dirty="0">
                <a:solidFill>
                  <a:srgbClr val="FF0000"/>
                </a:solidFill>
                <a:latin typeface="Book Antiqua" pitchFamily="18" charset="0"/>
              </a:rPr>
              <a:t>Student Table </a:t>
            </a:r>
            <a:r>
              <a:rPr lang="en-US" sz="3200" dirty="0">
                <a:latin typeface="Book Antiqua" pitchFamily="18" charset="0"/>
              </a:rPr>
              <a:t>contains the:</a:t>
            </a:r>
          </a:p>
          <a:p>
            <a:pPr marL="125134" indent="0">
              <a:buNone/>
            </a:pPr>
            <a:r>
              <a:rPr lang="en-US" sz="3200" dirty="0">
                <a:latin typeface="Book Antiqua" pitchFamily="18" charset="0"/>
              </a:rPr>
              <a:t>	  Student number, student last name,  Student first name,</a:t>
            </a:r>
          </a:p>
          <a:p>
            <a:pPr marL="125134" indent="0">
              <a:buNone/>
            </a:pPr>
            <a:r>
              <a:rPr lang="en-US" sz="3200" dirty="0">
                <a:latin typeface="Book Antiqua" pitchFamily="18" charset="0"/>
              </a:rPr>
              <a:t>	 phone number, address and notes about student preferences (notify  if 	 a  new products are available in NUESA student-	décor shop, etc.)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itchFamily="18" charset="0"/>
              </a:rPr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4175582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7465</TotalTime>
  <Words>850</Words>
  <Application>Microsoft Office PowerPoint</Application>
  <PresentationFormat>Custom</PresentationFormat>
  <Paragraphs>243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Baskerville Old Face</vt:lpstr>
      <vt:lpstr>Book Antiqua</vt:lpstr>
      <vt:lpstr>Bookman Old Style</vt:lpstr>
      <vt:lpstr>Calibri</vt:lpstr>
      <vt:lpstr>Lucida Sans Unicode</vt:lpstr>
      <vt:lpstr>Perpetua</vt:lpstr>
      <vt:lpstr>SimHei</vt:lpstr>
      <vt:lpstr>SimHei</vt:lpstr>
      <vt:lpstr>Sylfaen</vt:lpstr>
      <vt:lpstr>Times New Roman</vt:lpstr>
      <vt:lpstr>Verdana</vt:lpstr>
      <vt:lpstr>Wingdings 2</vt:lpstr>
      <vt:lpstr>Wingdings 3</vt:lpstr>
      <vt:lpstr>Concourse</vt:lpstr>
      <vt:lpstr>PowerPoint Presentation</vt:lpstr>
      <vt:lpstr>Introduction</vt:lpstr>
      <vt:lpstr>Getting Started</vt:lpstr>
      <vt:lpstr>“Mye_store” Database</vt:lpstr>
      <vt:lpstr>MS Access Functionality</vt:lpstr>
      <vt:lpstr>Recall that…</vt:lpstr>
      <vt:lpstr>Recall that…</vt:lpstr>
      <vt:lpstr> “Mye_shop” Business Example</vt:lpstr>
      <vt:lpstr>Solution:</vt:lpstr>
      <vt:lpstr>Solution…</vt:lpstr>
      <vt:lpstr>Solution…</vt:lpstr>
      <vt:lpstr>Creating Tables in MS Access ’07</vt:lpstr>
      <vt:lpstr>Product Table Creation…</vt:lpstr>
      <vt:lpstr>Sales Table Creation…</vt:lpstr>
      <vt:lpstr>Student Table Creation…</vt:lpstr>
      <vt:lpstr>Data Entry into Tables…</vt:lpstr>
      <vt:lpstr>Data Entry into Tables…</vt:lpstr>
      <vt:lpstr>Data Entry into Tables…</vt:lpstr>
      <vt:lpstr>Updating of Records</vt:lpstr>
      <vt:lpstr>Updating of Records…</vt:lpstr>
      <vt:lpstr>Updating of Records…</vt:lpstr>
      <vt:lpstr>Reports Generation…</vt:lpstr>
      <vt:lpstr>Reports Generation…</vt:lpstr>
      <vt:lpstr>Reports Generation…</vt:lpstr>
      <vt:lpstr>What Next?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LICT</dc:creator>
  <cp:lastModifiedBy>Windows User</cp:lastModifiedBy>
  <cp:revision>389</cp:revision>
  <cp:lastPrinted>2014-11-25T01:19:12Z</cp:lastPrinted>
  <dcterms:created xsi:type="dcterms:W3CDTF">2006-08-16T00:00:00Z</dcterms:created>
  <dcterms:modified xsi:type="dcterms:W3CDTF">2017-08-01T17:06:16Z</dcterms:modified>
</cp:coreProperties>
</file>