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1"/>
  </p:notes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Arimo" charset="1" panose="020B0604020202020204"/>
      <p:regular r:id="rId14"/>
    </p:embeddedFont>
    <p:embeddedFont>
      <p:font typeface="Fira Sans" charset="1" panose="020B0503050000020004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notesMasters/notesMaster1.xml" Type="http://schemas.openxmlformats.org/officeDocument/2006/relationships/notesMaster"/><Relationship Id="rId12" Target="theme/theme2.xml" Type="http://schemas.openxmlformats.org/officeDocument/2006/relationships/theme"/><Relationship Id="rId13" Target="notesSlides/notesSlide1.xml" Type="http://schemas.openxmlformats.org/officeDocument/2006/relationships/notes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notesSlides/notesSlide2.xml" Type="http://schemas.openxmlformats.org/officeDocument/2006/relationships/notesSlide"/><Relationship Id="rId17" Target="notesSlides/notesSlide3.xml" Type="http://schemas.openxmlformats.org/officeDocument/2006/relationships/notesSlide"/><Relationship Id="rId18" Target="notesSlides/notesSlide4.xml" Type="http://schemas.openxmlformats.org/officeDocument/2006/relationships/notesSlide"/><Relationship Id="rId19" Target="notesSlides/notesSlide5.xml" Type="http://schemas.openxmlformats.org/officeDocument/2006/relationships/notes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8181B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F0F10"/>
            </a:solidFill>
          </p:spPr>
        </p:sp>
      </p:grpSp>
      <p:sp>
        <p:nvSpPr>
          <p:cNvPr name="Freeform 6" id="6" descr="preencoded.png"/>
          <p:cNvSpPr/>
          <p:nvPr/>
        </p:nvSpPr>
        <p:spPr>
          <a:xfrm flipH="false" flipV="false" rot="0">
            <a:off x="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850237" y="1501825"/>
            <a:ext cx="9445526" cy="49672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25"/>
              </a:lnSpc>
            </a:pPr>
            <a:r>
              <a:rPr lang="en-US" sz="7687">
                <a:solidFill>
                  <a:srgbClr val="FBF3FA"/>
                </a:solidFill>
                <a:latin typeface="Arimo"/>
                <a:ea typeface="Arimo"/>
                <a:cs typeface="Arimo"/>
                <a:sym typeface="Arimo"/>
              </a:rPr>
              <a:t>Heap Sort: An Efficient Sorting Algorithm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850237" y="6799064"/>
            <a:ext cx="9445526" cy="1909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Heap sort is a powerful sorting algorithm that utilizes the heap data structure to efficiently sort a collection of elements. By building a max heap and repeatedly extracting the maximum element, the algorithm can sort the input in place, making it a popular choice for large datasets.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8181B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F0F10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92238" y="2664172"/>
            <a:ext cx="15733662" cy="943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>
                <a:solidFill>
                  <a:srgbClr val="FBF3FA"/>
                </a:solidFill>
                <a:latin typeface="Arimo"/>
                <a:ea typeface="Arimo"/>
                <a:cs typeface="Arimo"/>
                <a:sym typeface="Arimo"/>
              </a:rPr>
              <a:t>Understanding the Heap Data Structure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2238" y="4277916"/>
            <a:ext cx="4250680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FBF3FA"/>
                </a:solidFill>
                <a:latin typeface="Arimo"/>
                <a:ea typeface="Arimo"/>
                <a:cs typeface="Arimo"/>
                <a:sym typeface="Arimo"/>
              </a:rPr>
              <a:t>Complete Binary Tree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92238" y="4947196"/>
            <a:ext cx="4972645" cy="2363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A heap is a specialized tree-based data structure that satisfies the heap property: the value of each node is greater than or equal to (or less than or equal to) the values of its children.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666160" y="4277916"/>
            <a:ext cx="4250680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FBF3FA"/>
                </a:solidFill>
                <a:latin typeface="Arimo"/>
                <a:ea typeface="Arimo"/>
                <a:cs typeface="Arimo"/>
                <a:sym typeface="Arimo"/>
              </a:rPr>
              <a:t>Efficient Operations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666160" y="4947196"/>
            <a:ext cx="4972645" cy="2363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Heaps support efficient implementation of the priority queue ADT and provide fast operations like insert, extract-min (or extract-max), and heapify.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340084" y="4277916"/>
            <a:ext cx="4250680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FBF3FA"/>
                </a:solidFill>
                <a:latin typeface="Arimo"/>
                <a:ea typeface="Arimo"/>
                <a:cs typeface="Arimo"/>
                <a:sym typeface="Arimo"/>
              </a:rPr>
              <a:t>Array Representation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340084" y="4947196"/>
            <a:ext cx="4972645" cy="1909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Heaps can be conveniently represented using an array, with the root at index 0 and the children of a node at indices 2i+1 and 2i+2.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8181B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F0F10"/>
            </a:solidFill>
          </p:spPr>
        </p:sp>
      </p:grpSp>
      <p:sp>
        <p:nvSpPr>
          <p:cNvPr name="Freeform 6" id="6" descr="preencoded.png"/>
          <p:cNvSpPr/>
          <p:nvPr/>
        </p:nvSpPr>
        <p:spPr>
          <a:xfrm flipH="false" flipV="false" rot="0">
            <a:off x="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779692" y="673447"/>
            <a:ext cx="8294191" cy="880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37"/>
              </a:lnSpc>
            </a:pPr>
            <a:r>
              <a:rPr lang="en-US" sz="5125">
                <a:solidFill>
                  <a:srgbClr val="FBF3FA"/>
                </a:solidFill>
                <a:latin typeface="Arimo"/>
                <a:ea typeface="Arimo"/>
                <a:cs typeface="Arimo"/>
                <a:sym typeface="Arimo"/>
              </a:rPr>
              <a:t>Building the Max Heap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8160395" y="1948606"/>
            <a:ext cx="28575" cy="7607796"/>
            <a:chOff x="0" y="0"/>
            <a:chExt cx="38100" cy="1014372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8100" cy="10143744"/>
            </a:xfrm>
            <a:custGeom>
              <a:avLst/>
              <a:gdLst/>
              <a:ahLst/>
              <a:cxnLst/>
              <a:rect r="r" b="b" t="t" l="l"/>
              <a:pathLst>
                <a:path h="10143744" w="38100">
                  <a:moveTo>
                    <a:pt x="0" y="19050"/>
                  </a:moveTo>
                  <a:cubicBezTo>
                    <a:pt x="0" y="8509"/>
                    <a:pt x="8509" y="0"/>
                    <a:pt x="19050" y="0"/>
                  </a:cubicBezTo>
                  <a:cubicBezTo>
                    <a:pt x="29591" y="0"/>
                    <a:pt x="38100" y="8509"/>
                    <a:pt x="38100" y="19050"/>
                  </a:cubicBezTo>
                  <a:lnTo>
                    <a:pt x="38100" y="10124694"/>
                  </a:lnTo>
                  <a:cubicBezTo>
                    <a:pt x="38100" y="10135235"/>
                    <a:pt x="29591" y="10143744"/>
                    <a:pt x="19050" y="10143744"/>
                  </a:cubicBezTo>
                  <a:cubicBezTo>
                    <a:pt x="8509" y="10143744"/>
                    <a:pt x="0" y="10135235"/>
                    <a:pt x="0" y="10124694"/>
                  </a:cubicBezTo>
                  <a:close/>
                </a:path>
              </a:pathLst>
            </a:custGeom>
            <a:solidFill>
              <a:srgbClr val="474748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8442350" y="2526655"/>
            <a:ext cx="921693" cy="28575"/>
            <a:chOff x="0" y="0"/>
            <a:chExt cx="1228923" cy="381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28979" cy="38100"/>
            </a:xfrm>
            <a:custGeom>
              <a:avLst/>
              <a:gdLst/>
              <a:ahLst/>
              <a:cxnLst/>
              <a:rect r="r" b="b" t="t" l="l"/>
              <a:pathLst>
                <a:path h="38100" w="1228979">
                  <a:moveTo>
                    <a:pt x="0" y="19050"/>
                  </a:moveTo>
                  <a:cubicBezTo>
                    <a:pt x="0" y="8509"/>
                    <a:pt x="8509" y="0"/>
                    <a:pt x="19050" y="0"/>
                  </a:cubicBezTo>
                  <a:lnTo>
                    <a:pt x="1209929" y="0"/>
                  </a:lnTo>
                  <a:cubicBezTo>
                    <a:pt x="1220470" y="0"/>
                    <a:pt x="1228979" y="8509"/>
                    <a:pt x="1228979" y="19050"/>
                  </a:cubicBezTo>
                  <a:cubicBezTo>
                    <a:pt x="1228979" y="29591"/>
                    <a:pt x="1220343" y="38100"/>
                    <a:pt x="1209929" y="38100"/>
                  </a:cubicBezTo>
                  <a:lnTo>
                    <a:pt x="19050" y="38100"/>
                  </a:lnTo>
                  <a:cubicBezTo>
                    <a:pt x="8509" y="38100"/>
                    <a:pt x="0" y="29591"/>
                    <a:pt x="0" y="19050"/>
                  </a:cubicBezTo>
                  <a:close/>
                </a:path>
              </a:pathLst>
            </a:custGeom>
            <a:solidFill>
              <a:srgbClr val="474748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7878440" y="2244775"/>
            <a:ext cx="592485" cy="592485"/>
            <a:chOff x="0" y="0"/>
            <a:chExt cx="789980" cy="78998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90067" cy="790067"/>
            </a:xfrm>
            <a:custGeom>
              <a:avLst/>
              <a:gdLst/>
              <a:ahLst/>
              <a:cxnLst/>
              <a:rect r="r" b="b" t="t" l="l"/>
              <a:pathLst>
                <a:path h="790067" w="790067">
                  <a:moveTo>
                    <a:pt x="0" y="52705"/>
                  </a:moveTo>
                  <a:cubicBezTo>
                    <a:pt x="0" y="23622"/>
                    <a:pt x="23622" y="0"/>
                    <a:pt x="52705" y="0"/>
                  </a:cubicBezTo>
                  <a:lnTo>
                    <a:pt x="737362" y="0"/>
                  </a:lnTo>
                  <a:cubicBezTo>
                    <a:pt x="766445" y="0"/>
                    <a:pt x="790067" y="23622"/>
                    <a:pt x="790067" y="52705"/>
                  </a:cubicBezTo>
                  <a:lnTo>
                    <a:pt x="790067" y="737362"/>
                  </a:lnTo>
                  <a:cubicBezTo>
                    <a:pt x="790067" y="766445"/>
                    <a:pt x="766445" y="790067"/>
                    <a:pt x="737362" y="790067"/>
                  </a:cubicBezTo>
                  <a:lnTo>
                    <a:pt x="52705" y="790067"/>
                  </a:lnTo>
                  <a:cubicBezTo>
                    <a:pt x="23622" y="789940"/>
                    <a:pt x="0" y="766445"/>
                    <a:pt x="0" y="737362"/>
                  </a:cubicBezTo>
                  <a:close/>
                </a:path>
              </a:pathLst>
            </a:custGeom>
            <a:solidFill>
              <a:srgbClr val="2E2E2F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8056141" y="2381548"/>
            <a:ext cx="237084" cy="356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62"/>
              </a:lnSpc>
            </a:pPr>
            <a:r>
              <a:rPr lang="en-US" sz="3062">
                <a:solidFill>
                  <a:srgbClr val="E0D6DE"/>
                </a:solidFill>
                <a:latin typeface="Arimo"/>
                <a:ea typeface="Arimo"/>
                <a:cs typeface="Arimo"/>
                <a:sym typeface="Arimo"/>
              </a:rPr>
              <a:t>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623078" y="2192834"/>
            <a:ext cx="3291929" cy="430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7"/>
              </a:lnSpc>
            </a:pPr>
            <a:r>
              <a:rPr lang="en-US" sz="2562">
                <a:solidFill>
                  <a:srgbClr val="E0D6DE"/>
                </a:solidFill>
                <a:latin typeface="Arimo"/>
                <a:ea typeface="Arimo"/>
                <a:cs typeface="Arimo"/>
                <a:sym typeface="Arimo"/>
              </a:rPr>
              <a:t>Heapify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623078" y="2695575"/>
            <a:ext cx="7743230" cy="1350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062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The heapify operation is used to build a max heap from an unordered array. It rearranges the elements to satisfy the heap property.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8442350" y="5150346"/>
            <a:ext cx="921693" cy="28575"/>
            <a:chOff x="0" y="0"/>
            <a:chExt cx="1228923" cy="381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228979" cy="38100"/>
            </a:xfrm>
            <a:custGeom>
              <a:avLst/>
              <a:gdLst/>
              <a:ahLst/>
              <a:cxnLst/>
              <a:rect r="r" b="b" t="t" l="l"/>
              <a:pathLst>
                <a:path h="38100" w="1228979">
                  <a:moveTo>
                    <a:pt x="0" y="19050"/>
                  </a:moveTo>
                  <a:cubicBezTo>
                    <a:pt x="0" y="8509"/>
                    <a:pt x="8509" y="0"/>
                    <a:pt x="19050" y="0"/>
                  </a:cubicBezTo>
                  <a:lnTo>
                    <a:pt x="1209929" y="0"/>
                  </a:lnTo>
                  <a:cubicBezTo>
                    <a:pt x="1220470" y="0"/>
                    <a:pt x="1228979" y="8509"/>
                    <a:pt x="1228979" y="19050"/>
                  </a:cubicBezTo>
                  <a:cubicBezTo>
                    <a:pt x="1228979" y="29591"/>
                    <a:pt x="1220343" y="38100"/>
                    <a:pt x="1209929" y="38100"/>
                  </a:cubicBezTo>
                  <a:lnTo>
                    <a:pt x="19050" y="38100"/>
                  </a:lnTo>
                  <a:cubicBezTo>
                    <a:pt x="8509" y="38100"/>
                    <a:pt x="0" y="29591"/>
                    <a:pt x="0" y="19050"/>
                  </a:cubicBezTo>
                  <a:close/>
                </a:path>
              </a:pathLst>
            </a:custGeom>
            <a:solidFill>
              <a:srgbClr val="474748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7878440" y="4868466"/>
            <a:ext cx="592485" cy="592485"/>
            <a:chOff x="0" y="0"/>
            <a:chExt cx="789980" cy="78998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790067" cy="790067"/>
            </a:xfrm>
            <a:custGeom>
              <a:avLst/>
              <a:gdLst/>
              <a:ahLst/>
              <a:cxnLst/>
              <a:rect r="r" b="b" t="t" l="l"/>
              <a:pathLst>
                <a:path h="790067" w="790067">
                  <a:moveTo>
                    <a:pt x="0" y="52705"/>
                  </a:moveTo>
                  <a:cubicBezTo>
                    <a:pt x="0" y="23622"/>
                    <a:pt x="23622" y="0"/>
                    <a:pt x="52705" y="0"/>
                  </a:cubicBezTo>
                  <a:lnTo>
                    <a:pt x="737362" y="0"/>
                  </a:lnTo>
                  <a:cubicBezTo>
                    <a:pt x="766445" y="0"/>
                    <a:pt x="790067" y="23622"/>
                    <a:pt x="790067" y="52705"/>
                  </a:cubicBezTo>
                  <a:lnTo>
                    <a:pt x="790067" y="737362"/>
                  </a:lnTo>
                  <a:cubicBezTo>
                    <a:pt x="790067" y="766445"/>
                    <a:pt x="766445" y="790067"/>
                    <a:pt x="737362" y="790067"/>
                  </a:cubicBezTo>
                  <a:lnTo>
                    <a:pt x="52705" y="790067"/>
                  </a:lnTo>
                  <a:cubicBezTo>
                    <a:pt x="23622" y="789940"/>
                    <a:pt x="0" y="766445"/>
                    <a:pt x="0" y="737362"/>
                  </a:cubicBezTo>
                  <a:close/>
                </a:path>
              </a:pathLst>
            </a:custGeom>
            <a:solidFill>
              <a:srgbClr val="2E2E2F"/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8056141" y="5005239"/>
            <a:ext cx="237084" cy="356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62"/>
              </a:lnSpc>
            </a:pPr>
            <a:r>
              <a:rPr lang="en-US" sz="3062">
                <a:solidFill>
                  <a:srgbClr val="E0D6DE"/>
                </a:solidFill>
                <a:latin typeface="Arimo"/>
                <a:ea typeface="Arimo"/>
                <a:cs typeface="Arimo"/>
                <a:sym typeface="Arimo"/>
              </a:rPr>
              <a:t>2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623078" y="4816525"/>
            <a:ext cx="3291929" cy="430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7"/>
              </a:lnSpc>
            </a:pPr>
            <a:r>
              <a:rPr lang="en-US" sz="2562">
                <a:solidFill>
                  <a:srgbClr val="E0D6DE"/>
                </a:solidFill>
                <a:latin typeface="Arimo"/>
                <a:ea typeface="Arimo"/>
                <a:cs typeface="Arimo"/>
                <a:sym typeface="Arimo"/>
              </a:rPr>
              <a:t>Sift-up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623078" y="5319266"/>
            <a:ext cx="7743230" cy="1350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062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The sift-up operation is used to maintain the heap property when inserting a new element. It moves the element up the heap until the heap property is satisfied.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8442350" y="7774038"/>
            <a:ext cx="921693" cy="28575"/>
            <a:chOff x="0" y="0"/>
            <a:chExt cx="1228923" cy="381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228979" cy="38100"/>
            </a:xfrm>
            <a:custGeom>
              <a:avLst/>
              <a:gdLst/>
              <a:ahLst/>
              <a:cxnLst/>
              <a:rect r="r" b="b" t="t" l="l"/>
              <a:pathLst>
                <a:path h="38100" w="1228979">
                  <a:moveTo>
                    <a:pt x="0" y="19050"/>
                  </a:moveTo>
                  <a:cubicBezTo>
                    <a:pt x="0" y="8509"/>
                    <a:pt x="8509" y="0"/>
                    <a:pt x="19050" y="0"/>
                  </a:cubicBezTo>
                  <a:lnTo>
                    <a:pt x="1209929" y="0"/>
                  </a:lnTo>
                  <a:cubicBezTo>
                    <a:pt x="1220470" y="0"/>
                    <a:pt x="1228979" y="8509"/>
                    <a:pt x="1228979" y="19050"/>
                  </a:cubicBezTo>
                  <a:cubicBezTo>
                    <a:pt x="1228979" y="29591"/>
                    <a:pt x="1220343" y="38100"/>
                    <a:pt x="1209929" y="38100"/>
                  </a:cubicBezTo>
                  <a:lnTo>
                    <a:pt x="19050" y="38100"/>
                  </a:lnTo>
                  <a:cubicBezTo>
                    <a:pt x="8509" y="38100"/>
                    <a:pt x="0" y="29591"/>
                    <a:pt x="0" y="19050"/>
                  </a:cubicBezTo>
                  <a:close/>
                </a:path>
              </a:pathLst>
            </a:custGeom>
            <a:solidFill>
              <a:srgbClr val="474748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7878440" y="7492156"/>
            <a:ext cx="592485" cy="592485"/>
            <a:chOff x="0" y="0"/>
            <a:chExt cx="789980" cy="78998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790067" cy="790067"/>
            </a:xfrm>
            <a:custGeom>
              <a:avLst/>
              <a:gdLst/>
              <a:ahLst/>
              <a:cxnLst/>
              <a:rect r="r" b="b" t="t" l="l"/>
              <a:pathLst>
                <a:path h="790067" w="790067">
                  <a:moveTo>
                    <a:pt x="0" y="52705"/>
                  </a:moveTo>
                  <a:cubicBezTo>
                    <a:pt x="0" y="23622"/>
                    <a:pt x="23622" y="0"/>
                    <a:pt x="52705" y="0"/>
                  </a:cubicBezTo>
                  <a:lnTo>
                    <a:pt x="737362" y="0"/>
                  </a:lnTo>
                  <a:cubicBezTo>
                    <a:pt x="766445" y="0"/>
                    <a:pt x="790067" y="23622"/>
                    <a:pt x="790067" y="52705"/>
                  </a:cubicBezTo>
                  <a:lnTo>
                    <a:pt x="790067" y="737362"/>
                  </a:lnTo>
                  <a:cubicBezTo>
                    <a:pt x="790067" y="766445"/>
                    <a:pt x="766445" y="790067"/>
                    <a:pt x="737362" y="790067"/>
                  </a:cubicBezTo>
                  <a:lnTo>
                    <a:pt x="52705" y="790067"/>
                  </a:lnTo>
                  <a:cubicBezTo>
                    <a:pt x="23622" y="789940"/>
                    <a:pt x="0" y="766445"/>
                    <a:pt x="0" y="737362"/>
                  </a:cubicBezTo>
                  <a:close/>
                </a:path>
              </a:pathLst>
            </a:custGeom>
            <a:solidFill>
              <a:srgbClr val="2E2E2F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8056141" y="7628930"/>
            <a:ext cx="237084" cy="356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62"/>
              </a:lnSpc>
            </a:pPr>
            <a:r>
              <a:rPr lang="en-US" sz="3062">
                <a:solidFill>
                  <a:srgbClr val="E0D6DE"/>
                </a:solidFill>
                <a:latin typeface="Arimo"/>
                <a:ea typeface="Arimo"/>
                <a:cs typeface="Arimo"/>
                <a:sym typeface="Arimo"/>
              </a:rPr>
              <a:t>3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9623078" y="7440216"/>
            <a:ext cx="3291929" cy="430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7"/>
              </a:lnSpc>
            </a:pPr>
            <a:r>
              <a:rPr lang="en-US" sz="2562">
                <a:solidFill>
                  <a:srgbClr val="E0D6DE"/>
                </a:solidFill>
                <a:latin typeface="Arimo"/>
                <a:ea typeface="Arimo"/>
                <a:cs typeface="Arimo"/>
                <a:sym typeface="Arimo"/>
              </a:rPr>
              <a:t>Sift-down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9623078" y="7942957"/>
            <a:ext cx="7743230" cy="1350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062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The sift-down operation is used to maintain the heap property when extracting the maximum element. It moves the root element down the heap until the heap property is satisfied.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8181B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F0F10"/>
            </a:solidFill>
          </p:spPr>
        </p:sp>
      </p:grpSp>
      <p:sp>
        <p:nvSpPr>
          <p:cNvPr name="Freeform 6" id="6" descr="preencoded.png"/>
          <p:cNvSpPr/>
          <p:nvPr/>
        </p:nvSpPr>
        <p:spPr>
          <a:xfrm flipH="false" flipV="false" rot="0">
            <a:off x="16049019" y="9686925"/>
            <a:ext cx="2153256" cy="514350"/>
          </a:xfrm>
          <a:custGeom>
            <a:avLst/>
            <a:gdLst/>
            <a:ahLst/>
            <a:cxnLst/>
            <a:rect r="r" b="b" t="t" l="l"/>
            <a:pathLst>
              <a:path h="514350" w="2153256">
                <a:moveTo>
                  <a:pt x="0" y="0"/>
                </a:moveTo>
                <a:lnTo>
                  <a:pt x="2153256" y="0"/>
                </a:lnTo>
                <a:lnTo>
                  <a:pt x="2153256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 descr="preencoded.png"/>
          <p:cNvSpPr/>
          <p:nvPr/>
        </p:nvSpPr>
        <p:spPr>
          <a:xfrm flipH="false" flipV="false" rot="0">
            <a:off x="0" y="0"/>
            <a:ext cx="18288000" cy="3544044"/>
          </a:xfrm>
          <a:custGeom>
            <a:avLst/>
            <a:gdLst/>
            <a:ahLst/>
            <a:cxnLst/>
            <a:rect r="r" b="b" t="t" l="l"/>
            <a:pathLst>
              <a:path h="3544044" w="18288000">
                <a:moveTo>
                  <a:pt x="0" y="0"/>
                </a:moveTo>
                <a:lnTo>
                  <a:pt x="18288000" y="0"/>
                </a:lnTo>
                <a:lnTo>
                  <a:pt x="18288000" y="3544044"/>
                </a:lnTo>
                <a:lnTo>
                  <a:pt x="0" y="35440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0" t="0" r="-1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92238" y="4294435"/>
            <a:ext cx="9780389" cy="943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>
                <a:solidFill>
                  <a:srgbClr val="FBF3FA"/>
                </a:solidFill>
                <a:latin typeface="Arimo"/>
                <a:ea typeface="Arimo"/>
                <a:cs typeface="Arimo"/>
                <a:sym typeface="Arimo"/>
              </a:rPr>
              <a:t>The Heap Sort Algorithm</a:t>
            </a:r>
          </a:p>
        </p:txBody>
      </p:sp>
      <p:sp>
        <p:nvSpPr>
          <p:cNvPr name="Freeform 9" id="9" descr="preencoded.png"/>
          <p:cNvSpPr/>
          <p:nvPr/>
        </p:nvSpPr>
        <p:spPr>
          <a:xfrm flipH="false" flipV="false" rot="0">
            <a:off x="992238" y="5662761"/>
            <a:ext cx="5434459" cy="1134070"/>
          </a:xfrm>
          <a:custGeom>
            <a:avLst/>
            <a:gdLst/>
            <a:ahLst/>
            <a:cxnLst/>
            <a:rect r="r" b="b" t="t" l="l"/>
            <a:pathLst>
              <a:path h="1134070" w="5434459">
                <a:moveTo>
                  <a:pt x="0" y="0"/>
                </a:moveTo>
                <a:lnTo>
                  <a:pt x="5434458" y="0"/>
                </a:lnTo>
                <a:lnTo>
                  <a:pt x="5434458" y="1134070"/>
                </a:lnTo>
                <a:lnTo>
                  <a:pt x="0" y="113407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5" t="0" r="-65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275755" y="7183934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E0D6DE"/>
                </a:solidFill>
                <a:latin typeface="Arimo"/>
                <a:ea typeface="Arimo"/>
                <a:cs typeface="Arimo"/>
                <a:sym typeface="Arimo"/>
              </a:rPr>
              <a:t>Build Max Heap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75755" y="7739806"/>
            <a:ext cx="4867424" cy="1002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Construct a max heap from the input array using the heapify operation.</a:t>
            </a:r>
          </a:p>
        </p:txBody>
      </p:sp>
      <p:sp>
        <p:nvSpPr>
          <p:cNvPr name="Freeform 12" id="12" descr="preencoded.png"/>
          <p:cNvSpPr/>
          <p:nvPr/>
        </p:nvSpPr>
        <p:spPr>
          <a:xfrm flipH="false" flipV="false" rot="0">
            <a:off x="6426696" y="5662761"/>
            <a:ext cx="5434459" cy="1134070"/>
          </a:xfrm>
          <a:custGeom>
            <a:avLst/>
            <a:gdLst/>
            <a:ahLst/>
            <a:cxnLst/>
            <a:rect r="r" b="b" t="t" l="l"/>
            <a:pathLst>
              <a:path h="1134070" w="5434459">
                <a:moveTo>
                  <a:pt x="0" y="0"/>
                </a:moveTo>
                <a:lnTo>
                  <a:pt x="5434459" y="0"/>
                </a:lnTo>
                <a:lnTo>
                  <a:pt x="5434459" y="1134070"/>
                </a:lnTo>
                <a:lnTo>
                  <a:pt x="0" y="11340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65" t="0" r="-65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6710214" y="7183934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E0D6DE"/>
                </a:solidFill>
                <a:latin typeface="Arimo"/>
                <a:ea typeface="Arimo"/>
                <a:cs typeface="Arimo"/>
                <a:sym typeface="Arimo"/>
              </a:rPr>
              <a:t>Extract Max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710214" y="7739806"/>
            <a:ext cx="4867424" cy="1456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Repeatedly extract the maximum element from the heap and append it to the sorted array.</a:t>
            </a:r>
          </a:p>
        </p:txBody>
      </p:sp>
      <p:sp>
        <p:nvSpPr>
          <p:cNvPr name="Freeform 15" id="15" descr="preencoded.png"/>
          <p:cNvSpPr/>
          <p:nvPr/>
        </p:nvSpPr>
        <p:spPr>
          <a:xfrm flipH="false" flipV="false" rot="0">
            <a:off x="11861155" y="5662761"/>
            <a:ext cx="5434459" cy="1134070"/>
          </a:xfrm>
          <a:custGeom>
            <a:avLst/>
            <a:gdLst/>
            <a:ahLst/>
            <a:cxnLst/>
            <a:rect r="r" b="b" t="t" l="l"/>
            <a:pathLst>
              <a:path h="1134070" w="5434459">
                <a:moveTo>
                  <a:pt x="0" y="0"/>
                </a:moveTo>
                <a:lnTo>
                  <a:pt x="5434459" y="0"/>
                </a:lnTo>
                <a:lnTo>
                  <a:pt x="5434459" y="1134070"/>
                </a:lnTo>
                <a:lnTo>
                  <a:pt x="0" y="113407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65" t="0" r="-65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2144672" y="7183934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E0D6DE"/>
                </a:solidFill>
                <a:latin typeface="Arimo"/>
                <a:ea typeface="Arimo"/>
                <a:cs typeface="Arimo"/>
                <a:sym typeface="Arimo"/>
              </a:rPr>
              <a:t>Repeat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144672" y="7739806"/>
            <a:ext cx="4867424" cy="1456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Continue extracting elements until the heap is empty, resulting in a sorted array.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8181B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F0F10"/>
            </a:solidFill>
          </p:spPr>
        </p:sp>
      </p:grpSp>
      <p:sp>
        <p:nvSpPr>
          <p:cNvPr name="Freeform 6" id="6" descr="preencoded.png"/>
          <p:cNvSpPr/>
          <p:nvPr/>
        </p:nvSpPr>
        <p:spPr>
          <a:xfrm flipH="false" flipV="false" rot="0">
            <a:off x="0" y="0"/>
            <a:ext cx="18288000" cy="3544044"/>
          </a:xfrm>
          <a:custGeom>
            <a:avLst/>
            <a:gdLst/>
            <a:ahLst/>
            <a:cxnLst/>
            <a:rect r="r" b="b" t="t" l="l"/>
            <a:pathLst>
              <a:path h="3544044" w="18288000">
                <a:moveTo>
                  <a:pt x="0" y="0"/>
                </a:moveTo>
                <a:lnTo>
                  <a:pt x="18288000" y="0"/>
                </a:lnTo>
                <a:lnTo>
                  <a:pt x="18288000" y="3544044"/>
                </a:lnTo>
                <a:lnTo>
                  <a:pt x="0" y="35440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0" t="0" r="-1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92238" y="4386560"/>
            <a:ext cx="16303526" cy="1829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>
                <a:solidFill>
                  <a:srgbClr val="FBF3FA"/>
                </a:solidFill>
                <a:latin typeface="Arimo"/>
                <a:ea typeface="Arimo"/>
                <a:cs typeface="Arimo"/>
                <a:sym typeface="Arimo"/>
              </a:rPr>
              <a:t>Time Complexity and Applications of Heap Sort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992238" y="6959799"/>
            <a:ext cx="637878" cy="637877"/>
            <a:chOff x="0" y="0"/>
            <a:chExt cx="850503" cy="85050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50392" cy="850519"/>
            </a:xfrm>
            <a:custGeom>
              <a:avLst/>
              <a:gdLst/>
              <a:ahLst/>
              <a:cxnLst/>
              <a:rect r="r" b="b" t="t" l="l"/>
              <a:pathLst>
                <a:path h="850519" w="850392">
                  <a:moveTo>
                    <a:pt x="0" y="56642"/>
                  </a:moveTo>
                  <a:cubicBezTo>
                    <a:pt x="0" y="25400"/>
                    <a:pt x="25400" y="0"/>
                    <a:pt x="56642" y="0"/>
                  </a:cubicBezTo>
                  <a:lnTo>
                    <a:pt x="793750" y="0"/>
                  </a:lnTo>
                  <a:cubicBezTo>
                    <a:pt x="825119" y="0"/>
                    <a:pt x="850392" y="25400"/>
                    <a:pt x="850392" y="56642"/>
                  </a:cubicBezTo>
                  <a:lnTo>
                    <a:pt x="850392" y="793750"/>
                  </a:lnTo>
                  <a:cubicBezTo>
                    <a:pt x="850392" y="825119"/>
                    <a:pt x="824992" y="850392"/>
                    <a:pt x="793750" y="850392"/>
                  </a:cubicBezTo>
                  <a:lnTo>
                    <a:pt x="56642" y="850392"/>
                  </a:lnTo>
                  <a:cubicBezTo>
                    <a:pt x="25400" y="850519"/>
                    <a:pt x="0" y="825119"/>
                    <a:pt x="0" y="793750"/>
                  </a:cubicBezTo>
                  <a:close/>
                </a:path>
              </a:pathLst>
            </a:custGeom>
            <a:solidFill>
              <a:srgbClr val="2E2E2F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183481" y="7104161"/>
            <a:ext cx="255240" cy="387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2"/>
              </a:lnSpc>
            </a:pPr>
            <a:r>
              <a:rPr lang="en-US" sz="3312">
                <a:solidFill>
                  <a:srgbClr val="E0D6DE"/>
                </a:solidFill>
                <a:latin typeface="Arimo"/>
                <a:ea typeface="Arimo"/>
                <a:cs typeface="Arimo"/>
                <a:sym typeface="Arimo"/>
              </a:rPr>
              <a:t>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913632" y="6921699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E0D6DE"/>
                </a:solidFill>
                <a:latin typeface="Arimo"/>
                <a:ea typeface="Arimo"/>
                <a:cs typeface="Arimo"/>
                <a:sym typeface="Arimo"/>
              </a:rPr>
              <a:t>Time Complexity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913632" y="7477571"/>
            <a:ext cx="4324052" cy="1909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Heap sort has a time complexity of O(n log n), making it an efficient sorting algorithm for large datasets.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6521202" y="6959799"/>
            <a:ext cx="637878" cy="637877"/>
            <a:chOff x="0" y="0"/>
            <a:chExt cx="850503" cy="85050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50392" cy="850519"/>
            </a:xfrm>
            <a:custGeom>
              <a:avLst/>
              <a:gdLst/>
              <a:ahLst/>
              <a:cxnLst/>
              <a:rect r="r" b="b" t="t" l="l"/>
              <a:pathLst>
                <a:path h="850519" w="850392">
                  <a:moveTo>
                    <a:pt x="0" y="56642"/>
                  </a:moveTo>
                  <a:cubicBezTo>
                    <a:pt x="0" y="25400"/>
                    <a:pt x="25400" y="0"/>
                    <a:pt x="56642" y="0"/>
                  </a:cubicBezTo>
                  <a:lnTo>
                    <a:pt x="793750" y="0"/>
                  </a:lnTo>
                  <a:cubicBezTo>
                    <a:pt x="825119" y="0"/>
                    <a:pt x="850392" y="25400"/>
                    <a:pt x="850392" y="56642"/>
                  </a:cubicBezTo>
                  <a:lnTo>
                    <a:pt x="850392" y="793750"/>
                  </a:lnTo>
                  <a:cubicBezTo>
                    <a:pt x="850392" y="825119"/>
                    <a:pt x="824992" y="850392"/>
                    <a:pt x="793750" y="850392"/>
                  </a:cubicBezTo>
                  <a:lnTo>
                    <a:pt x="56642" y="850392"/>
                  </a:lnTo>
                  <a:cubicBezTo>
                    <a:pt x="25400" y="850519"/>
                    <a:pt x="0" y="825119"/>
                    <a:pt x="0" y="793750"/>
                  </a:cubicBezTo>
                  <a:close/>
                </a:path>
              </a:pathLst>
            </a:custGeom>
            <a:solidFill>
              <a:srgbClr val="2E2E2F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6712446" y="7104161"/>
            <a:ext cx="255240" cy="387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2"/>
              </a:lnSpc>
            </a:pPr>
            <a:r>
              <a:rPr lang="en-US" sz="3312">
                <a:solidFill>
                  <a:srgbClr val="E0D6DE"/>
                </a:solidFill>
                <a:latin typeface="Arimo"/>
                <a:ea typeface="Arimo"/>
                <a:cs typeface="Arimo"/>
                <a:sym typeface="Arimo"/>
              </a:rPr>
              <a:t>2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442598" y="6921699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E0D6DE"/>
                </a:solidFill>
                <a:latin typeface="Arimo"/>
                <a:ea typeface="Arimo"/>
                <a:cs typeface="Arimo"/>
                <a:sym typeface="Arimo"/>
              </a:rPr>
              <a:t>In-place Sorting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442598" y="7477571"/>
            <a:ext cx="4324052" cy="1909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Heap sort can be implemented as an in-place algorithm, requiring only a constant amount of additional space.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2050166" y="6959799"/>
            <a:ext cx="637877" cy="637877"/>
            <a:chOff x="0" y="0"/>
            <a:chExt cx="850503" cy="85050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50392" cy="850519"/>
            </a:xfrm>
            <a:custGeom>
              <a:avLst/>
              <a:gdLst/>
              <a:ahLst/>
              <a:cxnLst/>
              <a:rect r="r" b="b" t="t" l="l"/>
              <a:pathLst>
                <a:path h="850519" w="850392">
                  <a:moveTo>
                    <a:pt x="0" y="56642"/>
                  </a:moveTo>
                  <a:cubicBezTo>
                    <a:pt x="0" y="25400"/>
                    <a:pt x="25400" y="0"/>
                    <a:pt x="56642" y="0"/>
                  </a:cubicBezTo>
                  <a:lnTo>
                    <a:pt x="793750" y="0"/>
                  </a:lnTo>
                  <a:cubicBezTo>
                    <a:pt x="825119" y="0"/>
                    <a:pt x="850392" y="25400"/>
                    <a:pt x="850392" y="56642"/>
                  </a:cubicBezTo>
                  <a:lnTo>
                    <a:pt x="850392" y="793750"/>
                  </a:lnTo>
                  <a:cubicBezTo>
                    <a:pt x="850392" y="825119"/>
                    <a:pt x="824992" y="850392"/>
                    <a:pt x="793750" y="850392"/>
                  </a:cubicBezTo>
                  <a:lnTo>
                    <a:pt x="56642" y="850392"/>
                  </a:lnTo>
                  <a:cubicBezTo>
                    <a:pt x="25400" y="850519"/>
                    <a:pt x="0" y="825119"/>
                    <a:pt x="0" y="793750"/>
                  </a:cubicBezTo>
                  <a:close/>
                </a:path>
              </a:pathLst>
            </a:custGeom>
            <a:solidFill>
              <a:srgbClr val="2E2E2F"/>
            </a:solid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12241411" y="7104161"/>
            <a:ext cx="255240" cy="387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2"/>
              </a:lnSpc>
            </a:pPr>
            <a:r>
              <a:rPr lang="en-US" sz="3312">
                <a:solidFill>
                  <a:srgbClr val="E0D6DE"/>
                </a:solidFill>
                <a:latin typeface="Arimo"/>
                <a:ea typeface="Arimo"/>
                <a:cs typeface="Arimo"/>
                <a:sym typeface="Arimo"/>
              </a:rPr>
              <a:t>3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971561" y="6921699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E0D6DE"/>
                </a:solidFill>
                <a:latin typeface="Arimo"/>
                <a:ea typeface="Arimo"/>
                <a:cs typeface="Arimo"/>
                <a:sym typeface="Arimo"/>
              </a:rPr>
              <a:t>Applications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971561" y="7477571"/>
            <a:ext cx="4324052" cy="1909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Heap sort is widely used in various domains, such as task scheduling, priority queues, and external sorting of large datasets.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DAGUmZNQ8EU</dc:identifier>
  <dcterms:modified xsi:type="dcterms:W3CDTF">2011-08-01T06:04:30Z</dcterms:modified>
  <cp:revision>1</cp:revision>
  <dc:title>Heap-Sort-An-Efficient-Sorting-Algorithm.pptx</dc:title>
</cp:coreProperties>
</file>