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7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06F4-DEFA-9D88-4AEA-D5672180D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2DE808-19EC-9153-E251-E52D9C0852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93D4D8-405A-3259-1705-E38A0A4191F8}"/>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5" name="Footer Placeholder 4">
            <a:extLst>
              <a:ext uri="{FF2B5EF4-FFF2-40B4-BE49-F238E27FC236}">
                <a16:creationId xmlns:a16="http://schemas.microsoft.com/office/drawing/2014/main" id="{80EA89CA-DC9C-4E94-5492-E90F3CC45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A1F68-B245-4F68-B884-306A2772A42B}"/>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293407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7A6B-EA2F-3D04-0DF7-085D8A7642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05702A-6C8E-EF4F-47E3-E12D21C0E9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4E0D6-5177-BF85-AEA4-B94D77D9BDB8}"/>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5" name="Footer Placeholder 4">
            <a:extLst>
              <a:ext uri="{FF2B5EF4-FFF2-40B4-BE49-F238E27FC236}">
                <a16:creationId xmlns:a16="http://schemas.microsoft.com/office/drawing/2014/main" id="{69D3AB83-37A9-36C5-A7A5-707F57935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B0B9C4-656D-7A5B-A1AF-637A29E4FF5A}"/>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3316949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2D491-45BF-C471-CE04-39983D2AFE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D88F50-655A-01AD-9BB6-7B002DD96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E6676C-1B6A-0EB8-F7E7-764907A90083}"/>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5" name="Footer Placeholder 4">
            <a:extLst>
              <a:ext uri="{FF2B5EF4-FFF2-40B4-BE49-F238E27FC236}">
                <a16:creationId xmlns:a16="http://schemas.microsoft.com/office/drawing/2014/main" id="{3F6E6CD8-2B58-6CDD-FE57-063E4D0F0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B30E03-4088-24B2-C335-18D767F8C2B5}"/>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176099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0051-979D-DBF3-BAC0-D072F82828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8D42DB-EC68-59D9-ACC3-015D06D550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635948-5885-3411-0B1A-A63AD0F7F413}"/>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5" name="Footer Placeholder 4">
            <a:extLst>
              <a:ext uri="{FF2B5EF4-FFF2-40B4-BE49-F238E27FC236}">
                <a16:creationId xmlns:a16="http://schemas.microsoft.com/office/drawing/2014/main" id="{059A70B5-2605-2521-E9A1-8416055CEE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8D450-2A9A-4566-B782-8DB3502B4D0F}"/>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238962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BE9A-9C3F-E58B-C36E-06631C86D3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8C0024-4F17-DCDF-BED4-7A8A6683B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81E164-9688-F1C0-CBA4-891BF6488D09}"/>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5" name="Footer Placeholder 4">
            <a:extLst>
              <a:ext uri="{FF2B5EF4-FFF2-40B4-BE49-F238E27FC236}">
                <a16:creationId xmlns:a16="http://schemas.microsoft.com/office/drawing/2014/main" id="{647ABFF8-1847-F0A4-B69C-53638EB3F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40C03-3456-7D1A-B0C3-CC83BB1BC7EF}"/>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197945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23A7-5DD7-E566-2C15-8FCFAEF098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4D29F7-565F-0B2D-4895-DCE5BEC5E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3D53D5-C233-1DB2-A529-0ED2C8AE8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BAF0AD-78C5-37D5-E814-B2D18B43CF56}"/>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6" name="Footer Placeholder 5">
            <a:extLst>
              <a:ext uri="{FF2B5EF4-FFF2-40B4-BE49-F238E27FC236}">
                <a16:creationId xmlns:a16="http://schemas.microsoft.com/office/drawing/2014/main" id="{D64F5625-4054-E426-044B-CFA4A0216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839BFC-D635-CB85-117C-E00EB0EB28A2}"/>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241330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5F04-E7F6-F78A-B600-E5CC3DEE5E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757E99-F3FF-0232-BA80-1A30FC3F9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EE7E8B-8522-D6D6-3231-CF64AFDAB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03504D-0BFF-ABC0-7162-AB2953205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C5158A-F026-C26D-00CE-296E47FB6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9CB946-593C-0A8A-822D-B858B3C08C7B}"/>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8" name="Footer Placeholder 7">
            <a:extLst>
              <a:ext uri="{FF2B5EF4-FFF2-40B4-BE49-F238E27FC236}">
                <a16:creationId xmlns:a16="http://schemas.microsoft.com/office/drawing/2014/main" id="{5FE7309F-B65F-02AA-4280-393D74314D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FBB424-9543-0A6D-0D4F-B45ED780872C}"/>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137499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425A-3083-2775-0385-9D32FE938D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4B9701-3C37-1C14-1A17-E3400FEF93D3}"/>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4" name="Footer Placeholder 3">
            <a:extLst>
              <a:ext uri="{FF2B5EF4-FFF2-40B4-BE49-F238E27FC236}">
                <a16:creationId xmlns:a16="http://schemas.microsoft.com/office/drawing/2014/main" id="{DB56F43A-65F4-D2B4-92F9-F568C941A7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706245-399C-9E91-04DE-B45608868A1A}"/>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402184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D52A69-C01E-2508-1621-44B5749D5E91}"/>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3" name="Footer Placeholder 2">
            <a:extLst>
              <a:ext uri="{FF2B5EF4-FFF2-40B4-BE49-F238E27FC236}">
                <a16:creationId xmlns:a16="http://schemas.microsoft.com/office/drawing/2014/main" id="{3E2CC331-1192-012F-9298-808EBCE314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59ED87-913B-655A-A949-FAD5CB1DA105}"/>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176345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9470-3995-C845-28AC-6E019C54A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C7EEEC-3F9F-F0FF-F168-C6B0B3A3C6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E03CDC-4E97-A2C8-8142-3F3E7EF94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05683-91DD-053D-462C-FD72EFB4E074}"/>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6" name="Footer Placeholder 5">
            <a:extLst>
              <a:ext uri="{FF2B5EF4-FFF2-40B4-BE49-F238E27FC236}">
                <a16:creationId xmlns:a16="http://schemas.microsoft.com/office/drawing/2014/main" id="{0B799471-1D86-0E85-73C3-B1E3BFC5A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0DFDF2-2B0B-D2B9-A786-2C8DF0DA2F6C}"/>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96199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2116-C1E9-5F1B-59B1-06BCF1734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48C3D8-7399-212F-23EB-897BCFAC6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CF28A2-6781-1AC4-78C0-88A10E412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F1DEC-811D-8EDB-6642-63418F62AA15}"/>
              </a:ext>
            </a:extLst>
          </p:cNvPr>
          <p:cNvSpPr>
            <a:spLocks noGrp="1"/>
          </p:cNvSpPr>
          <p:nvPr>
            <p:ph type="dt" sz="half" idx="10"/>
          </p:nvPr>
        </p:nvSpPr>
        <p:spPr/>
        <p:txBody>
          <a:bodyPr/>
          <a:lstStyle/>
          <a:p>
            <a:fld id="{EE96D1C0-EAD6-41CF-B091-A9A16BC9F9AA}" type="datetimeFigureOut">
              <a:rPr lang="en-IN" smtClean="0"/>
              <a:t>01-12-2023</a:t>
            </a:fld>
            <a:endParaRPr lang="en-IN"/>
          </a:p>
        </p:txBody>
      </p:sp>
      <p:sp>
        <p:nvSpPr>
          <p:cNvPr id="6" name="Footer Placeholder 5">
            <a:extLst>
              <a:ext uri="{FF2B5EF4-FFF2-40B4-BE49-F238E27FC236}">
                <a16:creationId xmlns:a16="http://schemas.microsoft.com/office/drawing/2014/main" id="{5BB0DAEB-4FA1-227F-3658-137DEA203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2FE1BE-86DB-579D-6F99-6C371071FD75}"/>
              </a:ext>
            </a:extLst>
          </p:cNvPr>
          <p:cNvSpPr>
            <a:spLocks noGrp="1"/>
          </p:cNvSpPr>
          <p:nvPr>
            <p:ph type="sldNum" sz="quarter" idx="12"/>
          </p:nvPr>
        </p:nvSpPr>
        <p:spPr/>
        <p:txBody>
          <a:bodyPr/>
          <a:lstStyle/>
          <a:p>
            <a:fld id="{30011520-9996-4D64-8A5A-0B635B70E1C5}" type="slidenum">
              <a:rPr lang="en-IN" smtClean="0"/>
              <a:t>‹#›</a:t>
            </a:fld>
            <a:endParaRPr lang="en-IN"/>
          </a:p>
        </p:txBody>
      </p:sp>
    </p:spTree>
    <p:extLst>
      <p:ext uri="{BB962C8B-B14F-4D97-AF65-F5344CB8AC3E}">
        <p14:creationId xmlns:p14="http://schemas.microsoft.com/office/powerpoint/2010/main" val="152693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176D9-8BE4-EA80-1086-BFEE18EED3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68CA1E-6572-FBEE-9306-86E05D009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F8A91-DA37-C682-76AC-E3367A4E1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6D1C0-EAD6-41CF-B091-A9A16BC9F9AA}" type="datetimeFigureOut">
              <a:rPr lang="en-IN" smtClean="0"/>
              <a:t>01-12-2023</a:t>
            </a:fld>
            <a:endParaRPr lang="en-IN"/>
          </a:p>
        </p:txBody>
      </p:sp>
      <p:sp>
        <p:nvSpPr>
          <p:cNvPr id="5" name="Footer Placeholder 4">
            <a:extLst>
              <a:ext uri="{FF2B5EF4-FFF2-40B4-BE49-F238E27FC236}">
                <a16:creationId xmlns:a16="http://schemas.microsoft.com/office/drawing/2014/main" id="{D88D4A58-0AEC-08F3-83D1-1E09D4046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8B003A-FDB3-CD48-BF78-BBBCCA291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11520-9996-4D64-8A5A-0B635B70E1C5}" type="slidenum">
              <a:rPr lang="en-IN" smtClean="0"/>
              <a:t>‹#›</a:t>
            </a:fld>
            <a:endParaRPr lang="en-IN"/>
          </a:p>
        </p:txBody>
      </p:sp>
    </p:spTree>
    <p:extLst>
      <p:ext uri="{BB962C8B-B14F-4D97-AF65-F5344CB8AC3E}">
        <p14:creationId xmlns:p14="http://schemas.microsoft.com/office/powerpoint/2010/main" val="1129470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AE3E-B046-D3D7-0C15-A69D3706119E}"/>
              </a:ext>
            </a:extLst>
          </p:cNvPr>
          <p:cNvSpPr>
            <a:spLocks noGrp="1"/>
          </p:cNvSpPr>
          <p:nvPr>
            <p:ph type="ctrTitle"/>
          </p:nvPr>
        </p:nvSpPr>
        <p:spPr/>
        <p:txBody>
          <a:bodyPr/>
          <a:lstStyle/>
          <a:p>
            <a:r>
              <a:rPr lang="en-IN" dirty="0"/>
              <a:t>Rice Exports Data Analysis</a:t>
            </a:r>
          </a:p>
        </p:txBody>
      </p:sp>
      <p:sp>
        <p:nvSpPr>
          <p:cNvPr id="3" name="Subtitle 2">
            <a:extLst>
              <a:ext uri="{FF2B5EF4-FFF2-40B4-BE49-F238E27FC236}">
                <a16:creationId xmlns:a16="http://schemas.microsoft.com/office/drawing/2014/main" id="{281C003C-35BD-EB28-7465-D26C598E061E}"/>
              </a:ext>
            </a:extLst>
          </p:cNvPr>
          <p:cNvSpPr>
            <a:spLocks noGrp="1"/>
          </p:cNvSpPr>
          <p:nvPr>
            <p:ph type="subTitle" idx="1"/>
          </p:nvPr>
        </p:nvSpPr>
        <p:spPr/>
        <p:txBody>
          <a:bodyPr/>
          <a:lstStyle/>
          <a:p>
            <a:r>
              <a:rPr lang="en-IN" dirty="0"/>
              <a:t>By</a:t>
            </a:r>
          </a:p>
          <a:p>
            <a:r>
              <a:rPr lang="en-IN" dirty="0"/>
              <a:t>Sabiullah N</a:t>
            </a:r>
          </a:p>
          <a:p>
            <a:endParaRPr lang="en-IN" dirty="0"/>
          </a:p>
        </p:txBody>
      </p:sp>
    </p:spTree>
    <p:extLst>
      <p:ext uri="{BB962C8B-B14F-4D97-AF65-F5344CB8AC3E}">
        <p14:creationId xmlns:p14="http://schemas.microsoft.com/office/powerpoint/2010/main" val="188213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A601-C58F-82E9-E9CE-FC2B4FB65E46}"/>
              </a:ext>
            </a:extLst>
          </p:cNvPr>
          <p:cNvSpPr>
            <a:spLocks noGrp="1"/>
          </p:cNvSpPr>
          <p:nvPr>
            <p:ph type="title"/>
          </p:nvPr>
        </p:nvSpPr>
        <p:spPr>
          <a:xfrm>
            <a:off x="838200" y="365125"/>
            <a:ext cx="10515600" cy="549275"/>
          </a:xfrm>
        </p:spPr>
        <p:txBody>
          <a:bodyPr>
            <a:normAutofit fontScale="90000"/>
          </a:bodyPr>
          <a:lstStyle/>
          <a:p>
            <a:r>
              <a:rPr lang="en-IN" dirty="0"/>
              <a:t>Export Overview</a:t>
            </a:r>
          </a:p>
        </p:txBody>
      </p:sp>
      <p:sp>
        <p:nvSpPr>
          <p:cNvPr id="3" name="Content Placeholder 2">
            <a:extLst>
              <a:ext uri="{FF2B5EF4-FFF2-40B4-BE49-F238E27FC236}">
                <a16:creationId xmlns:a16="http://schemas.microsoft.com/office/drawing/2014/main" id="{9C1C0B75-6D1C-38B1-D4E6-DDC3B087607E}"/>
              </a:ext>
            </a:extLst>
          </p:cNvPr>
          <p:cNvSpPr>
            <a:spLocks noGrp="1"/>
          </p:cNvSpPr>
          <p:nvPr>
            <p:ph idx="1"/>
          </p:nvPr>
        </p:nvSpPr>
        <p:spPr/>
        <p:txBody>
          <a:bodyPr/>
          <a:lstStyle/>
          <a:p>
            <a:endParaRPr lang="en-IN" dirty="0"/>
          </a:p>
          <a:p>
            <a:endParaRPr lang="en-IN" dirty="0"/>
          </a:p>
        </p:txBody>
      </p:sp>
      <p:sp>
        <p:nvSpPr>
          <p:cNvPr id="6" name="TextBox 5">
            <a:extLst>
              <a:ext uri="{FF2B5EF4-FFF2-40B4-BE49-F238E27FC236}">
                <a16:creationId xmlns:a16="http://schemas.microsoft.com/office/drawing/2014/main" id="{49EF082B-3EAF-E1A6-7E64-DF285C4DCA9A}"/>
              </a:ext>
            </a:extLst>
          </p:cNvPr>
          <p:cNvSpPr txBox="1"/>
          <p:nvPr/>
        </p:nvSpPr>
        <p:spPr>
          <a:xfrm>
            <a:off x="838200" y="1049874"/>
            <a:ext cx="4481440" cy="369332"/>
          </a:xfrm>
          <a:prstGeom prst="rect">
            <a:avLst/>
          </a:prstGeom>
          <a:noFill/>
        </p:spPr>
        <p:txBody>
          <a:bodyPr wrap="square" rtlCol="0">
            <a:spAutoFit/>
          </a:bodyPr>
          <a:lstStyle/>
          <a:p>
            <a:r>
              <a:rPr lang="en-IN" dirty="0"/>
              <a:t>Top 5 Exporters based on Qty – All Years </a:t>
            </a:r>
          </a:p>
        </p:txBody>
      </p:sp>
      <p:sp>
        <p:nvSpPr>
          <p:cNvPr id="9" name="TextBox 8">
            <a:extLst>
              <a:ext uri="{FF2B5EF4-FFF2-40B4-BE49-F238E27FC236}">
                <a16:creationId xmlns:a16="http://schemas.microsoft.com/office/drawing/2014/main" id="{F70EA516-CE3F-6636-9D9C-3B9DF45E1CB7}"/>
              </a:ext>
            </a:extLst>
          </p:cNvPr>
          <p:cNvSpPr txBox="1"/>
          <p:nvPr/>
        </p:nvSpPr>
        <p:spPr>
          <a:xfrm>
            <a:off x="6096000" y="1019577"/>
            <a:ext cx="4481440" cy="369332"/>
          </a:xfrm>
          <a:prstGeom prst="rect">
            <a:avLst/>
          </a:prstGeom>
          <a:noFill/>
        </p:spPr>
        <p:txBody>
          <a:bodyPr wrap="square" rtlCol="0">
            <a:spAutoFit/>
          </a:bodyPr>
          <a:lstStyle/>
          <a:p>
            <a:r>
              <a:rPr lang="en-IN" dirty="0"/>
              <a:t>Top 5 </a:t>
            </a:r>
            <a:r>
              <a:rPr lang="en-IN"/>
              <a:t>Exporters based on Qty </a:t>
            </a:r>
            <a:r>
              <a:rPr lang="en-IN" dirty="0"/>
              <a:t>– 2020</a:t>
            </a:r>
          </a:p>
        </p:txBody>
      </p:sp>
      <p:pic>
        <p:nvPicPr>
          <p:cNvPr id="7" name="Picture 6">
            <a:extLst>
              <a:ext uri="{FF2B5EF4-FFF2-40B4-BE49-F238E27FC236}">
                <a16:creationId xmlns:a16="http://schemas.microsoft.com/office/drawing/2014/main" id="{EC7D5275-F89E-000A-D116-382CB436F188}"/>
              </a:ext>
            </a:extLst>
          </p:cNvPr>
          <p:cNvPicPr>
            <a:picLocks noChangeAspect="1"/>
          </p:cNvPicPr>
          <p:nvPr/>
        </p:nvPicPr>
        <p:blipFill>
          <a:blip r:embed="rId2"/>
          <a:stretch>
            <a:fillRect/>
          </a:stretch>
        </p:blipFill>
        <p:spPr>
          <a:xfrm>
            <a:off x="912569" y="3787522"/>
            <a:ext cx="5282153" cy="2789552"/>
          </a:xfrm>
          <a:prstGeom prst="rect">
            <a:avLst/>
          </a:prstGeom>
        </p:spPr>
      </p:pic>
      <p:pic>
        <p:nvPicPr>
          <p:cNvPr id="14" name="Picture 13">
            <a:extLst>
              <a:ext uri="{FF2B5EF4-FFF2-40B4-BE49-F238E27FC236}">
                <a16:creationId xmlns:a16="http://schemas.microsoft.com/office/drawing/2014/main" id="{C1682AC7-F748-A53A-DE9B-4BE4BB5920B0}"/>
              </a:ext>
            </a:extLst>
          </p:cNvPr>
          <p:cNvPicPr>
            <a:picLocks noChangeAspect="1"/>
          </p:cNvPicPr>
          <p:nvPr/>
        </p:nvPicPr>
        <p:blipFill>
          <a:blip r:embed="rId3"/>
          <a:stretch>
            <a:fillRect/>
          </a:stretch>
        </p:blipFill>
        <p:spPr>
          <a:xfrm>
            <a:off x="6096000" y="1494086"/>
            <a:ext cx="5620039" cy="2178162"/>
          </a:xfrm>
          <a:prstGeom prst="rect">
            <a:avLst/>
          </a:prstGeom>
        </p:spPr>
      </p:pic>
      <p:pic>
        <p:nvPicPr>
          <p:cNvPr id="17" name="Picture 16">
            <a:extLst>
              <a:ext uri="{FF2B5EF4-FFF2-40B4-BE49-F238E27FC236}">
                <a16:creationId xmlns:a16="http://schemas.microsoft.com/office/drawing/2014/main" id="{944752DA-B335-D5E8-1E74-D6165DF9281C}"/>
              </a:ext>
            </a:extLst>
          </p:cNvPr>
          <p:cNvPicPr>
            <a:picLocks noChangeAspect="1"/>
          </p:cNvPicPr>
          <p:nvPr/>
        </p:nvPicPr>
        <p:blipFill>
          <a:blip r:embed="rId4"/>
          <a:stretch>
            <a:fillRect/>
          </a:stretch>
        </p:blipFill>
        <p:spPr>
          <a:xfrm>
            <a:off x="6269091" y="3828649"/>
            <a:ext cx="5273856" cy="2905614"/>
          </a:xfrm>
          <a:prstGeom prst="rect">
            <a:avLst/>
          </a:prstGeom>
        </p:spPr>
      </p:pic>
      <p:pic>
        <p:nvPicPr>
          <p:cNvPr id="19" name="Picture 18">
            <a:extLst>
              <a:ext uri="{FF2B5EF4-FFF2-40B4-BE49-F238E27FC236}">
                <a16:creationId xmlns:a16="http://schemas.microsoft.com/office/drawing/2014/main" id="{07FE2EE7-EC7E-675F-34DC-F36FAAA8E47B}"/>
              </a:ext>
            </a:extLst>
          </p:cNvPr>
          <p:cNvPicPr>
            <a:picLocks noChangeAspect="1"/>
          </p:cNvPicPr>
          <p:nvPr/>
        </p:nvPicPr>
        <p:blipFill>
          <a:blip r:embed="rId5"/>
          <a:stretch>
            <a:fillRect/>
          </a:stretch>
        </p:blipFill>
        <p:spPr>
          <a:xfrm>
            <a:off x="304502" y="1565937"/>
            <a:ext cx="5791498" cy="2184512"/>
          </a:xfrm>
          <a:prstGeom prst="rect">
            <a:avLst/>
          </a:prstGeom>
        </p:spPr>
      </p:pic>
    </p:spTree>
    <p:extLst>
      <p:ext uri="{BB962C8B-B14F-4D97-AF65-F5344CB8AC3E}">
        <p14:creationId xmlns:p14="http://schemas.microsoft.com/office/powerpoint/2010/main" val="208387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48CB-37A9-AA2F-329E-8DF3A44EAB1C}"/>
              </a:ext>
            </a:extLst>
          </p:cNvPr>
          <p:cNvSpPr>
            <a:spLocks noGrp="1"/>
          </p:cNvSpPr>
          <p:nvPr>
            <p:ph type="title"/>
          </p:nvPr>
        </p:nvSpPr>
        <p:spPr>
          <a:xfrm>
            <a:off x="838200" y="365125"/>
            <a:ext cx="10515600" cy="814451"/>
          </a:xfrm>
        </p:spPr>
        <p:txBody>
          <a:bodyPr/>
          <a:lstStyle/>
          <a:p>
            <a:r>
              <a:rPr lang="en-IN" dirty="0"/>
              <a:t>Port of Arrival / Departure Overview</a:t>
            </a:r>
          </a:p>
        </p:txBody>
      </p:sp>
      <p:pic>
        <p:nvPicPr>
          <p:cNvPr id="7" name="Content Placeholder 6">
            <a:extLst>
              <a:ext uri="{FF2B5EF4-FFF2-40B4-BE49-F238E27FC236}">
                <a16:creationId xmlns:a16="http://schemas.microsoft.com/office/drawing/2014/main" id="{4E76B5C9-318D-8D07-8AAA-FF733554E236}"/>
              </a:ext>
            </a:extLst>
          </p:cNvPr>
          <p:cNvPicPr>
            <a:picLocks noGrp="1" noChangeAspect="1"/>
          </p:cNvPicPr>
          <p:nvPr>
            <p:ph idx="1"/>
          </p:nvPr>
        </p:nvPicPr>
        <p:blipFill>
          <a:blip r:embed="rId2"/>
          <a:stretch>
            <a:fillRect/>
          </a:stretch>
        </p:blipFill>
        <p:spPr>
          <a:xfrm>
            <a:off x="263589" y="2073658"/>
            <a:ext cx="6095383" cy="3092241"/>
          </a:xfrm>
        </p:spPr>
      </p:pic>
      <p:sp>
        <p:nvSpPr>
          <p:cNvPr id="4" name="TextBox 3">
            <a:extLst>
              <a:ext uri="{FF2B5EF4-FFF2-40B4-BE49-F238E27FC236}">
                <a16:creationId xmlns:a16="http://schemas.microsoft.com/office/drawing/2014/main" id="{572EE55F-7FFD-6ACC-F0A8-6E7D418ED604}"/>
              </a:ext>
            </a:extLst>
          </p:cNvPr>
          <p:cNvSpPr txBox="1"/>
          <p:nvPr/>
        </p:nvSpPr>
        <p:spPr>
          <a:xfrm>
            <a:off x="838200" y="1507435"/>
            <a:ext cx="4481440" cy="369332"/>
          </a:xfrm>
          <a:prstGeom prst="rect">
            <a:avLst/>
          </a:prstGeom>
          <a:noFill/>
        </p:spPr>
        <p:txBody>
          <a:bodyPr wrap="square" rtlCol="0">
            <a:spAutoFit/>
          </a:bodyPr>
          <a:lstStyle/>
          <a:p>
            <a:r>
              <a:rPr lang="en-IN" dirty="0"/>
              <a:t>Top 5 Exporters – All Years </a:t>
            </a:r>
          </a:p>
        </p:txBody>
      </p:sp>
      <p:sp>
        <p:nvSpPr>
          <p:cNvPr id="5" name="TextBox 4">
            <a:extLst>
              <a:ext uri="{FF2B5EF4-FFF2-40B4-BE49-F238E27FC236}">
                <a16:creationId xmlns:a16="http://schemas.microsoft.com/office/drawing/2014/main" id="{06AB0C57-54E1-C48C-E5E9-46E5CB26C280}"/>
              </a:ext>
            </a:extLst>
          </p:cNvPr>
          <p:cNvSpPr txBox="1"/>
          <p:nvPr/>
        </p:nvSpPr>
        <p:spPr>
          <a:xfrm>
            <a:off x="7257288" y="1441951"/>
            <a:ext cx="4481440" cy="369332"/>
          </a:xfrm>
          <a:prstGeom prst="rect">
            <a:avLst/>
          </a:prstGeom>
          <a:noFill/>
        </p:spPr>
        <p:txBody>
          <a:bodyPr wrap="square" rtlCol="0">
            <a:spAutoFit/>
          </a:bodyPr>
          <a:lstStyle/>
          <a:p>
            <a:r>
              <a:rPr lang="en-IN" dirty="0"/>
              <a:t>Top 5 Exporters – 2020</a:t>
            </a:r>
          </a:p>
        </p:txBody>
      </p:sp>
      <p:pic>
        <p:nvPicPr>
          <p:cNvPr id="9" name="Picture 8">
            <a:extLst>
              <a:ext uri="{FF2B5EF4-FFF2-40B4-BE49-F238E27FC236}">
                <a16:creationId xmlns:a16="http://schemas.microsoft.com/office/drawing/2014/main" id="{66C3D3ED-9A45-1681-7DF9-C0436E8A1715}"/>
              </a:ext>
            </a:extLst>
          </p:cNvPr>
          <p:cNvPicPr>
            <a:picLocks noChangeAspect="1"/>
          </p:cNvPicPr>
          <p:nvPr/>
        </p:nvPicPr>
        <p:blipFill>
          <a:blip r:embed="rId3"/>
          <a:stretch>
            <a:fillRect/>
          </a:stretch>
        </p:blipFill>
        <p:spPr>
          <a:xfrm>
            <a:off x="6464808" y="2278279"/>
            <a:ext cx="5536878" cy="2768439"/>
          </a:xfrm>
          <a:prstGeom prst="rect">
            <a:avLst/>
          </a:prstGeom>
        </p:spPr>
      </p:pic>
    </p:spTree>
    <p:extLst>
      <p:ext uri="{BB962C8B-B14F-4D97-AF65-F5344CB8AC3E}">
        <p14:creationId xmlns:p14="http://schemas.microsoft.com/office/powerpoint/2010/main" val="169225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48CB-37A9-AA2F-329E-8DF3A44EAB1C}"/>
              </a:ext>
            </a:extLst>
          </p:cNvPr>
          <p:cNvSpPr>
            <a:spLocks noGrp="1"/>
          </p:cNvSpPr>
          <p:nvPr>
            <p:ph type="title"/>
          </p:nvPr>
        </p:nvSpPr>
        <p:spPr>
          <a:xfrm>
            <a:off x="838200" y="173101"/>
            <a:ext cx="10515600" cy="521843"/>
          </a:xfrm>
        </p:spPr>
        <p:txBody>
          <a:bodyPr>
            <a:normAutofit fontScale="90000"/>
          </a:bodyPr>
          <a:lstStyle/>
          <a:p>
            <a:r>
              <a:rPr lang="en-IN" dirty="0"/>
              <a:t>Geographical Analysis</a:t>
            </a:r>
          </a:p>
        </p:txBody>
      </p:sp>
      <p:pic>
        <p:nvPicPr>
          <p:cNvPr id="10" name="Picture 9">
            <a:extLst>
              <a:ext uri="{FF2B5EF4-FFF2-40B4-BE49-F238E27FC236}">
                <a16:creationId xmlns:a16="http://schemas.microsoft.com/office/drawing/2014/main" id="{1FFD5AC5-6562-F86E-9D91-5A758729067F}"/>
              </a:ext>
            </a:extLst>
          </p:cNvPr>
          <p:cNvPicPr>
            <a:picLocks noChangeAspect="1"/>
          </p:cNvPicPr>
          <p:nvPr/>
        </p:nvPicPr>
        <p:blipFill>
          <a:blip r:embed="rId2"/>
          <a:stretch>
            <a:fillRect/>
          </a:stretch>
        </p:blipFill>
        <p:spPr>
          <a:xfrm>
            <a:off x="838200" y="694944"/>
            <a:ext cx="6928206" cy="3200564"/>
          </a:xfrm>
          <a:prstGeom prst="rect">
            <a:avLst/>
          </a:prstGeom>
        </p:spPr>
      </p:pic>
      <p:pic>
        <p:nvPicPr>
          <p:cNvPr id="12" name="Picture 11">
            <a:extLst>
              <a:ext uri="{FF2B5EF4-FFF2-40B4-BE49-F238E27FC236}">
                <a16:creationId xmlns:a16="http://schemas.microsoft.com/office/drawing/2014/main" id="{D682E78D-5B5E-8CC8-26EA-E529C6C493B0}"/>
              </a:ext>
            </a:extLst>
          </p:cNvPr>
          <p:cNvPicPr>
            <a:picLocks noChangeAspect="1"/>
          </p:cNvPicPr>
          <p:nvPr/>
        </p:nvPicPr>
        <p:blipFill>
          <a:blip r:embed="rId3"/>
          <a:stretch>
            <a:fillRect/>
          </a:stretch>
        </p:blipFill>
        <p:spPr>
          <a:xfrm>
            <a:off x="1415545" y="3895508"/>
            <a:ext cx="4807197" cy="2502029"/>
          </a:xfrm>
          <a:prstGeom prst="rect">
            <a:avLst/>
          </a:prstGeom>
        </p:spPr>
      </p:pic>
    </p:spTree>
    <p:extLst>
      <p:ext uri="{BB962C8B-B14F-4D97-AF65-F5344CB8AC3E}">
        <p14:creationId xmlns:p14="http://schemas.microsoft.com/office/powerpoint/2010/main" val="150335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48CB-37A9-AA2F-329E-8DF3A44EAB1C}"/>
              </a:ext>
            </a:extLst>
          </p:cNvPr>
          <p:cNvSpPr>
            <a:spLocks noGrp="1"/>
          </p:cNvSpPr>
          <p:nvPr>
            <p:ph type="title"/>
          </p:nvPr>
        </p:nvSpPr>
        <p:spPr>
          <a:xfrm>
            <a:off x="838200" y="365125"/>
            <a:ext cx="10515600" cy="439547"/>
          </a:xfrm>
        </p:spPr>
        <p:txBody>
          <a:bodyPr>
            <a:normAutofit fontScale="90000"/>
          </a:bodyPr>
          <a:lstStyle/>
          <a:p>
            <a:r>
              <a:rPr lang="en-IN" dirty="0"/>
              <a:t>Product Analysis</a:t>
            </a:r>
          </a:p>
        </p:txBody>
      </p:sp>
      <p:sp>
        <p:nvSpPr>
          <p:cNvPr id="4" name="TextBox 3">
            <a:extLst>
              <a:ext uri="{FF2B5EF4-FFF2-40B4-BE49-F238E27FC236}">
                <a16:creationId xmlns:a16="http://schemas.microsoft.com/office/drawing/2014/main" id="{572EE55F-7FFD-6ACC-F0A8-6E7D418ED604}"/>
              </a:ext>
            </a:extLst>
          </p:cNvPr>
          <p:cNvSpPr txBox="1"/>
          <p:nvPr/>
        </p:nvSpPr>
        <p:spPr>
          <a:xfrm>
            <a:off x="838200" y="1507435"/>
            <a:ext cx="4481440" cy="369332"/>
          </a:xfrm>
          <a:prstGeom prst="rect">
            <a:avLst/>
          </a:prstGeom>
          <a:noFill/>
        </p:spPr>
        <p:txBody>
          <a:bodyPr wrap="square" rtlCol="0">
            <a:spAutoFit/>
          </a:bodyPr>
          <a:lstStyle/>
          <a:p>
            <a:r>
              <a:rPr lang="en-IN" dirty="0"/>
              <a:t>Top 5 Products – All Years </a:t>
            </a:r>
          </a:p>
        </p:txBody>
      </p:sp>
      <p:pic>
        <p:nvPicPr>
          <p:cNvPr id="10" name="Content Placeholder 9">
            <a:extLst>
              <a:ext uri="{FF2B5EF4-FFF2-40B4-BE49-F238E27FC236}">
                <a16:creationId xmlns:a16="http://schemas.microsoft.com/office/drawing/2014/main" id="{0C22E811-5C95-CB18-98B7-9C3A87E6EF2E}"/>
              </a:ext>
            </a:extLst>
          </p:cNvPr>
          <p:cNvPicPr>
            <a:picLocks noGrp="1" noChangeAspect="1"/>
          </p:cNvPicPr>
          <p:nvPr>
            <p:ph idx="1"/>
          </p:nvPr>
        </p:nvPicPr>
        <p:blipFill>
          <a:blip r:embed="rId2"/>
          <a:stretch>
            <a:fillRect/>
          </a:stretch>
        </p:blipFill>
        <p:spPr>
          <a:xfrm>
            <a:off x="623262" y="2506623"/>
            <a:ext cx="4481441" cy="2283121"/>
          </a:xfrm>
        </p:spPr>
      </p:pic>
      <p:pic>
        <p:nvPicPr>
          <p:cNvPr id="12" name="Picture 11">
            <a:extLst>
              <a:ext uri="{FF2B5EF4-FFF2-40B4-BE49-F238E27FC236}">
                <a16:creationId xmlns:a16="http://schemas.microsoft.com/office/drawing/2014/main" id="{E95C4DF9-0DF9-4D09-8D72-09550E62E321}"/>
              </a:ext>
            </a:extLst>
          </p:cNvPr>
          <p:cNvPicPr>
            <a:picLocks noChangeAspect="1"/>
          </p:cNvPicPr>
          <p:nvPr/>
        </p:nvPicPr>
        <p:blipFill>
          <a:blip r:embed="rId3"/>
          <a:stretch>
            <a:fillRect/>
          </a:stretch>
        </p:blipFill>
        <p:spPr>
          <a:xfrm>
            <a:off x="5230369" y="1045875"/>
            <a:ext cx="6491656" cy="5100063"/>
          </a:xfrm>
          <a:prstGeom prst="rect">
            <a:avLst/>
          </a:prstGeom>
        </p:spPr>
      </p:pic>
    </p:spTree>
    <p:extLst>
      <p:ext uri="{BB962C8B-B14F-4D97-AF65-F5344CB8AC3E}">
        <p14:creationId xmlns:p14="http://schemas.microsoft.com/office/powerpoint/2010/main" val="308175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0B860AD-9A91-0147-7585-D58C31DD2A04}"/>
              </a:ext>
            </a:extLst>
          </p:cNvPr>
          <p:cNvPicPr>
            <a:picLocks noGrp="1" noChangeAspect="1"/>
          </p:cNvPicPr>
          <p:nvPr>
            <p:ph idx="1"/>
          </p:nvPr>
        </p:nvPicPr>
        <p:blipFill>
          <a:blip r:embed="rId2"/>
          <a:stretch>
            <a:fillRect/>
          </a:stretch>
        </p:blipFill>
        <p:spPr>
          <a:xfrm>
            <a:off x="1911096" y="53831"/>
            <a:ext cx="6491440" cy="6123132"/>
          </a:xfrm>
        </p:spPr>
      </p:pic>
    </p:spTree>
    <p:extLst>
      <p:ext uri="{BB962C8B-B14F-4D97-AF65-F5344CB8AC3E}">
        <p14:creationId xmlns:p14="http://schemas.microsoft.com/office/powerpoint/2010/main" val="175664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D8B592-15CE-8927-ADC5-DD3D1142BEA7}"/>
              </a:ext>
            </a:extLst>
          </p:cNvPr>
          <p:cNvPicPr>
            <a:picLocks noChangeAspect="1"/>
          </p:cNvPicPr>
          <p:nvPr/>
        </p:nvPicPr>
        <p:blipFill>
          <a:blip r:embed="rId2"/>
          <a:stretch>
            <a:fillRect/>
          </a:stretch>
        </p:blipFill>
        <p:spPr>
          <a:xfrm>
            <a:off x="890969" y="822960"/>
            <a:ext cx="5610415" cy="5670072"/>
          </a:xfrm>
          <a:prstGeom prst="rect">
            <a:avLst/>
          </a:prstGeom>
        </p:spPr>
      </p:pic>
      <p:pic>
        <p:nvPicPr>
          <p:cNvPr id="8" name="Picture 7">
            <a:extLst>
              <a:ext uri="{FF2B5EF4-FFF2-40B4-BE49-F238E27FC236}">
                <a16:creationId xmlns:a16="http://schemas.microsoft.com/office/drawing/2014/main" id="{0A346C8B-B0CC-3A39-D3EE-CC2BD5EBA1EF}"/>
              </a:ext>
            </a:extLst>
          </p:cNvPr>
          <p:cNvPicPr>
            <a:picLocks noChangeAspect="1"/>
          </p:cNvPicPr>
          <p:nvPr/>
        </p:nvPicPr>
        <p:blipFill>
          <a:blip r:embed="rId3"/>
          <a:stretch>
            <a:fillRect/>
          </a:stretch>
        </p:blipFill>
        <p:spPr>
          <a:xfrm>
            <a:off x="6570038" y="380843"/>
            <a:ext cx="4730993" cy="6096313"/>
          </a:xfrm>
          <a:prstGeom prst="rect">
            <a:avLst/>
          </a:prstGeom>
        </p:spPr>
      </p:pic>
    </p:spTree>
    <p:extLst>
      <p:ext uri="{BB962C8B-B14F-4D97-AF65-F5344CB8AC3E}">
        <p14:creationId xmlns:p14="http://schemas.microsoft.com/office/powerpoint/2010/main" val="422609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6CE7-0A7C-14BD-10CD-E49D6B6A350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326E992-280C-BB2A-6316-402835518500}"/>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Analyzing the trends in rice exports to identify patterns with volumes.</a:t>
            </a:r>
          </a:p>
          <a:p>
            <a:pPr algn="l">
              <a:buFont typeface="Arial" panose="020B0604020202020204" pitchFamily="34" charset="0"/>
              <a:buChar char="•"/>
            </a:pPr>
            <a:r>
              <a:rPr lang="en-US" b="0" i="0" dirty="0">
                <a:solidFill>
                  <a:srgbClr val="374151"/>
                </a:solidFill>
                <a:effectLst/>
                <a:latin typeface="Söhne"/>
              </a:rPr>
              <a:t>Understanding Top Players in the market who contributes more shares.</a:t>
            </a:r>
          </a:p>
          <a:p>
            <a:pPr algn="l">
              <a:buFont typeface="Arial" panose="020B0604020202020204" pitchFamily="34" charset="0"/>
              <a:buChar char="•"/>
            </a:pPr>
            <a:r>
              <a:rPr lang="en-US" b="0" i="0" dirty="0">
                <a:solidFill>
                  <a:srgbClr val="374151"/>
                </a:solidFill>
                <a:effectLst/>
                <a:latin typeface="Söhne"/>
              </a:rPr>
              <a:t>Assessing the Year wise trend among countries and exporters.</a:t>
            </a:r>
          </a:p>
          <a:p>
            <a:endParaRPr lang="en-IN" dirty="0"/>
          </a:p>
        </p:txBody>
      </p:sp>
    </p:spTree>
    <p:extLst>
      <p:ext uri="{BB962C8B-B14F-4D97-AF65-F5344CB8AC3E}">
        <p14:creationId xmlns:p14="http://schemas.microsoft.com/office/powerpoint/2010/main" val="292155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EF60-82B5-51D6-457E-40FFCE33196C}"/>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B9B06554-501D-F18C-4796-59A988C378B2}"/>
              </a:ext>
            </a:extLst>
          </p:cNvPr>
          <p:cNvSpPr>
            <a:spLocks noGrp="1"/>
          </p:cNvSpPr>
          <p:nvPr>
            <p:ph idx="1"/>
          </p:nvPr>
        </p:nvSpPr>
        <p:spPr/>
        <p:txBody>
          <a:bodyPr/>
          <a:lstStyle/>
          <a:p>
            <a:pPr rtl="0">
              <a:spcBef>
                <a:spcPts val="1000"/>
              </a:spcBef>
              <a:spcAft>
                <a:spcPts val="0"/>
              </a:spcAft>
            </a:pPr>
            <a:r>
              <a:rPr lang="en-IN" sz="1800" b="0" i="0" u="none" strike="noStrike" dirty="0">
                <a:solidFill>
                  <a:srgbClr val="000000"/>
                </a:solidFill>
                <a:effectLst/>
                <a:latin typeface="Calibri" panose="020F0502020204030204" pitchFamily="34" charset="0"/>
              </a:rPr>
              <a:t>Python</a:t>
            </a:r>
            <a:endParaRPr lang="en-IN" b="0" dirty="0">
              <a:effectLst/>
            </a:endParaRPr>
          </a:p>
          <a:p>
            <a:pPr rtl="0">
              <a:spcBef>
                <a:spcPts val="1000"/>
              </a:spcBef>
              <a:spcAft>
                <a:spcPts val="0"/>
              </a:spcAft>
            </a:pPr>
            <a:r>
              <a:rPr lang="en-IN" sz="1800" b="0" i="0" u="none" strike="noStrike" dirty="0">
                <a:solidFill>
                  <a:srgbClr val="000000"/>
                </a:solidFill>
                <a:effectLst/>
                <a:latin typeface="Calibri" panose="020F0502020204030204" pitchFamily="34" charset="0"/>
              </a:rPr>
              <a:t>Pandas</a:t>
            </a:r>
            <a:endParaRPr lang="en-IN" b="0" dirty="0">
              <a:effectLst/>
            </a:endParaRPr>
          </a:p>
          <a:p>
            <a:pPr rtl="0">
              <a:spcBef>
                <a:spcPts val="1000"/>
              </a:spcBef>
              <a:spcAft>
                <a:spcPts val="0"/>
              </a:spcAft>
            </a:pPr>
            <a:r>
              <a:rPr lang="en-IN" sz="1800" b="0" i="0" u="none" strike="noStrike" dirty="0">
                <a:solidFill>
                  <a:srgbClr val="000000"/>
                </a:solidFill>
                <a:effectLst/>
                <a:latin typeface="Calibri" panose="020F0502020204030204" pitchFamily="34" charset="0"/>
              </a:rPr>
              <a:t>MySQL</a:t>
            </a:r>
            <a:endParaRPr lang="en-IN" b="0" dirty="0">
              <a:effectLst/>
            </a:endParaRPr>
          </a:p>
          <a:p>
            <a:pPr rtl="0">
              <a:spcBef>
                <a:spcPts val="1000"/>
              </a:spcBef>
              <a:spcAft>
                <a:spcPts val="0"/>
              </a:spcAft>
            </a:pPr>
            <a:r>
              <a:rPr lang="en-IN" sz="1800" b="0" i="0" u="none" strike="noStrike" dirty="0" err="1">
                <a:solidFill>
                  <a:srgbClr val="000000"/>
                </a:solidFill>
                <a:effectLst/>
                <a:latin typeface="Calibri" panose="020F0502020204030204" pitchFamily="34" charset="0"/>
              </a:rPr>
              <a:t>Streamlit</a:t>
            </a:r>
            <a:endParaRPr lang="en-IN" b="0" dirty="0">
              <a:effectLst/>
            </a:endParaRPr>
          </a:p>
          <a:p>
            <a:pPr rtl="0">
              <a:spcBef>
                <a:spcPts val="1000"/>
              </a:spcBef>
              <a:spcAft>
                <a:spcPts val="0"/>
              </a:spcAft>
            </a:pPr>
            <a:r>
              <a:rPr lang="en-IN" sz="1800" b="0" i="0" u="none" strike="noStrike" dirty="0" err="1">
                <a:solidFill>
                  <a:srgbClr val="000000"/>
                </a:solidFill>
                <a:effectLst/>
                <a:latin typeface="Calibri" panose="020F0502020204030204" pitchFamily="34" charset="0"/>
              </a:rPr>
              <a:t>Plotly</a:t>
            </a:r>
            <a:endParaRPr lang="en-IN" b="0" dirty="0">
              <a:effectLst/>
            </a:endParaRPr>
          </a:p>
          <a:p>
            <a:br>
              <a:rPr lang="en-IN" dirty="0"/>
            </a:br>
            <a:endParaRPr lang="en-IN" dirty="0"/>
          </a:p>
        </p:txBody>
      </p:sp>
    </p:spTree>
    <p:extLst>
      <p:ext uri="{BB962C8B-B14F-4D97-AF65-F5344CB8AC3E}">
        <p14:creationId xmlns:p14="http://schemas.microsoft.com/office/powerpoint/2010/main" val="121963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0DD8-D1C9-5A6A-1ABF-14586D221DB8}"/>
              </a:ext>
            </a:extLst>
          </p:cNvPr>
          <p:cNvSpPr>
            <a:spLocks noGrp="1"/>
          </p:cNvSpPr>
          <p:nvPr>
            <p:ph type="title"/>
          </p:nvPr>
        </p:nvSpPr>
        <p:spPr>
          <a:xfrm>
            <a:off x="838200" y="89223"/>
            <a:ext cx="10515600" cy="742882"/>
          </a:xfrm>
        </p:spPr>
        <p:txBody>
          <a:bodyPr/>
          <a:lstStyle/>
          <a:p>
            <a:r>
              <a:rPr lang="en-IN" dirty="0"/>
              <a:t>Approaches</a:t>
            </a:r>
          </a:p>
        </p:txBody>
      </p:sp>
      <p:sp>
        <p:nvSpPr>
          <p:cNvPr id="4" name="Rectangle 1">
            <a:extLst>
              <a:ext uri="{FF2B5EF4-FFF2-40B4-BE49-F238E27FC236}">
                <a16:creationId xmlns:a16="http://schemas.microsoft.com/office/drawing/2014/main" id="{D9F36A64-95D6-33C6-F33E-24DDF60C2639}"/>
              </a:ext>
            </a:extLst>
          </p:cNvPr>
          <p:cNvSpPr>
            <a:spLocks noGrp="1" noChangeArrowheads="1"/>
          </p:cNvSpPr>
          <p:nvPr>
            <p:ph idx="1"/>
          </p:nvPr>
        </p:nvSpPr>
        <p:spPr bwMode="auto">
          <a:xfrm>
            <a:off x="838200" y="1250189"/>
            <a:ext cx="9948557" cy="550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a:lnSpc>
                <a:spcPct val="107000"/>
              </a:lnSpc>
              <a:spcAft>
                <a:spcPts val="800"/>
              </a:spcAft>
              <a:buFont typeface="+mj-lt"/>
              <a:buAutoNum type="arabicPeriod"/>
              <a:tabLst>
                <a:tab pos="457200" algn="l"/>
              </a:tabLst>
            </a:pPr>
            <a:r>
              <a:rPr lang="en-IN" sz="1400" b="1" kern="0" dirty="0">
                <a:solidFill>
                  <a:srgbClr val="374151"/>
                </a:solidFill>
                <a:effectLst/>
                <a:ea typeface="Times New Roman" panose="02020603050405020304" pitchFamily="18" charset="0"/>
                <a:cs typeface="Times New Roman" panose="02020603050405020304" pitchFamily="18" charset="0"/>
              </a:rPr>
              <a:t>Data Extraction and Concatenation:</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Extraction of CSV files from the zip folder using </a:t>
            </a:r>
            <a:r>
              <a:rPr lang="en-IN" sz="1400" b="1" kern="0" dirty="0" err="1">
                <a:solidFill>
                  <a:srgbClr val="374151"/>
                </a:solidFill>
                <a:effectLst/>
                <a:ea typeface="Times New Roman" panose="02020603050405020304" pitchFamily="18" charset="0"/>
                <a:cs typeface="Courier New" panose="02070309020205020404" pitchFamily="49" charset="0"/>
              </a:rPr>
              <a:t>zipfile.ZipFile</a:t>
            </a:r>
            <a:r>
              <a:rPr lang="en-IN" sz="1400" kern="0" dirty="0">
                <a:solidFill>
                  <a:srgbClr val="374151"/>
                </a:solidFill>
                <a:effectLst/>
                <a:ea typeface="Times New Roman" panose="02020603050405020304" pitchFamily="18" charset="0"/>
                <a:cs typeface="Times New Roman" panose="02020603050405020304" pitchFamily="18" charset="0"/>
              </a:rPr>
              <a:t> and combining them into a single </a:t>
            </a:r>
            <a:r>
              <a:rPr lang="en-IN" sz="1400" kern="0" dirty="0" err="1">
                <a:solidFill>
                  <a:srgbClr val="374151"/>
                </a:solidFill>
                <a:effectLst/>
                <a:ea typeface="Times New Roman" panose="02020603050405020304" pitchFamily="18" charset="0"/>
                <a:cs typeface="Times New Roman" panose="02020603050405020304" pitchFamily="18" charset="0"/>
              </a:rPr>
              <a:t>DataFrame</a:t>
            </a:r>
            <a:r>
              <a:rPr lang="en-IN" sz="1400" kern="0" dirty="0">
                <a:solidFill>
                  <a:srgbClr val="374151"/>
                </a:solidFill>
                <a:effectLst/>
                <a:ea typeface="Times New Roman" panose="02020603050405020304" pitchFamily="18" charset="0"/>
                <a:cs typeface="Times New Roman" panose="02020603050405020304" pitchFamily="18" charset="0"/>
              </a:rPr>
              <a:t> using </a:t>
            </a:r>
            <a:r>
              <a:rPr lang="en-IN" sz="1400" b="1" kern="0" dirty="0" err="1">
                <a:solidFill>
                  <a:srgbClr val="374151"/>
                </a:solidFill>
                <a:effectLst/>
                <a:ea typeface="Times New Roman" panose="02020603050405020304" pitchFamily="18" charset="0"/>
                <a:cs typeface="Courier New" panose="02070309020205020404" pitchFamily="49" charset="0"/>
              </a:rPr>
              <a:t>pd.concat</a:t>
            </a:r>
            <a:r>
              <a:rPr lang="en-IN" sz="1400" kern="0" dirty="0">
                <a:solidFill>
                  <a:srgbClr val="374151"/>
                </a:solidFill>
                <a:effectLst/>
                <a:ea typeface="Times New Roman" panose="02020603050405020304" pitchFamily="18" charset="0"/>
                <a:cs typeface="Times New Roman" panose="02020603050405020304" pitchFamily="18" charset="0"/>
              </a:rPr>
              <a:t>.</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Filtering out unnecessary columns which are having more null values and keep the columns only those having data.</a:t>
            </a:r>
            <a:endParaRPr lang="en-IN" sz="1400" kern="100" dirty="0">
              <a:solidFill>
                <a:srgbClr val="37415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tabLst>
                <a:tab pos="457200" algn="l"/>
              </a:tabLst>
            </a:pPr>
            <a:r>
              <a:rPr lang="en-IN" sz="1400" b="1" kern="0" dirty="0">
                <a:solidFill>
                  <a:srgbClr val="374151"/>
                </a:solidFill>
                <a:effectLst/>
                <a:ea typeface="Times New Roman" panose="02020603050405020304" pitchFamily="18" charset="0"/>
                <a:cs typeface="Times New Roman" panose="02020603050405020304" pitchFamily="18" charset="0"/>
              </a:rPr>
              <a:t>Standardizing Quantity Units:</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Identified different units in the 'QUANTITY UNIT' column and mapped various similar units to a standardized set of units </a:t>
            </a:r>
            <a:br>
              <a:rPr lang="en-IN" sz="1400" kern="0" dirty="0">
                <a:solidFill>
                  <a:srgbClr val="374151"/>
                </a:solidFill>
                <a:effectLst/>
                <a:ea typeface="Times New Roman" panose="02020603050405020304" pitchFamily="18" charset="0"/>
                <a:cs typeface="Times New Roman" panose="02020603050405020304" pitchFamily="18" charset="0"/>
              </a:rPr>
            </a:br>
            <a:r>
              <a:rPr lang="en-IN" sz="1400" kern="0" dirty="0">
                <a:solidFill>
                  <a:srgbClr val="374151"/>
                </a:solidFill>
                <a:effectLst/>
                <a:ea typeface="Times New Roman" panose="02020603050405020304" pitchFamily="18" charset="0"/>
                <a:cs typeface="Times New Roman" panose="02020603050405020304" pitchFamily="18" charset="0"/>
              </a:rPr>
              <a:t>('KGS', 'MTS', 'LBS', 'QTL').</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Used </a:t>
            </a:r>
            <a:r>
              <a:rPr lang="en-IN" sz="1400" b="1" kern="0" dirty="0">
                <a:solidFill>
                  <a:srgbClr val="374151"/>
                </a:solidFill>
                <a:effectLst/>
                <a:ea typeface="Times New Roman" panose="02020603050405020304" pitchFamily="18" charset="0"/>
                <a:cs typeface="Courier New" panose="02070309020205020404" pitchFamily="49" charset="0"/>
              </a:rPr>
              <a:t>replace()</a:t>
            </a:r>
            <a:r>
              <a:rPr lang="en-IN" sz="1400" kern="0" dirty="0">
                <a:solidFill>
                  <a:srgbClr val="374151"/>
                </a:solidFill>
                <a:effectLst/>
                <a:ea typeface="Times New Roman" panose="02020603050405020304" pitchFamily="18" charset="0"/>
                <a:cs typeface="Times New Roman" panose="02020603050405020304" pitchFamily="18" charset="0"/>
              </a:rPr>
              <a:t> function to unify the units to a standardized form.</a:t>
            </a:r>
            <a:endParaRPr lang="en-IN" sz="1400" kern="100" dirty="0">
              <a:solidFill>
                <a:srgbClr val="37415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tabLst>
                <a:tab pos="457200" algn="l"/>
              </a:tabLst>
            </a:pPr>
            <a:r>
              <a:rPr lang="en-IN" sz="1400" b="1" kern="0" dirty="0">
                <a:solidFill>
                  <a:srgbClr val="374151"/>
                </a:solidFill>
                <a:effectLst/>
                <a:ea typeface="Times New Roman" panose="02020603050405020304" pitchFamily="18" charset="0"/>
                <a:cs typeface="Times New Roman" panose="02020603050405020304" pitchFamily="18" charset="0"/>
              </a:rPr>
              <a:t>Calculation of Quantity in Kilograms (QTY IN KG):</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Defined a function </a:t>
            </a:r>
            <a:r>
              <a:rPr lang="en-IN" sz="1400" b="1" kern="0" dirty="0" err="1">
                <a:solidFill>
                  <a:srgbClr val="374151"/>
                </a:solidFill>
                <a:effectLst/>
                <a:ea typeface="Times New Roman" panose="02020603050405020304" pitchFamily="18" charset="0"/>
                <a:cs typeface="Courier New" panose="02070309020205020404" pitchFamily="49" charset="0"/>
              </a:rPr>
              <a:t>calculate_qty</a:t>
            </a:r>
            <a:r>
              <a:rPr lang="en-IN" sz="1400" b="1" kern="0" dirty="0">
                <a:solidFill>
                  <a:srgbClr val="374151"/>
                </a:solidFill>
                <a:effectLst/>
                <a:ea typeface="Times New Roman" panose="02020603050405020304" pitchFamily="18" charset="0"/>
                <a:cs typeface="Courier New" panose="02070309020205020404" pitchFamily="49" charset="0"/>
              </a:rPr>
              <a:t>()</a:t>
            </a:r>
            <a:r>
              <a:rPr lang="en-IN" sz="1400" kern="0" dirty="0">
                <a:solidFill>
                  <a:srgbClr val="374151"/>
                </a:solidFill>
                <a:effectLst/>
                <a:ea typeface="Times New Roman" panose="02020603050405020304" pitchFamily="18" charset="0"/>
                <a:cs typeface="Times New Roman" panose="02020603050405020304" pitchFamily="18" charset="0"/>
              </a:rPr>
              <a:t> to convert quantities into a single unit (kilograms) based on the mapping created earlier.</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Applied the function to create a new column 'QTY IN KG' containing the quantities in kilograms.</a:t>
            </a:r>
          </a:p>
          <a:p>
            <a:pPr marL="0" lvl="0" indent="0">
              <a:lnSpc>
                <a:spcPct val="107000"/>
              </a:lnSpc>
              <a:spcAft>
                <a:spcPts val="800"/>
              </a:spcAft>
              <a:buNone/>
              <a:tabLst>
                <a:tab pos="457200" algn="l"/>
              </a:tabLst>
            </a:pPr>
            <a:r>
              <a:rPr lang="en-IN" sz="1400" b="1" kern="0" dirty="0">
                <a:solidFill>
                  <a:srgbClr val="374151"/>
                </a:solidFill>
                <a:effectLst/>
                <a:ea typeface="Times New Roman" panose="02020603050405020304" pitchFamily="18" charset="0"/>
                <a:cs typeface="Times New Roman" panose="02020603050405020304" pitchFamily="18" charset="0"/>
              </a:rPr>
              <a:t>4. Handling Missing Values:</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Removed rows with missing values in the 'QUANTITY UNIT' column using </a:t>
            </a:r>
            <a:r>
              <a:rPr lang="en-IN" sz="1400" b="1" kern="0" dirty="0" err="1">
                <a:solidFill>
                  <a:srgbClr val="374151"/>
                </a:solidFill>
                <a:effectLst/>
                <a:ea typeface="Times New Roman" panose="02020603050405020304" pitchFamily="18" charset="0"/>
                <a:cs typeface="Courier New" panose="02070309020205020404" pitchFamily="49" charset="0"/>
              </a:rPr>
              <a:t>dropna</a:t>
            </a:r>
            <a:r>
              <a:rPr lang="en-IN" sz="1400" b="1" kern="0" dirty="0">
                <a:solidFill>
                  <a:srgbClr val="374151"/>
                </a:solidFill>
                <a:effectLst/>
                <a:ea typeface="Times New Roman" panose="02020603050405020304" pitchFamily="18" charset="0"/>
                <a:cs typeface="Courier New" panose="02070309020205020404" pitchFamily="49" charset="0"/>
              </a:rPr>
              <a:t>()</a:t>
            </a:r>
            <a:r>
              <a:rPr lang="en-IN" sz="1400" kern="0" dirty="0">
                <a:solidFill>
                  <a:srgbClr val="374151"/>
                </a:solidFill>
                <a:effectLst/>
                <a:ea typeface="Times New Roman" panose="02020603050405020304" pitchFamily="18" charset="0"/>
                <a:cs typeface="Times New Roman" panose="02020603050405020304" pitchFamily="18" charset="0"/>
              </a:rPr>
              <a:t> function to ensure accurate calculations.</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Dropped the 'IMPORT VALUE CIF' column as it wasn't necessary for further analysis.</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endParaRPr lang="en-IN" sz="1400" kern="0" dirty="0">
              <a:solidFill>
                <a:srgbClr val="37415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038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0DD8-D1C9-5A6A-1ABF-14586D221DB8}"/>
              </a:ext>
            </a:extLst>
          </p:cNvPr>
          <p:cNvSpPr>
            <a:spLocks noGrp="1"/>
          </p:cNvSpPr>
          <p:nvPr>
            <p:ph type="title"/>
          </p:nvPr>
        </p:nvSpPr>
        <p:spPr>
          <a:xfrm>
            <a:off x="838200" y="89223"/>
            <a:ext cx="10515600" cy="742882"/>
          </a:xfrm>
        </p:spPr>
        <p:txBody>
          <a:bodyPr/>
          <a:lstStyle/>
          <a:p>
            <a:r>
              <a:rPr lang="en-IN" dirty="0"/>
              <a:t>Approaches</a:t>
            </a:r>
          </a:p>
        </p:txBody>
      </p:sp>
      <p:sp>
        <p:nvSpPr>
          <p:cNvPr id="4" name="Rectangle 1">
            <a:extLst>
              <a:ext uri="{FF2B5EF4-FFF2-40B4-BE49-F238E27FC236}">
                <a16:creationId xmlns:a16="http://schemas.microsoft.com/office/drawing/2014/main" id="{D9F36A64-95D6-33C6-F33E-24DDF60C2639}"/>
              </a:ext>
            </a:extLst>
          </p:cNvPr>
          <p:cNvSpPr>
            <a:spLocks noGrp="1" noChangeArrowheads="1"/>
          </p:cNvSpPr>
          <p:nvPr>
            <p:ph idx="1"/>
          </p:nvPr>
        </p:nvSpPr>
        <p:spPr bwMode="auto">
          <a:xfrm>
            <a:off x="582168" y="939710"/>
            <a:ext cx="10463121" cy="447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a:lnSpc>
                <a:spcPct val="107000"/>
              </a:lnSpc>
              <a:spcAft>
                <a:spcPts val="800"/>
              </a:spcAft>
              <a:buNone/>
              <a:tabLst>
                <a:tab pos="457200" algn="l"/>
              </a:tabLst>
            </a:pPr>
            <a:r>
              <a:rPr lang="en-IN" sz="1400" b="1" kern="0" dirty="0">
                <a:solidFill>
                  <a:srgbClr val="374151"/>
                </a:solidFill>
                <a:effectLst/>
                <a:ea typeface="Times New Roman" panose="02020603050405020304" pitchFamily="18" charset="0"/>
                <a:cs typeface="Times New Roman" panose="02020603050405020304" pitchFamily="18" charset="0"/>
              </a:rPr>
              <a:t>5. Outlier Detection and Removal:</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Calculated quartiles (Q1, Q3) and Interquartile Range (IQR) to identify outliers in the 'QTY IN KG' column.</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Detected outliers based on the IQR and removed them from the dataset.</a:t>
            </a:r>
            <a:endParaRPr lang="en-IN" sz="1400" kern="100" dirty="0">
              <a:solidFill>
                <a:srgbClr val="374151"/>
              </a:solidFill>
              <a:effectLst/>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400" b="1" kern="0" dirty="0">
                <a:solidFill>
                  <a:srgbClr val="374151"/>
                </a:solidFill>
                <a:effectLst/>
                <a:ea typeface="Times New Roman" panose="02020603050405020304" pitchFamily="18" charset="0"/>
                <a:cs typeface="Times New Roman" panose="02020603050405020304" pitchFamily="18" charset="0"/>
              </a:rPr>
              <a:t>6. Data Transformation:</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Cleaned the 'IMPORTER NAME' column by removing unnecessary characters using </a:t>
            </a:r>
            <a:r>
              <a:rPr lang="en-IN" sz="1400" b="1" kern="0" dirty="0" err="1">
                <a:solidFill>
                  <a:srgbClr val="374151"/>
                </a:solidFill>
                <a:effectLst/>
                <a:ea typeface="Times New Roman" panose="02020603050405020304" pitchFamily="18" charset="0"/>
                <a:cs typeface="Courier New" panose="02070309020205020404" pitchFamily="49" charset="0"/>
              </a:rPr>
              <a:t>str.replace</a:t>
            </a:r>
            <a:r>
              <a:rPr lang="en-IN" sz="1400" b="1" kern="0" dirty="0">
                <a:solidFill>
                  <a:srgbClr val="374151"/>
                </a:solidFill>
                <a:effectLst/>
                <a:ea typeface="Times New Roman" panose="02020603050405020304" pitchFamily="18" charset="0"/>
                <a:cs typeface="Courier New" panose="02070309020205020404" pitchFamily="49" charset="0"/>
              </a:rPr>
              <a:t>()</a:t>
            </a:r>
            <a:r>
              <a:rPr lang="en-IN" sz="1400" kern="0" dirty="0">
                <a:solidFill>
                  <a:srgbClr val="374151"/>
                </a:solidFill>
                <a:effectLst/>
                <a:ea typeface="Times New Roman" panose="02020603050405020304" pitchFamily="18" charset="0"/>
                <a:cs typeface="Times New Roman" panose="02020603050405020304" pitchFamily="18" charset="0"/>
              </a:rPr>
              <a:t>.</a:t>
            </a:r>
            <a:endParaRPr lang="en-IN" sz="1400" kern="100" dirty="0">
              <a:solidFill>
                <a:srgbClr val="374151"/>
              </a:solidFill>
              <a:effectLst/>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400" b="1" kern="0" dirty="0">
                <a:solidFill>
                  <a:srgbClr val="374151"/>
                </a:solidFill>
                <a:effectLst/>
                <a:ea typeface="Times New Roman" panose="02020603050405020304" pitchFamily="18" charset="0"/>
                <a:cs typeface="Times New Roman" panose="02020603050405020304" pitchFamily="18" charset="0"/>
              </a:rPr>
              <a:t>7. Feature Engineering:</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Converted 'ARRIVAL DATE' to a datetime format and created a new 'Month' column to extract the month information.</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Mapped month numbers to month names in a new 'Month Name' column for better readability.</a:t>
            </a:r>
            <a:endParaRPr lang="en-IN" sz="1400" kern="100" dirty="0">
              <a:solidFill>
                <a:srgbClr val="374151"/>
              </a:solidFill>
              <a:effectLst/>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400" b="1" kern="0" dirty="0">
                <a:solidFill>
                  <a:srgbClr val="374151"/>
                </a:solidFill>
                <a:effectLst/>
                <a:ea typeface="Times New Roman" panose="02020603050405020304" pitchFamily="18" charset="0"/>
                <a:cs typeface="Times New Roman" panose="02020603050405020304" pitchFamily="18" charset="0"/>
              </a:rPr>
              <a:t>8. Data Storage:</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Used MySQL connector and </a:t>
            </a:r>
            <a:r>
              <a:rPr lang="en-IN" sz="1400" kern="0" dirty="0" err="1">
                <a:solidFill>
                  <a:srgbClr val="374151"/>
                </a:solidFill>
                <a:effectLst/>
                <a:ea typeface="Times New Roman" panose="02020603050405020304" pitchFamily="18" charset="0"/>
                <a:cs typeface="Times New Roman" panose="02020603050405020304" pitchFamily="18" charset="0"/>
              </a:rPr>
              <a:t>SQLAlchemy</a:t>
            </a:r>
            <a:r>
              <a:rPr lang="en-IN" sz="1400" kern="0" dirty="0">
                <a:solidFill>
                  <a:srgbClr val="374151"/>
                </a:solidFill>
                <a:effectLst/>
                <a:ea typeface="Times New Roman" panose="02020603050405020304" pitchFamily="18" charset="0"/>
                <a:cs typeface="Times New Roman" panose="02020603050405020304" pitchFamily="18" charset="0"/>
              </a:rPr>
              <a:t> to establish a connection to a MySQL database.</a:t>
            </a:r>
            <a:endParaRPr lang="en-IN" sz="1400" kern="100" dirty="0">
              <a:solidFill>
                <a:srgbClr val="374151"/>
              </a:solidFill>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0" dirty="0">
                <a:solidFill>
                  <a:srgbClr val="374151"/>
                </a:solidFill>
                <a:effectLst/>
                <a:ea typeface="Times New Roman" panose="02020603050405020304" pitchFamily="18" charset="0"/>
                <a:cs typeface="Times New Roman" panose="02020603050405020304" pitchFamily="18" charset="0"/>
              </a:rPr>
              <a:t>Created a connection string and added the cleaned data to the '</a:t>
            </a:r>
            <a:r>
              <a:rPr lang="en-IN" sz="1400" kern="0" dirty="0" err="1">
                <a:solidFill>
                  <a:srgbClr val="374151"/>
                </a:solidFill>
                <a:effectLst/>
                <a:ea typeface="Times New Roman" panose="02020603050405020304" pitchFamily="18" charset="0"/>
                <a:cs typeface="Times New Roman" panose="02020603050405020304" pitchFamily="18" charset="0"/>
              </a:rPr>
              <a:t>ricedata</a:t>
            </a:r>
            <a:r>
              <a:rPr lang="en-IN" sz="1400" kern="0" dirty="0">
                <a:solidFill>
                  <a:srgbClr val="374151"/>
                </a:solidFill>
                <a:effectLst/>
                <a:ea typeface="Times New Roman" panose="02020603050405020304" pitchFamily="18" charset="0"/>
                <a:cs typeface="Times New Roman" panose="02020603050405020304" pitchFamily="18" charset="0"/>
              </a:rPr>
              <a:t>' table in the '</a:t>
            </a:r>
            <a:r>
              <a:rPr lang="en-IN" sz="1400" kern="0" dirty="0" err="1">
                <a:solidFill>
                  <a:srgbClr val="374151"/>
                </a:solidFill>
                <a:effectLst/>
                <a:ea typeface="Times New Roman" panose="02020603050405020304" pitchFamily="18" charset="0"/>
                <a:cs typeface="Times New Roman" panose="02020603050405020304" pitchFamily="18" charset="0"/>
              </a:rPr>
              <a:t>riceexports</a:t>
            </a:r>
            <a:r>
              <a:rPr lang="en-IN" sz="1400" kern="0" dirty="0">
                <a:solidFill>
                  <a:srgbClr val="374151"/>
                </a:solidFill>
                <a:effectLst/>
                <a:ea typeface="Times New Roman" panose="02020603050405020304" pitchFamily="18" charset="0"/>
                <a:cs typeface="Times New Roman" panose="02020603050405020304" pitchFamily="18" charset="0"/>
              </a:rPr>
              <a:t>' database using </a:t>
            </a:r>
            <a:r>
              <a:rPr lang="en-IN" sz="1400" b="1" kern="0" dirty="0" err="1">
                <a:solidFill>
                  <a:srgbClr val="374151"/>
                </a:solidFill>
                <a:effectLst/>
                <a:ea typeface="Times New Roman" panose="02020603050405020304" pitchFamily="18" charset="0"/>
                <a:cs typeface="Courier New" panose="02070309020205020404" pitchFamily="49" charset="0"/>
              </a:rPr>
              <a:t>to_sql</a:t>
            </a:r>
            <a:r>
              <a:rPr lang="en-IN" sz="1400" b="1" kern="0" dirty="0">
                <a:solidFill>
                  <a:srgbClr val="374151"/>
                </a:solidFill>
                <a:effectLst/>
                <a:ea typeface="Times New Roman" panose="02020603050405020304" pitchFamily="18" charset="0"/>
                <a:cs typeface="Courier New" panose="02070309020205020404" pitchFamily="49" charset="0"/>
              </a:rPr>
              <a:t>()</a:t>
            </a:r>
            <a:r>
              <a:rPr lang="en-IN" sz="1400" kern="0" dirty="0">
                <a:solidFill>
                  <a:srgbClr val="374151"/>
                </a:solidFill>
                <a:effectLst/>
                <a:ea typeface="Times New Roman" panose="02020603050405020304" pitchFamily="18" charset="0"/>
                <a:cs typeface="Times New Roman" panose="02020603050405020304" pitchFamily="18" charset="0"/>
              </a:rPr>
              <a:t> method.</a:t>
            </a:r>
            <a:endParaRPr lang="en-IN" sz="1400" kern="100" dirty="0">
              <a:solidFill>
                <a:srgbClr val="37415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052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2BD3-40F1-CA4F-D30D-108739760C06}"/>
              </a:ext>
            </a:extLst>
          </p:cNvPr>
          <p:cNvSpPr>
            <a:spLocks noGrp="1"/>
          </p:cNvSpPr>
          <p:nvPr>
            <p:ph type="title"/>
          </p:nvPr>
        </p:nvSpPr>
        <p:spPr>
          <a:xfrm>
            <a:off x="838200" y="209678"/>
            <a:ext cx="10515600" cy="471360"/>
          </a:xfrm>
        </p:spPr>
        <p:txBody>
          <a:bodyPr>
            <a:noAutofit/>
          </a:bodyPr>
          <a:lstStyle/>
          <a:p>
            <a:pPr algn="l"/>
            <a:r>
              <a:rPr lang="en-IN" sz="2800" b="1" i="0" dirty="0">
                <a:effectLst/>
                <a:latin typeface="Söhne"/>
              </a:rPr>
              <a:t>Summary of Key Insights</a:t>
            </a:r>
          </a:p>
        </p:txBody>
      </p:sp>
      <p:sp>
        <p:nvSpPr>
          <p:cNvPr id="3" name="Content Placeholder 2">
            <a:extLst>
              <a:ext uri="{FF2B5EF4-FFF2-40B4-BE49-F238E27FC236}">
                <a16:creationId xmlns:a16="http://schemas.microsoft.com/office/drawing/2014/main" id="{EBEB1F08-54AB-463E-A562-96B53E200AFB}"/>
              </a:ext>
            </a:extLst>
          </p:cNvPr>
          <p:cNvSpPr>
            <a:spLocks noGrp="1"/>
          </p:cNvSpPr>
          <p:nvPr>
            <p:ph idx="1"/>
          </p:nvPr>
        </p:nvSpPr>
        <p:spPr>
          <a:xfrm>
            <a:off x="338328" y="681038"/>
            <a:ext cx="11015472" cy="5495925"/>
          </a:xfrm>
        </p:spPr>
        <p:txBody>
          <a:bodyPr>
            <a:noAutofit/>
          </a:bodyPr>
          <a:lstStyle/>
          <a:p>
            <a:pPr algn="l">
              <a:lnSpc>
                <a:spcPct val="150000"/>
              </a:lnSpc>
            </a:pPr>
            <a:r>
              <a:rPr lang="en-US" sz="1800" b="0" i="0" dirty="0">
                <a:effectLst/>
              </a:rPr>
              <a:t>Import Overview</a:t>
            </a:r>
          </a:p>
          <a:p>
            <a:pPr lvl="1">
              <a:lnSpc>
                <a:spcPct val="150000"/>
              </a:lnSpc>
            </a:pPr>
            <a:r>
              <a:rPr lang="en-US" sz="1800" b="0" i="0" dirty="0">
                <a:solidFill>
                  <a:srgbClr val="374151"/>
                </a:solidFill>
                <a:effectLst/>
              </a:rPr>
              <a:t>The analysis provided a comprehensive view of import data, revealing notable trends and patterns in the inbound trade of rice. However, limitations in data availability regarding CIF, currency conversion, and monthly granularity restricted a deeper understanding of import dynamics.</a:t>
            </a:r>
          </a:p>
          <a:p>
            <a:pPr algn="l">
              <a:lnSpc>
                <a:spcPct val="150000"/>
              </a:lnSpc>
            </a:pPr>
            <a:r>
              <a:rPr lang="en-US" sz="1800" b="0" i="0" dirty="0">
                <a:effectLst/>
              </a:rPr>
              <a:t>Export Overview</a:t>
            </a:r>
          </a:p>
          <a:p>
            <a:pPr lvl="1">
              <a:lnSpc>
                <a:spcPct val="150000"/>
              </a:lnSpc>
            </a:pPr>
            <a:r>
              <a:rPr lang="en-US" sz="1800" b="0" i="0" dirty="0">
                <a:solidFill>
                  <a:srgbClr val="374151"/>
                </a:solidFill>
                <a:effectLst/>
              </a:rPr>
              <a:t>Similarly, the examination of export data offered valuable insights into outbound trade patterns. Yet, the absence of critical information such as CIF, currency conversion, and monthly data hindered the ability to forecast export trends and assess correlations among countries and importers over varying months.</a:t>
            </a:r>
          </a:p>
          <a:p>
            <a:pPr algn="l">
              <a:lnSpc>
                <a:spcPct val="150000"/>
              </a:lnSpc>
            </a:pPr>
            <a:r>
              <a:rPr lang="en-US" sz="1800" b="0" i="0" dirty="0">
                <a:effectLst/>
              </a:rPr>
              <a:t>Port of Arrival / Departure Overview</a:t>
            </a:r>
          </a:p>
          <a:p>
            <a:pPr lvl="1">
              <a:lnSpc>
                <a:spcPct val="150000"/>
              </a:lnSpc>
            </a:pPr>
            <a:r>
              <a:rPr lang="en-US" sz="1800" b="0" i="0" dirty="0">
                <a:solidFill>
                  <a:srgbClr val="374151"/>
                </a:solidFill>
                <a:effectLst/>
              </a:rPr>
              <a:t>The analysis of port-specific data shed light on arrival and departure trends. However, the absence of CIF information limited the comprehensive understanding of the influence of insurance and freight in inter-country trade.</a:t>
            </a:r>
          </a:p>
        </p:txBody>
      </p:sp>
    </p:spTree>
    <p:extLst>
      <p:ext uri="{BB962C8B-B14F-4D97-AF65-F5344CB8AC3E}">
        <p14:creationId xmlns:p14="http://schemas.microsoft.com/office/powerpoint/2010/main" val="111597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2BD3-40F1-CA4F-D30D-108739760C06}"/>
              </a:ext>
            </a:extLst>
          </p:cNvPr>
          <p:cNvSpPr>
            <a:spLocks noGrp="1"/>
          </p:cNvSpPr>
          <p:nvPr>
            <p:ph type="title"/>
          </p:nvPr>
        </p:nvSpPr>
        <p:spPr>
          <a:xfrm>
            <a:off x="838200" y="0"/>
            <a:ext cx="10515600" cy="471360"/>
          </a:xfrm>
        </p:spPr>
        <p:txBody>
          <a:bodyPr>
            <a:noAutofit/>
          </a:bodyPr>
          <a:lstStyle/>
          <a:p>
            <a:pPr algn="l"/>
            <a:r>
              <a:rPr lang="en-IN" sz="2800" b="1" i="0" dirty="0">
                <a:effectLst/>
                <a:latin typeface="Söhne"/>
              </a:rPr>
              <a:t>Summary of Key Insights</a:t>
            </a:r>
          </a:p>
        </p:txBody>
      </p:sp>
      <p:sp>
        <p:nvSpPr>
          <p:cNvPr id="3" name="Content Placeholder 2">
            <a:extLst>
              <a:ext uri="{FF2B5EF4-FFF2-40B4-BE49-F238E27FC236}">
                <a16:creationId xmlns:a16="http://schemas.microsoft.com/office/drawing/2014/main" id="{EBEB1F08-54AB-463E-A562-96B53E200AFB}"/>
              </a:ext>
            </a:extLst>
          </p:cNvPr>
          <p:cNvSpPr>
            <a:spLocks noGrp="1"/>
          </p:cNvSpPr>
          <p:nvPr>
            <p:ph idx="1"/>
          </p:nvPr>
        </p:nvSpPr>
        <p:spPr>
          <a:xfrm>
            <a:off x="365760" y="471360"/>
            <a:ext cx="11704320" cy="5956872"/>
          </a:xfrm>
        </p:spPr>
        <p:txBody>
          <a:bodyPr>
            <a:noAutofit/>
          </a:bodyPr>
          <a:lstStyle/>
          <a:p>
            <a:pPr algn="l">
              <a:lnSpc>
                <a:spcPct val="150000"/>
              </a:lnSpc>
            </a:pPr>
            <a:r>
              <a:rPr lang="en-US" sz="1800" b="0" i="0" dirty="0">
                <a:effectLst/>
              </a:rPr>
              <a:t>Geographical Analysis</a:t>
            </a:r>
          </a:p>
          <a:p>
            <a:pPr lvl="1">
              <a:lnSpc>
                <a:spcPct val="150000"/>
              </a:lnSpc>
            </a:pPr>
            <a:r>
              <a:rPr lang="en-US" sz="1800" b="0" i="0" dirty="0">
                <a:solidFill>
                  <a:srgbClr val="374151"/>
                </a:solidFill>
                <a:effectLst/>
              </a:rPr>
              <a:t>Geographic insights provided valuable context, yet the absence of crucial data elements like CIF and currency conversion constrained the ability to predict trends and derive correlations among countries based on varying months.</a:t>
            </a:r>
          </a:p>
          <a:p>
            <a:pPr algn="l">
              <a:lnSpc>
                <a:spcPct val="150000"/>
              </a:lnSpc>
            </a:pPr>
            <a:r>
              <a:rPr lang="en-US" sz="1800" b="0" i="0" dirty="0">
                <a:effectLst/>
              </a:rPr>
              <a:t>Product Analysis</a:t>
            </a:r>
          </a:p>
          <a:p>
            <a:pPr lvl="1">
              <a:lnSpc>
                <a:spcPct val="150000"/>
              </a:lnSpc>
            </a:pPr>
            <a:r>
              <a:rPr lang="en-US" sz="1800" b="0" i="0" dirty="0">
                <a:solidFill>
                  <a:srgbClr val="374151"/>
                </a:solidFill>
                <a:effectLst/>
              </a:rPr>
              <a:t>The analysis offered insights into product-specific trends. Nevertheless, the lack of CIF data restricted the capability to predict average rates of each product, limiting the assessment of trends associated with rate fluctuations.</a:t>
            </a:r>
          </a:p>
          <a:p>
            <a:pPr algn="l">
              <a:lnSpc>
                <a:spcPct val="150000"/>
              </a:lnSpc>
            </a:pPr>
            <a:r>
              <a:rPr lang="en-US" sz="1800" b="0" i="0" dirty="0">
                <a:effectLst/>
              </a:rPr>
              <a:t>Financial Analysis</a:t>
            </a:r>
          </a:p>
          <a:p>
            <a:pPr lvl="1">
              <a:lnSpc>
                <a:spcPct val="150000"/>
              </a:lnSpc>
            </a:pPr>
            <a:r>
              <a:rPr lang="en-US" sz="1800" b="0" i="0" dirty="0">
                <a:solidFill>
                  <a:srgbClr val="374151"/>
                </a:solidFill>
                <a:effectLst/>
              </a:rPr>
              <a:t>The analysis outlined financial aspects; however, the absence of CIF information restricted a comprehensive understanding of financial dynamics influenced by insurance, freight, and currency conversion in trade operations.</a:t>
            </a:r>
          </a:p>
          <a:p>
            <a:pPr algn="l">
              <a:lnSpc>
                <a:spcPct val="150000"/>
              </a:lnSpc>
            </a:pPr>
            <a:r>
              <a:rPr lang="en-US" sz="1800" b="0" i="0" dirty="0">
                <a:effectLst/>
              </a:rPr>
              <a:t>Time Series Analysis</a:t>
            </a:r>
          </a:p>
          <a:p>
            <a:pPr lvl="1">
              <a:lnSpc>
                <a:spcPct val="150000"/>
              </a:lnSpc>
            </a:pPr>
            <a:r>
              <a:rPr lang="en-US" sz="1800" b="0" i="0" dirty="0">
                <a:solidFill>
                  <a:srgbClr val="374151"/>
                </a:solidFill>
                <a:effectLst/>
              </a:rPr>
              <a:t>The exploration of time series data provided valuable insights into temporal trends. Nonetheless, the absence of monthly granularity in the dataset limited the ability to forecast and establish correlations over different months.</a:t>
            </a:r>
          </a:p>
        </p:txBody>
      </p:sp>
    </p:spTree>
    <p:extLst>
      <p:ext uri="{BB962C8B-B14F-4D97-AF65-F5344CB8AC3E}">
        <p14:creationId xmlns:p14="http://schemas.microsoft.com/office/powerpoint/2010/main" val="129820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2BD3-40F1-CA4F-D30D-108739760C06}"/>
              </a:ext>
            </a:extLst>
          </p:cNvPr>
          <p:cNvSpPr>
            <a:spLocks noGrp="1"/>
          </p:cNvSpPr>
          <p:nvPr>
            <p:ph type="title"/>
          </p:nvPr>
        </p:nvSpPr>
        <p:spPr>
          <a:xfrm>
            <a:off x="838200" y="429768"/>
            <a:ext cx="10515600" cy="471360"/>
          </a:xfrm>
        </p:spPr>
        <p:txBody>
          <a:bodyPr>
            <a:noAutofit/>
          </a:bodyPr>
          <a:lstStyle/>
          <a:p>
            <a:pPr algn="l"/>
            <a:r>
              <a:rPr lang="en-US" sz="2800" b="1" i="0" dirty="0">
                <a:effectLst/>
                <a:latin typeface="Söhne"/>
              </a:rPr>
              <a:t>Limitations and Recommendations</a:t>
            </a:r>
          </a:p>
        </p:txBody>
      </p:sp>
      <p:sp>
        <p:nvSpPr>
          <p:cNvPr id="3" name="Content Placeholder 2">
            <a:extLst>
              <a:ext uri="{FF2B5EF4-FFF2-40B4-BE49-F238E27FC236}">
                <a16:creationId xmlns:a16="http://schemas.microsoft.com/office/drawing/2014/main" id="{EBEB1F08-54AB-463E-A562-96B53E200AFB}"/>
              </a:ext>
            </a:extLst>
          </p:cNvPr>
          <p:cNvSpPr>
            <a:spLocks noGrp="1"/>
          </p:cNvSpPr>
          <p:nvPr>
            <p:ph idx="1"/>
          </p:nvPr>
        </p:nvSpPr>
        <p:spPr>
          <a:xfrm>
            <a:off x="356616" y="1335024"/>
            <a:ext cx="11704320" cy="4462272"/>
          </a:xfrm>
        </p:spPr>
        <p:txBody>
          <a:bodyPr>
            <a:noAutofit/>
          </a:bodyPr>
          <a:lstStyle/>
          <a:p>
            <a:pPr algn="l">
              <a:lnSpc>
                <a:spcPct val="150000"/>
              </a:lnSpc>
            </a:pPr>
            <a:r>
              <a:rPr lang="en-US" sz="2000" b="0" i="0" dirty="0">
                <a:solidFill>
                  <a:srgbClr val="374151"/>
                </a:solidFill>
                <a:effectLst/>
              </a:rPr>
              <a:t>The project faced limitations primarily due to missing critical information such as CIF, currency conversion, and monthly granularity.</a:t>
            </a:r>
          </a:p>
          <a:p>
            <a:pPr algn="l">
              <a:lnSpc>
                <a:spcPct val="150000"/>
              </a:lnSpc>
            </a:pPr>
            <a:r>
              <a:rPr lang="en-US" sz="2000" b="0" i="0" dirty="0">
                <a:solidFill>
                  <a:srgbClr val="374151"/>
                </a:solidFill>
                <a:effectLst/>
              </a:rPr>
              <a:t> To enhance future analyses, it's recommended to address these limitations by acquiring comprehensive datasets encompassing these crucial elements. </a:t>
            </a:r>
          </a:p>
          <a:p>
            <a:pPr algn="l">
              <a:lnSpc>
                <a:spcPct val="150000"/>
              </a:lnSpc>
            </a:pPr>
            <a:r>
              <a:rPr lang="en-US" sz="2000" b="0" i="0" dirty="0">
                <a:solidFill>
                  <a:srgbClr val="374151"/>
                </a:solidFill>
                <a:effectLst/>
              </a:rPr>
              <a:t>Incorporating CIF data, currency conversion rates, and monthly details would significantly improve the predictive capability and correlation assessment among various trade parameters, enabling more robust and insightful analyses.</a:t>
            </a:r>
          </a:p>
          <a:p>
            <a:pPr algn="l">
              <a:lnSpc>
                <a:spcPct val="150000"/>
              </a:lnSpc>
            </a:pPr>
            <a:endParaRPr lang="en-US" sz="2000" b="0" i="0" dirty="0">
              <a:solidFill>
                <a:srgbClr val="374151"/>
              </a:solidFill>
              <a:effectLst/>
            </a:endParaRPr>
          </a:p>
        </p:txBody>
      </p:sp>
    </p:spTree>
    <p:extLst>
      <p:ext uri="{BB962C8B-B14F-4D97-AF65-F5344CB8AC3E}">
        <p14:creationId xmlns:p14="http://schemas.microsoft.com/office/powerpoint/2010/main" val="145764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A601-C58F-82E9-E9CE-FC2B4FB65E46}"/>
              </a:ext>
            </a:extLst>
          </p:cNvPr>
          <p:cNvSpPr>
            <a:spLocks noGrp="1"/>
          </p:cNvSpPr>
          <p:nvPr>
            <p:ph type="title"/>
          </p:nvPr>
        </p:nvSpPr>
        <p:spPr>
          <a:xfrm>
            <a:off x="838200" y="365125"/>
            <a:ext cx="10515600" cy="549275"/>
          </a:xfrm>
        </p:spPr>
        <p:txBody>
          <a:bodyPr>
            <a:normAutofit fontScale="90000"/>
          </a:bodyPr>
          <a:lstStyle/>
          <a:p>
            <a:r>
              <a:rPr lang="en-IN" dirty="0"/>
              <a:t>Import Overview</a:t>
            </a:r>
          </a:p>
        </p:txBody>
      </p:sp>
      <p:sp>
        <p:nvSpPr>
          <p:cNvPr id="3" name="Content Placeholder 2">
            <a:extLst>
              <a:ext uri="{FF2B5EF4-FFF2-40B4-BE49-F238E27FC236}">
                <a16:creationId xmlns:a16="http://schemas.microsoft.com/office/drawing/2014/main" id="{9C1C0B75-6D1C-38B1-D4E6-DDC3B087607E}"/>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6685F271-313F-0B90-56AA-7B10D24D9341}"/>
              </a:ext>
            </a:extLst>
          </p:cNvPr>
          <p:cNvPicPr>
            <a:picLocks noChangeAspect="1"/>
          </p:cNvPicPr>
          <p:nvPr/>
        </p:nvPicPr>
        <p:blipFill>
          <a:blip r:embed="rId2"/>
          <a:stretch>
            <a:fillRect/>
          </a:stretch>
        </p:blipFill>
        <p:spPr>
          <a:xfrm>
            <a:off x="838200" y="1750368"/>
            <a:ext cx="4610337" cy="2657040"/>
          </a:xfrm>
          <a:prstGeom prst="rect">
            <a:avLst/>
          </a:prstGeom>
        </p:spPr>
      </p:pic>
      <p:sp>
        <p:nvSpPr>
          <p:cNvPr id="6" name="TextBox 5">
            <a:extLst>
              <a:ext uri="{FF2B5EF4-FFF2-40B4-BE49-F238E27FC236}">
                <a16:creationId xmlns:a16="http://schemas.microsoft.com/office/drawing/2014/main" id="{49EF082B-3EAF-E1A6-7E64-DF285C4DCA9A}"/>
              </a:ext>
            </a:extLst>
          </p:cNvPr>
          <p:cNvSpPr txBox="1"/>
          <p:nvPr/>
        </p:nvSpPr>
        <p:spPr>
          <a:xfrm>
            <a:off x="838200" y="1147718"/>
            <a:ext cx="4481440" cy="369332"/>
          </a:xfrm>
          <a:prstGeom prst="rect">
            <a:avLst/>
          </a:prstGeom>
          <a:noFill/>
        </p:spPr>
        <p:txBody>
          <a:bodyPr wrap="square" rtlCol="0">
            <a:spAutoFit/>
          </a:bodyPr>
          <a:lstStyle/>
          <a:p>
            <a:r>
              <a:rPr lang="en-IN" dirty="0"/>
              <a:t>Top 5 Importer based on Qty – All Years </a:t>
            </a:r>
          </a:p>
        </p:txBody>
      </p:sp>
      <p:pic>
        <p:nvPicPr>
          <p:cNvPr id="8" name="Picture 7">
            <a:extLst>
              <a:ext uri="{FF2B5EF4-FFF2-40B4-BE49-F238E27FC236}">
                <a16:creationId xmlns:a16="http://schemas.microsoft.com/office/drawing/2014/main" id="{B73FA7D2-0618-4DA1-C506-FC873207DCD3}"/>
              </a:ext>
            </a:extLst>
          </p:cNvPr>
          <p:cNvPicPr>
            <a:picLocks noChangeAspect="1"/>
          </p:cNvPicPr>
          <p:nvPr/>
        </p:nvPicPr>
        <p:blipFill>
          <a:blip r:embed="rId3"/>
          <a:stretch>
            <a:fillRect/>
          </a:stretch>
        </p:blipFill>
        <p:spPr>
          <a:xfrm>
            <a:off x="943796" y="4199950"/>
            <a:ext cx="4270248" cy="2185317"/>
          </a:xfrm>
          <a:prstGeom prst="rect">
            <a:avLst/>
          </a:prstGeom>
        </p:spPr>
      </p:pic>
      <p:sp>
        <p:nvSpPr>
          <p:cNvPr id="9" name="TextBox 8">
            <a:extLst>
              <a:ext uri="{FF2B5EF4-FFF2-40B4-BE49-F238E27FC236}">
                <a16:creationId xmlns:a16="http://schemas.microsoft.com/office/drawing/2014/main" id="{F70EA516-CE3F-6636-9D9C-3B9DF45E1CB7}"/>
              </a:ext>
            </a:extLst>
          </p:cNvPr>
          <p:cNvSpPr txBox="1"/>
          <p:nvPr/>
        </p:nvSpPr>
        <p:spPr>
          <a:xfrm>
            <a:off x="6201386" y="1122704"/>
            <a:ext cx="4481440" cy="369332"/>
          </a:xfrm>
          <a:prstGeom prst="rect">
            <a:avLst/>
          </a:prstGeom>
          <a:noFill/>
        </p:spPr>
        <p:txBody>
          <a:bodyPr wrap="square" rtlCol="0">
            <a:spAutoFit/>
          </a:bodyPr>
          <a:lstStyle/>
          <a:p>
            <a:r>
              <a:rPr lang="en-IN" dirty="0"/>
              <a:t>Top 5 Importer based on Qty – 2020</a:t>
            </a:r>
          </a:p>
        </p:txBody>
      </p:sp>
      <p:pic>
        <p:nvPicPr>
          <p:cNvPr id="13" name="Picture 12">
            <a:extLst>
              <a:ext uri="{FF2B5EF4-FFF2-40B4-BE49-F238E27FC236}">
                <a16:creationId xmlns:a16="http://schemas.microsoft.com/office/drawing/2014/main" id="{9AD015A8-C623-8308-FC3F-E0AFD3296B8C}"/>
              </a:ext>
            </a:extLst>
          </p:cNvPr>
          <p:cNvPicPr>
            <a:picLocks noChangeAspect="1"/>
          </p:cNvPicPr>
          <p:nvPr/>
        </p:nvPicPr>
        <p:blipFill>
          <a:blip r:embed="rId4"/>
          <a:stretch>
            <a:fillRect/>
          </a:stretch>
        </p:blipFill>
        <p:spPr>
          <a:xfrm>
            <a:off x="6422203" y="4001294"/>
            <a:ext cx="5328357" cy="2745637"/>
          </a:xfrm>
          <a:prstGeom prst="rect">
            <a:avLst/>
          </a:prstGeom>
        </p:spPr>
      </p:pic>
      <p:pic>
        <p:nvPicPr>
          <p:cNvPr id="15" name="Picture 14">
            <a:extLst>
              <a:ext uri="{FF2B5EF4-FFF2-40B4-BE49-F238E27FC236}">
                <a16:creationId xmlns:a16="http://schemas.microsoft.com/office/drawing/2014/main" id="{86F425F0-E0B6-355D-E25B-B07837138E4C}"/>
              </a:ext>
            </a:extLst>
          </p:cNvPr>
          <p:cNvPicPr>
            <a:picLocks noChangeAspect="1"/>
          </p:cNvPicPr>
          <p:nvPr/>
        </p:nvPicPr>
        <p:blipFill>
          <a:blip r:embed="rId5"/>
          <a:stretch>
            <a:fillRect/>
          </a:stretch>
        </p:blipFill>
        <p:spPr>
          <a:xfrm>
            <a:off x="6224897" y="1617321"/>
            <a:ext cx="4457929" cy="2171812"/>
          </a:xfrm>
          <a:prstGeom prst="rect">
            <a:avLst/>
          </a:prstGeom>
        </p:spPr>
      </p:pic>
    </p:spTree>
    <p:extLst>
      <p:ext uri="{BB962C8B-B14F-4D97-AF65-F5344CB8AC3E}">
        <p14:creationId xmlns:p14="http://schemas.microsoft.com/office/powerpoint/2010/main" val="1624547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829</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Symbol</vt:lpstr>
      <vt:lpstr>Office Theme</vt:lpstr>
      <vt:lpstr>Rice Exports Data Analysis</vt:lpstr>
      <vt:lpstr>Problem Statement</vt:lpstr>
      <vt:lpstr>Tools used</vt:lpstr>
      <vt:lpstr>Approaches</vt:lpstr>
      <vt:lpstr>Approaches</vt:lpstr>
      <vt:lpstr>Summary of Key Insights</vt:lpstr>
      <vt:lpstr>Summary of Key Insights</vt:lpstr>
      <vt:lpstr>Limitations and Recommendations</vt:lpstr>
      <vt:lpstr>Import Overview</vt:lpstr>
      <vt:lpstr>Export Overview</vt:lpstr>
      <vt:lpstr>Port of Arrival / Departure Overview</vt:lpstr>
      <vt:lpstr>Geographical Analysis</vt:lpstr>
      <vt:lpstr>Product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Exports Data Analysis</dc:title>
  <dc:creator>Sabiullah Noor Mohamed</dc:creator>
  <cp:lastModifiedBy>Sabiullah Noor Mohamed</cp:lastModifiedBy>
  <cp:revision>6</cp:revision>
  <dcterms:created xsi:type="dcterms:W3CDTF">2023-12-01T03:44:03Z</dcterms:created>
  <dcterms:modified xsi:type="dcterms:W3CDTF">2023-12-01T10:26:15Z</dcterms:modified>
</cp:coreProperties>
</file>