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8" r:id="rId6"/>
    <p:sldId id="279" r:id="rId7"/>
    <p:sldId id="281" r:id="rId8"/>
    <p:sldId id="288" r:id="rId9"/>
    <p:sldId id="289" r:id="rId10"/>
    <p:sldId id="290" r:id="rId11"/>
    <p:sldId id="291" r:id="rId12"/>
    <p:sldId id="292" r:id="rId13"/>
    <p:sldId id="280" r:id="rId14"/>
    <p:sldId id="282" r:id="rId15"/>
    <p:sldId id="283" r:id="rId16"/>
    <p:sldId id="295" r:id="rId17"/>
    <p:sldId id="285" r:id="rId18"/>
    <p:sldId id="284" r:id="rId19"/>
    <p:sldId id="286" r:id="rId20"/>
    <p:sldId id="287" r:id="rId21"/>
    <p:sldId id="293" r:id="rId22"/>
  </p:sldIdLst>
  <p:sldSz cx="18288000" cy="10287000"/>
  <p:notesSz cx="6858000" cy="9144000"/>
  <p:embeddedFontLst>
    <p:embeddedFont>
      <p:font typeface="Alatsi" panose="020B0604020202020204" charset="0"/>
      <p:regular r:id="rId23"/>
    </p:embeddedFont>
    <p:embeddedFont>
      <p:font typeface="Open Sans Bold" panose="020B0806030504020204" pitchFamily="3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73A06-1D46-8244-69DD-BC1620C01419}" v="1659" dt="2024-05-31T21:12:54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80827"/>
            <a:ext cx="2088471" cy="10467827"/>
            <a:chOff x="0" y="-241102"/>
            <a:chExt cx="5652112" cy="13957102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01425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413028" y="-241101"/>
              <a:ext cx="2826056" cy="139571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795618" y="669353"/>
            <a:ext cx="17137895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Arial"/>
                <a:cs typeface="Arial"/>
              </a:rPr>
              <a:t>Title: Image Caption Generation</a:t>
            </a:r>
            <a:endParaRPr lang="en-US" sz="60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en-US" sz="8000" dirty="0">
              <a:latin typeface="Alatsi"/>
              <a:cs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31324" y="2812198"/>
            <a:ext cx="12625348" cy="1575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 Bold"/>
              </a:rPr>
              <a:t>Course Code: CSE 4120</a:t>
            </a:r>
          </a:p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 Bold"/>
              </a:rPr>
              <a:t>Course Title: Technical Writing &amp; Seminar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194597" y="9268691"/>
            <a:ext cx="9898801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200" dirty="0">
                <a:solidFill>
                  <a:srgbClr val="000000"/>
                </a:solidFill>
                <a:latin typeface="Alatsi Bold"/>
              </a:rPr>
              <a:t> Khulna University of Engineering &amp; Technology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7" name="image1.png">
            <a:extLst>
              <a:ext uri="{FF2B5EF4-FFF2-40B4-BE49-F238E27FC236}">
                <a16:creationId xmlns:a16="http://schemas.microsoft.com/office/drawing/2014/main" id="{118A61FF-AC6D-4152-8E61-E0D1E4AAF27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22118" y="467647"/>
            <a:ext cx="2221082" cy="2560093"/>
          </a:xfrm>
          <a:prstGeom prst="rect">
            <a:avLst/>
          </a:prstGeom>
          <a:ln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F8342E-071C-4B65-B148-D041C1B71ABB}"/>
              </a:ext>
            </a:extLst>
          </p:cNvPr>
          <p:cNvSpPr txBox="1"/>
          <p:nvPr/>
        </p:nvSpPr>
        <p:spPr>
          <a:xfrm>
            <a:off x="2056320" y="4901527"/>
            <a:ext cx="77413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atsi" panose="020B0604020202020204" charset="0"/>
              </a:rPr>
              <a:t>Presented To</a:t>
            </a:r>
            <a:br>
              <a:rPr lang="en-US" sz="2800" dirty="0">
                <a:latin typeface="Alatsi" panose="020B0604020202020204" charset="0"/>
              </a:rPr>
            </a:br>
            <a:endParaRPr lang="en-US" sz="2800" dirty="0">
              <a:latin typeface="Alatsi" panose="020B0604020202020204" charset="0"/>
            </a:endParaRPr>
          </a:p>
          <a:p>
            <a:r>
              <a:rPr lang="en-US" sz="2800" i="1" dirty="0">
                <a:latin typeface="Alatsi" panose="020B0604020202020204" charset="0"/>
              </a:rPr>
              <a:t>Dr. K.M </a:t>
            </a:r>
            <a:r>
              <a:rPr lang="en-US" sz="2800" i="1" dirty="0" err="1">
                <a:latin typeface="Alatsi" panose="020B0604020202020204" charset="0"/>
              </a:rPr>
              <a:t>Azharul</a:t>
            </a:r>
            <a:r>
              <a:rPr lang="en-US" sz="2800" i="1" dirty="0">
                <a:latin typeface="Alatsi" panose="020B0604020202020204" charset="0"/>
              </a:rPr>
              <a:t> Hasan</a:t>
            </a:r>
          </a:p>
          <a:p>
            <a:r>
              <a:rPr lang="en-US" sz="2800" i="1" dirty="0">
                <a:latin typeface="Alatsi" panose="020B0604020202020204" charset="0"/>
              </a:rPr>
              <a:t>Professor of Department of Computer Science and Engineering</a:t>
            </a:r>
          </a:p>
          <a:p>
            <a:r>
              <a:rPr lang="en-US" sz="2800" i="1" dirty="0">
                <a:latin typeface="Alatsi" panose="020B0604020202020204" charset="0"/>
              </a:rPr>
              <a:t>&amp;</a:t>
            </a:r>
          </a:p>
          <a:p>
            <a:r>
              <a:rPr lang="en-US" sz="2800" i="1" dirty="0">
                <a:latin typeface="Alatsi" panose="020B0604020202020204" charset="0"/>
              </a:rPr>
              <a:t>Sunanda Das</a:t>
            </a:r>
          </a:p>
          <a:p>
            <a:r>
              <a:rPr lang="en-US" sz="2800" i="1" dirty="0">
                <a:latin typeface="Alatsi" panose="020B0604020202020204" charset="0"/>
              </a:rPr>
              <a:t>Assistant Professor of Department of Computer Science and Engineering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0DB28-7E83-46DE-8B1F-B9B4B9A32F03}"/>
              </a:ext>
            </a:extLst>
          </p:cNvPr>
          <p:cNvSpPr txBox="1"/>
          <p:nvPr/>
        </p:nvSpPr>
        <p:spPr>
          <a:xfrm>
            <a:off x="10958945" y="4901527"/>
            <a:ext cx="6786155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latin typeface="Alatsi"/>
              </a:rPr>
              <a:t>Presented by</a:t>
            </a:r>
            <a:br>
              <a:rPr lang="en-US" sz="2800" dirty="0">
                <a:latin typeface="Alatsi" panose="020B0604020202020204" charset="0"/>
              </a:rPr>
            </a:br>
            <a:br>
              <a:rPr lang="en-US" sz="2800" dirty="0">
                <a:latin typeface="Alatsi" panose="020B0604020202020204" charset="0"/>
              </a:rPr>
            </a:br>
            <a:r>
              <a:rPr lang="en-US" sz="2800" dirty="0">
                <a:latin typeface="Alatsi"/>
              </a:rPr>
              <a:t>Sabnaj Akter</a:t>
            </a:r>
            <a:endParaRPr lang="en-US" sz="2800" dirty="0">
              <a:latin typeface="Alatsi" panose="020B0604020202020204" charset="0"/>
            </a:endParaRPr>
          </a:p>
          <a:p>
            <a:r>
              <a:rPr lang="en-US" sz="2800" dirty="0">
                <a:latin typeface="Alatsi"/>
              </a:rPr>
              <a:t>Roll: 1907042</a:t>
            </a:r>
            <a:endParaRPr lang="en-US" sz="2800" dirty="0">
              <a:latin typeface="Alatsi" panose="020B0604020202020204" charset="0"/>
            </a:endParaRPr>
          </a:p>
          <a:p>
            <a:r>
              <a:rPr lang="en-US" sz="2800" dirty="0">
                <a:latin typeface="Alatsi" panose="020B0604020202020204" charset="0"/>
              </a:rPr>
              <a:t>Year: 4</a:t>
            </a:r>
            <a:r>
              <a:rPr lang="en-US" sz="2800" baseline="30000" dirty="0">
                <a:latin typeface="Alatsi" panose="020B0604020202020204" charset="0"/>
              </a:rPr>
              <a:t>th</a:t>
            </a:r>
          </a:p>
          <a:p>
            <a:r>
              <a:rPr lang="en-US" sz="2800" dirty="0">
                <a:latin typeface="Alatsi" panose="020B0604020202020204" charset="0"/>
              </a:rPr>
              <a:t>Semester: 1</a:t>
            </a:r>
            <a:r>
              <a:rPr lang="en-US" sz="2800" baseline="30000" dirty="0">
                <a:latin typeface="Alatsi" panose="020B0604020202020204" charset="0"/>
              </a:rPr>
              <a:t>st</a:t>
            </a:r>
          </a:p>
          <a:p>
            <a:r>
              <a:rPr lang="en-US" sz="2800" dirty="0">
                <a:latin typeface="Alatsi" panose="020B0604020202020204" charset="0"/>
              </a:rPr>
              <a:t>Department of Computer Science</a:t>
            </a:r>
          </a:p>
          <a:p>
            <a:r>
              <a:rPr lang="en-US" sz="2800" dirty="0">
                <a:latin typeface="Alatsi" panose="020B0604020202020204" charset="0"/>
              </a:rPr>
              <a:t>and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569628" y="73132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9781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(Paper-2)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0568D6D-7058-41DF-A12C-9048528E32A3}"/>
              </a:ext>
            </a:extLst>
          </p:cNvPr>
          <p:cNvSpPr txBox="1"/>
          <p:nvPr/>
        </p:nvSpPr>
        <p:spPr>
          <a:xfrm>
            <a:off x="6714735" y="9140798"/>
            <a:ext cx="446498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Fig-4:Model based on Neural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618D43D4-FAE2-CFC8-F692-1C65E2E18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780" y="1918727"/>
            <a:ext cx="15744265" cy="68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3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2877476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(Paper-3)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11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639309" cy="6422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>
                <a:latin typeface="Times New Roman"/>
                <a:cs typeface="Times New Roman"/>
              </a:rPr>
              <a:t>Paper Name: </a:t>
            </a:r>
            <a:r>
              <a:rPr lang="en-US" sz="2600" b="1" dirty="0">
                <a:ea typeface="+mn-lt"/>
                <a:cs typeface="+mn-lt"/>
              </a:rPr>
              <a:t>Image caption generation using Attention Mechanism </a:t>
            </a:r>
            <a:endParaRPr lang="en-US" b="1" dirty="0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/>
                <a:cs typeface="Times New Roman"/>
              </a:rPr>
              <a:t> </a:t>
            </a:r>
            <a:r>
              <a:rPr lang="en-US" sz="2600" b="1" dirty="0">
                <a:latin typeface="Times New Roman"/>
                <a:ea typeface="+mn-lt"/>
                <a:cs typeface="Times New Roman"/>
              </a:rPr>
              <a:t>U</a:t>
            </a:r>
            <a:r>
              <a:rPr lang="en-US" sz="2600" dirty="0">
                <a:ea typeface="+mn-lt"/>
                <a:cs typeface="+mn-lt"/>
              </a:rPr>
              <a:t>sed the Inception V3 model for feature extraction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The attention mechanism is incorporated to enhance the performance of the caption generation model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An LSTM (Long Short-Term Memory) network is used as the RNN for generating the sequences of words that form the captions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1" dirty="0">
                <a:ea typeface="+mn-lt"/>
                <a:cs typeface="+mn-lt"/>
              </a:rPr>
              <a:t>MSCOCO</a:t>
            </a:r>
            <a:r>
              <a:rPr lang="en-US" sz="2600" dirty="0">
                <a:ea typeface="+mn-lt"/>
                <a:cs typeface="+mn-lt"/>
              </a:rPr>
              <a:t> dataset is used for training the model 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It contains over 120,000 images with multiple annotated captions for each image.</a:t>
            </a:r>
          </a:p>
        </p:txBody>
      </p:sp>
    </p:spTree>
    <p:extLst>
      <p:ext uri="{BB962C8B-B14F-4D97-AF65-F5344CB8AC3E}">
        <p14:creationId xmlns:p14="http://schemas.microsoft.com/office/powerpoint/2010/main" val="313100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36314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0162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(Paper-3)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12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6D0E2085-E5C6-40A5-BE34-CCEFF27D0E5B}"/>
              </a:ext>
            </a:extLst>
          </p:cNvPr>
          <p:cNvSpPr txBox="1"/>
          <p:nvPr/>
        </p:nvSpPr>
        <p:spPr>
          <a:xfrm>
            <a:off x="1057809" y="8898209"/>
            <a:ext cx="1575389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Fig-5: </a:t>
            </a:r>
            <a:r>
              <a:rPr lang="en-US" sz="2000" dirty="0">
                <a:latin typeface="Arial"/>
                <a:cs typeface="Arial"/>
              </a:rPr>
              <a:t>Image caption generator with attention mechanism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diagram of a person&amp;#39;s process&#10;&#10;Description automatically generated">
            <a:extLst>
              <a:ext uri="{FF2B5EF4-FFF2-40B4-BE49-F238E27FC236}">
                <a16:creationId xmlns:a16="http://schemas.microsoft.com/office/drawing/2014/main" id="{0DB0353B-6C09-6818-5188-5B1AEF832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553" y="1711419"/>
            <a:ext cx="15317319" cy="64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73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078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6258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&amp; RELATIVE COMPARISONS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762000" y="1512776"/>
            <a:ext cx="680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Table-4: Relative Comparisons</a:t>
            </a:r>
          </a:p>
        </p:txBody>
      </p: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197CE42B-4AE0-42BC-83BF-0D4E28E9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47410"/>
              </p:ext>
            </p:extLst>
          </p:nvPr>
        </p:nvGraphicFramePr>
        <p:xfrm>
          <a:off x="886690" y="2202954"/>
          <a:ext cx="16715508" cy="615201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3304310">
                  <a:extLst>
                    <a:ext uri="{9D8B030D-6E8A-4147-A177-3AD203B41FA5}">
                      <a16:colId xmlns:a16="http://schemas.microsoft.com/office/drawing/2014/main" val="3866544337"/>
                    </a:ext>
                  </a:extLst>
                </a:gridCol>
                <a:gridCol w="5053444">
                  <a:extLst>
                    <a:ext uri="{9D8B030D-6E8A-4147-A177-3AD203B41FA5}">
                      <a16:colId xmlns:a16="http://schemas.microsoft.com/office/drawing/2014/main" val="631179792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1949855013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2804351394"/>
                    </a:ext>
                  </a:extLst>
                </a:gridCol>
              </a:tblGrid>
              <a:tr h="20962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1" i="0" u="none" strike="noStrike" noProof="0" dirty="0">
                          <a:latin typeface="Calibri"/>
                        </a:rPr>
                        <a:t>Generating Image Captions using Deep Learning and Natural Language Processing </a:t>
                      </a:r>
                      <a:endParaRPr lang="en-US" sz="2600" b="0" i="0" u="none" strike="noStrike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 using Deep Learning Technique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 using Attention Mechanism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6193"/>
                  </a:ext>
                </a:extLst>
              </a:tr>
              <a:tr h="40557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Analysis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No specific metrics mentioned, likely uses standard metrics like BLEU.</a:t>
                      </a: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BLEU scores: Flickr8k = 0.53356, Flickr30k = 0.61433, MSCOCO = 0.67257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Attention mechanism aims for better accuracy; specific metrics not provided.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59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43710" y="744328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6258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&amp; RELATIVE COMPARISONS (Cont’d)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762000" y="1526630"/>
            <a:ext cx="680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Table-5: Relative Comparisons</a:t>
            </a:r>
          </a:p>
        </p:txBody>
      </p: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197CE42B-4AE0-42BC-83BF-0D4E28E9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0099"/>
              </p:ext>
            </p:extLst>
          </p:nvPr>
        </p:nvGraphicFramePr>
        <p:xfrm>
          <a:off x="886690" y="2202955"/>
          <a:ext cx="16715508" cy="68132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3380510">
                  <a:extLst>
                    <a:ext uri="{9D8B030D-6E8A-4147-A177-3AD203B41FA5}">
                      <a16:colId xmlns:a16="http://schemas.microsoft.com/office/drawing/2014/main" val="3866544337"/>
                    </a:ext>
                  </a:extLst>
                </a:gridCol>
                <a:gridCol w="4977244">
                  <a:extLst>
                    <a:ext uri="{9D8B030D-6E8A-4147-A177-3AD203B41FA5}">
                      <a16:colId xmlns:a16="http://schemas.microsoft.com/office/drawing/2014/main" val="631179792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1949855013"/>
                    </a:ext>
                  </a:extLst>
                </a:gridCol>
                <a:gridCol w="4178877">
                  <a:extLst>
                    <a:ext uri="{9D8B030D-6E8A-4147-A177-3AD203B41FA5}">
                      <a16:colId xmlns:a16="http://schemas.microsoft.com/office/drawing/2014/main" val="2804351394"/>
                    </a:ext>
                  </a:extLst>
                </a:gridCol>
              </a:tblGrid>
              <a:tr h="200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Generating Image Captions using Deep Learning and Natural Language Processing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Deep Learning Technique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Attention Mechanism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6193"/>
                  </a:ext>
                </a:extLst>
              </a:tr>
              <a:tr h="200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Analysis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 Flickr8k dataset, which contains 8,000 images with captions. </a:t>
                      </a:r>
                      <a:endParaRPr lang="en-US" sz="2600" b="0" i="0" u="none" strike="noStrike" noProof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Three datasets: Flickr8k, Flickr30k, and MSCOCO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MSCOCO dataset with 82,000 images, each having five annotated captions.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9988"/>
                  </a:ext>
                </a:extLst>
              </a:tr>
              <a:tr h="20026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Limitation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Captions are single-line, which may not capture complex image details.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Datasets vary significantly in size, which might affect model performance consistent.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Despite the large dataset, the focus is primarily on MSCOCO, limiting diversity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8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487400" y="763528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6258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&amp; RELATIVE COMPARISONS (Cont’d)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15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52054" y="1535451"/>
            <a:ext cx="680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Table-6: Relative Comparisons</a:t>
            </a:r>
          </a:p>
        </p:txBody>
      </p:sp>
      <p:graphicFrame>
        <p:nvGraphicFramePr>
          <p:cNvPr id="2" name="Table 13">
            <a:extLst>
              <a:ext uri="{FF2B5EF4-FFF2-40B4-BE49-F238E27FC236}">
                <a16:creationId xmlns:a16="http://schemas.microsoft.com/office/drawing/2014/main" id="{197CE42B-4AE0-42BC-83BF-0D4E28E9E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16610"/>
              </p:ext>
            </p:extLst>
          </p:nvPr>
        </p:nvGraphicFramePr>
        <p:xfrm>
          <a:off x="866704" y="2000577"/>
          <a:ext cx="16715498" cy="760345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2193550">
                  <a:extLst>
                    <a:ext uri="{9D8B030D-6E8A-4147-A177-3AD203B41FA5}">
                      <a16:colId xmlns:a16="http://schemas.microsoft.com/office/drawing/2014/main" val="3866544337"/>
                    </a:ext>
                  </a:extLst>
                </a:gridCol>
                <a:gridCol w="4614020">
                  <a:extLst>
                    <a:ext uri="{9D8B030D-6E8A-4147-A177-3AD203B41FA5}">
                      <a16:colId xmlns:a16="http://schemas.microsoft.com/office/drawing/2014/main" val="631179792"/>
                    </a:ext>
                  </a:extLst>
                </a:gridCol>
                <a:gridCol w="4941794">
                  <a:extLst>
                    <a:ext uri="{9D8B030D-6E8A-4147-A177-3AD203B41FA5}">
                      <a16:colId xmlns:a16="http://schemas.microsoft.com/office/drawing/2014/main" val="1949855013"/>
                    </a:ext>
                  </a:extLst>
                </a:gridCol>
                <a:gridCol w="4966134">
                  <a:extLst>
                    <a:ext uri="{9D8B030D-6E8A-4147-A177-3AD203B41FA5}">
                      <a16:colId xmlns:a16="http://schemas.microsoft.com/office/drawing/2014/main" val="2804351394"/>
                    </a:ext>
                  </a:extLst>
                </a:gridCol>
              </a:tblGrid>
              <a:tr h="1736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Generating Image Captions using Deep Learning and Natural Language Processing 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Deep Learning Technique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 generation using Attention Mechanism </a:t>
                      </a:r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96193"/>
                  </a:ext>
                </a:extLst>
              </a:tr>
              <a:tr h="1736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Analysis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Errors in generated captions due to misidentification of objects and scenes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Errors include descriptions with minor inaccuracies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Errors occur when the attention mechanism misidentifies important image regions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39988"/>
                  </a:ext>
                </a:extLst>
              </a:tr>
              <a:tr h="3981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Limited dataset size restricts the model's ability to generalize well.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lnSpc>
                          <a:spcPct val="150000"/>
                        </a:lnSpc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Model performance varies with dataset size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Larger datasets needed to achieve better accuracy and reduce loss.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Complexity in finding the optimal encoder-decoder combination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The model's effectiveness is heavily dependent on the attention mechanism.</a:t>
                      </a: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78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687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5481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7419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16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1FD6A8-7124-25E1-24F0-635AEC6B6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66" y="1716250"/>
            <a:ext cx="16136471" cy="75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563600" y="739389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17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010208" cy="6222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600" b="1" dirty="0">
                <a:ea typeface="+mn-lt"/>
                <a:cs typeface="+mn-lt"/>
              </a:rPr>
              <a:t>Paper 1: Generating Image Captions using Deep Learning and NLP</a:t>
            </a:r>
            <a:r>
              <a:rPr lang="en-US" sz="2600" dirty="0">
                <a:ea typeface="+mn-lt"/>
                <a:cs typeface="+mn-lt"/>
              </a:rPr>
              <a:t>: Assigned a hypothetical BLEU score of 0.5 due to lack of specific data.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600" b="1" dirty="0">
                <a:ea typeface="+mn-lt"/>
                <a:cs typeface="+mn-lt"/>
              </a:rPr>
              <a:t>Paper 2: </a:t>
            </a:r>
            <a:r>
              <a:rPr lang="en-US" sz="2600" b="1" dirty="0">
                <a:solidFill>
                  <a:srgbClr val="000000"/>
                </a:solidFill>
                <a:ea typeface="+mn-lt"/>
                <a:cs typeface="+mn-lt"/>
              </a:rPr>
              <a:t>Image Caption </a:t>
            </a:r>
            <a:r>
              <a:rPr lang="en-US" sz="2600" b="1" dirty="0">
                <a:ea typeface="+mn-lt"/>
                <a:cs typeface="+mn-lt"/>
              </a:rPr>
              <a:t>Generation Using</a:t>
            </a:r>
            <a:r>
              <a:rPr lang="en-US" sz="2600" b="1">
                <a:solidFill>
                  <a:srgbClr val="000000"/>
                </a:solidFill>
                <a:ea typeface="+mn-lt"/>
                <a:cs typeface="+mn-lt"/>
              </a:rPr>
              <a:t> Deep Learning Technique: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Flickr8k: BLEU score of 0.53356</a:t>
            </a:r>
            <a:endParaRPr lang="en-US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dirty="0">
                <a:ea typeface="+mn-lt"/>
                <a:cs typeface="+mn-lt"/>
              </a:rPr>
              <a:t>Flickr30k: BLEU score of 0.61433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>
                <a:ea typeface="+mn-lt"/>
                <a:cs typeface="+mn-lt"/>
              </a:rPr>
              <a:t> MSCOCO: BLEU score of 0.67257</a:t>
            </a:r>
            <a:endParaRPr lang="en-US" sz="2600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2600" dirty="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26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en-US" sz="2600" b="1" dirty="0">
                <a:ea typeface="+mn-lt"/>
                <a:cs typeface="+mn-lt"/>
              </a:rPr>
              <a:t>Paper 3: Image Caption Generator Using Attention Mechanism: </a:t>
            </a:r>
            <a:r>
              <a:rPr lang="en-US" sz="2600" dirty="0">
                <a:ea typeface="+mn-lt"/>
                <a:cs typeface="+mn-lt"/>
              </a:rPr>
              <a:t>Assigned a hypothetical BLEU score of 0.65 due to lack of specific data.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 panose="05000000000000000000" pitchFamily="2" charset="2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5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5330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18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010208" cy="6622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/>
                <a:cs typeface="Times New Roman"/>
              </a:rPr>
              <a:t>Overall comparing all the aspects, </a:t>
            </a:r>
            <a:r>
              <a:rPr lang="en-US" sz="2600" b="1" dirty="0">
                <a:latin typeface="Times New Roman"/>
                <a:cs typeface="Times New Roman"/>
              </a:rPr>
              <a:t>Deep Learning and Natural Language Processing</a:t>
            </a:r>
            <a:r>
              <a:rPr lang="en-US" sz="2600" dirty="0">
                <a:latin typeface="Times New Roman"/>
                <a:cs typeface="Times New Roman"/>
              </a:rPr>
              <a:t> approach is the most promising approach for the following reasons: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/>
                <a:cs typeface="Times New Roman"/>
              </a:rPr>
              <a:t>Robust Performance: </a:t>
            </a:r>
            <a:r>
              <a:rPr lang="en-US" sz="2600" dirty="0">
                <a:ea typeface="+mn-lt"/>
                <a:cs typeface="+mn-lt"/>
              </a:rPr>
              <a:t>Applies standard deep learning techniques across multiple datasets, showing flexibility and robustness.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ea typeface="+mn-lt"/>
                <a:cs typeface="+mn-lt"/>
              </a:rPr>
              <a:t>Dataset Size and Diversity</a:t>
            </a:r>
            <a:r>
              <a:rPr lang="en-US" sz="2600" b="1" dirty="0">
                <a:latin typeface="Times New Roman"/>
                <a:ea typeface="+mn-lt"/>
                <a:cs typeface="Times New Roman"/>
              </a:rPr>
              <a:t>: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dirty="0">
                <a:ea typeface="+mn-lt"/>
                <a:cs typeface="+mn-lt"/>
              </a:rPr>
              <a:t>Used three datasets- Flickr8k, Flickr30k, and MSCOCO, providing a range of sizes and diversities.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600" b="1" dirty="0">
                <a:latin typeface="Times New Roman"/>
                <a:cs typeface="Times New Roman"/>
              </a:rPr>
              <a:t>Good Accuracy:</a:t>
            </a:r>
            <a:r>
              <a:rPr lang="en-US" sz="2600" b="1" dirty="0">
                <a:latin typeface="Times New Roman"/>
                <a:ea typeface="+mn-lt"/>
                <a:cs typeface="Times New Roman"/>
              </a:rPr>
              <a:t> </a:t>
            </a:r>
            <a:r>
              <a:rPr lang="en-US" sz="2600" dirty="0">
                <a:ea typeface="+mn-lt"/>
                <a:cs typeface="+mn-lt"/>
              </a:rPr>
              <a:t>Provides detailed BLEU scores: It has almost 68% accuracy.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45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16000" y="749575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19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010208" cy="42216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/>
                <a:cs typeface="Times New Roman"/>
              </a:rPr>
              <a:t>The approach for generating image caption was studied.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thorough description of their methodology was given.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result and error analysis the best approach was found.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working dataset is also acknowledged.</a:t>
            </a:r>
          </a:p>
        </p:txBody>
      </p:sp>
    </p:spTree>
    <p:extLst>
      <p:ext uri="{BB962C8B-B14F-4D97-AF65-F5344CB8AC3E}">
        <p14:creationId xmlns:p14="http://schemas.microsoft.com/office/powerpoint/2010/main" val="15184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7473" y="1276632"/>
            <a:ext cx="14705320" cy="713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and Relative Comparisons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>
              <a:lnSpc>
                <a:spcPct val="150000"/>
              </a:lnSpc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6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33073" y="9747320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69628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000" y="9960103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14400" y="476250"/>
            <a:ext cx="305961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14" name="Freeform 5">
            <a:extLst>
              <a:ext uri="{FF2B5EF4-FFF2-40B4-BE49-F238E27FC236}">
                <a16:creationId xmlns:a16="http://schemas.microsoft.com/office/drawing/2014/main" id="{052E3FA0-1BE8-47CF-9B39-E65DA5FABD44}"/>
              </a:ext>
            </a:extLst>
          </p:cNvPr>
          <p:cNvSpPr/>
          <p:nvPr/>
        </p:nvSpPr>
        <p:spPr>
          <a:xfrm>
            <a:off x="13388720" y="-2667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026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58968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20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181A2-269D-4526-AD03-61C380AB4A73}"/>
              </a:ext>
            </a:extLst>
          </p:cNvPr>
          <p:cNvSpPr txBox="1"/>
          <p:nvPr/>
        </p:nvSpPr>
        <p:spPr>
          <a:xfrm>
            <a:off x="886691" y="1697759"/>
            <a:ext cx="14886709" cy="72943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>
                <a:ea typeface="+mn-lt"/>
                <a:cs typeface="+mn-lt"/>
              </a:rPr>
              <a:t>[1] Hossain, M. Z., Sohel, F., </a:t>
            </a:r>
            <a:r>
              <a:rPr lang="en-US" sz="2600" dirty="0" err="1">
                <a:ea typeface="+mn-lt"/>
                <a:cs typeface="+mn-lt"/>
              </a:rPr>
              <a:t>Shiratuddin</a:t>
            </a:r>
            <a:r>
              <a:rPr lang="en-US" sz="2600" dirty="0">
                <a:ea typeface="+mn-lt"/>
                <a:cs typeface="+mn-lt"/>
              </a:rPr>
              <a:t>, M. F., &amp;amp; Laga, H. (2019),“A comprehensive survey of deep             learning for image captioning”, ACM Computing Surveys (CSUR), 51(6), 1-36.</a:t>
            </a:r>
            <a:endParaRPr lang="en-US" dirty="0">
              <a:ea typeface="+mn-lt"/>
              <a:cs typeface="+mn-lt"/>
            </a:endParaRPr>
          </a:p>
          <a:p>
            <a:endParaRPr lang="en-US" sz="2600" dirty="0">
              <a:latin typeface="Calibri"/>
              <a:ea typeface="Calibri"/>
              <a:cs typeface="Calibri"/>
            </a:endParaRPr>
          </a:p>
          <a:p>
            <a:r>
              <a:rPr lang="en-US" sz="2600" dirty="0">
                <a:ea typeface="+mn-lt"/>
                <a:cs typeface="+mn-lt"/>
              </a:rPr>
              <a:t>[2] Vinyals, O., </a:t>
            </a:r>
            <a:r>
              <a:rPr lang="en-US" sz="2600" dirty="0" err="1">
                <a:ea typeface="+mn-lt"/>
                <a:cs typeface="+mn-lt"/>
              </a:rPr>
              <a:t>Toshev</a:t>
            </a:r>
            <a:r>
              <a:rPr lang="en-US" sz="2600" dirty="0">
                <a:ea typeface="+mn-lt"/>
                <a:cs typeface="+mn-lt"/>
              </a:rPr>
              <a:t>, A., Bengio, S., &amp;amp; Erhan, D. (2016). “Show and tell: Lessons learned from the 2015  </a:t>
            </a:r>
            <a:r>
              <a:rPr lang="en-US" sz="2600" dirty="0" err="1">
                <a:ea typeface="+mn-lt"/>
                <a:cs typeface="+mn-lt"/>
              </a:rPr>
              <a:t>mscoco</a:t>
            </a:r>
            <a:r>
              <a:rPr lang="en-US" sz="2600" dirty="0">
                <a:ea typeface="+mn-lt"/>
                <a:cs typeface="+mn-lt"/>
              </a:rPr>
              <a:t> image captioning challenge”, IEEE transactions on pattern analysis and machine intelligence, 39(4), 652-663.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ea typeface="+mn-lt"/>
                <a:cs typeface="+mn-lt"/>
              </a:rPr>
              <a:t>[3] Yao, Benjamin Z., et al. ”I2t: Image parsing to text description.” Proceedings of the IEEE 98.8 (2010): 1485-1508.</a:t>
            </a: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 [4] Farhadi, Ali, et al. ”Every picture tells a story: Generating sentences from images.” Euro-pean conference </a:t>
            </a:r>
            <a:r>
              <a:rPr lang="en-US" sz="2600">
                <a:ea typeface="+mn-lt"/>
                <a:cs typeface="+mn-lt"/>
              </a:rPr>
              <a:t>on computer vision. Springer, Berlin, Heidelberg, 2010.</a:t>
            </a:r>
            <a:endParaRPr lang="en-US" sz="26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b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ea typeface="+mn-lt"/>
                <a:cs typeface="+mn-lt"/>
              </a:rPr>
              <a:t>[5] O. Vinyals, A. </a:t>
            </a:r>
            <a:r>
              <a:rPr lang="en-US" sz="2600" dirty="0" err="1">
                <a:ea typeface="+mn-lt"/>
                <a:cs typeface="+mn-lt"/>
              </a:rPr>
              <a:t>Toshev</a:t>
            </a:r>
            <a:r>
              <a:rPr lang="en-US" sz="2600" dirty="0">
                <a:ea typeface="+mn-lt"/>
                <a:cs typeface="+mn-lt"/>
              </a:rPr>
              <a:t>, S. Bengio et al., "Show and tell: Lessons learned from the 2015 MSCOCO image captioning challenge", IEEE Transactions on Pattern Analysis and Machine Intelligence, vol. 39, no. 4, 2017.</a:t>
            </a:r>
          </a:p>
          <a:p>
            <a:endParaRPr lang="en-US" sz="26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 [6] </a:t>
            </a:r>
            <a:r>
              <a:rPr lang="en-US" sz="2600" err="1">
                <a:ea typeface="+mn-lt"/>
                <a:cs typeface="+mn-lt"/>
              </a:rPr>
              <a:t>Asifullah</a:t>
            </a:r>
            <a:r>
              <a:rPr lang="en-US" sz="2600" dirty="0">
                <a:ea typeface="+mn-lt"/>
                <a:cs typeface="+mn-lt"/>
              </a:rPr>
              <a:t> Khan, Anabia Sohail, Umme </a:t>
            </a:r>
            <a:r>
              <a:rPr lang="en-US" sz="2600" err="1">
                <a:ea typeface="+mn-lt"/>
                <a:cs typeface="+mn-lt"/>
              </a:rPr>
              <a:t>Zahoora</a:t>
            </a:r>
            <a:r>
              <a:rPr lang="en-US" sz="2600" dirty="0">
                <a:ea typeface="+mn-lt"/>
                <a:cs typeface="+mn-lt"/>
              </a:rPr>
              <a:t>, Aqsa Saeed Qureshi, “A survey of the recent architectures of deep convolutional neural networks”, Artificial Intelligence Review, DOI, 2020.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9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21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1181A2-269D-4526-AD03-61C380AB4A73}"/>
              </a:ext>
            </a:extLst>
          </p:cNvPr>
          <p:cNvSpPr txBox="1"/>
          <p:nvPr/>
        </p:nvSpPr>
        <p:spPr>
          <a:xfrm>
            <a:off x="886691" y="1697759"/>
            <a:ext cx="1488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064C8E8-D8B5-4F8B-BAAA-9072A2359AA9}"/>
              </a:ext>
            </a:extLst>
          </p:cNvPr>
          <p:cNvSpPr/>
          <p:nvPr/>
        </p:nvSpPr>
        <p:spPr>
          <a:xfrm>
            <a:off x="-2355476" y="-31785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D6340B7-B674-4758-9DB1-CADE0B01AB05}"/>
              </a:ext>
            </a:extLst>
          </p:cNvPr>
          <p:cNvSpPr txBox="1"/>
          <p:nvPr/>
        </p:nvSpPr>
        <p:spPr>
          <a:xfrm>
            <a:off x="575052" y="3804371"/>
            <a:ext cx="1713789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rgbClr val="000000"/>
                </a:solidFill>
                <a:latin typeface="Alats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706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33073" y="9769592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43709" y="-28067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24417"/>
            <a:ext cx="3059617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4</a:t>
              </a:r>
            </a:p>
          </p:txBody>
        </p:sp>
      </p:grp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316E62BD-DFFB-4939-A91B-9A8D5E596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65481"/>
              </p:ext>
            </p:extLst>
          </p:nvPr>
        </p:nvGraphicFramePr>
        <p:xfrm>
          <a:off x="886691" y="1742396"/>
          <a:ext cx="16230589" cy="75750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38006">
                  <a:extLst>
                    <a:ext uri="{9D8B030D-6E8A-4147-A177-3AD203B41FA5}">
                      <a16:colId xmlns:a16="http://schemas.microsoft.com/office/drawing/2014/main" val="66564716"/>
                    </a:ext>
                  </a:extLst>
                </a:gridCol>
                <a:gridCol w="4336676">
                  <a:extLst>
                    <a:ext uri="{9D8B030D-6E8A-4147-A177-3AD203B41FA5}">
                      <a16:colId xmlns:a16="http://schemas.microsoft.com/office/drawing/2014/main" val="3111079842"/>
                    </a:ext>
                  </a:extLst>
                </a:gridCol>
                <a:gridCol w="3193365">
                  <a:extLst>
                    <a:ext uri="{9D8B030D-6E8A-4147-A177-3AD203B41FA5}">
                      <a16:colId xmlns:a16="http://schemas.microsoft.com/office/drawing/2014/main" val="560865005"/>
                    </a:ext>
                  </a:extLst>
                </a:gridCol>
                <a:gridCol w="5446059">
                  <a:extLst>
                    <a:ext uri="{9D8B030D-6E8A-4147-A177-3AD203B41FA5}">
                      <a16:colId xmlns:a16="http://schemas.microsoft.com/office/drawing/2014/main" val="2808168835"/>
                    </a:ext>
                  </a:extLst>
                </a:gridCol>
                <a:gridCol w="1716483">
                  <a:extLst>
                    <a:ext uri="{9D8B030D-6E8A-4147-A177-3AD203B41FA5}">
                      <a16:colId xmlns:a16="http://schemas.microsoft.com/office/drawing/2014/main" val="622620435"/>
                    </a:ext>
                  </a:extLst>
                </a:gridCol>
              </a:tblGrid>
              <a:tr h="130307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CONFERENCE/JOURNAL 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416747"/>
                  </a:ext>
                </a:extLst>
              </a:tr>
              <a:tr h="1901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Generating Image Captions using Deep Learning and Natural Language Processing 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Subhash Chand Gupta </a:t>
                      </a:r>
                      <a:endParaRPr lang="en-US" sz="2600" dirty="0">
                        <a:latin typeface="Times New Roman"/>
                        <a:cs typeface="Times New Roman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Akshita Tyagi 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Tulsi Sharma 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Rana Majumdar </a:t>
                      </a:r>
                    </a:p>
                    <a:p>
                      <a:pPr marL="0" indent="0" algn="l"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2021 9th International Conference on Reliability, Infocom Technologies and Optimization (Trends and Future Directions) (ICRITO) Amity University, Noida, India. Sep 3-4, 2021</a:t>
                      </a:r>
                      <a:r>
                        <a:rPr lang="en-US" sz="2400" i="1" dirty="0">
                          <a:latin typeface="Times New Roman"/>
                          <a:cs typeface="Times New Roman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2021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50653"/>
                  </a:ext>
                </a:extLst>
              </a:tr>
              <a:tr h="1901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 using Deep Learning Technique</a:t>
                      </a:r>
                    </a:p>
                    <a:p>
                      <a:pPr lvl="0" algn="ctr">
                        <a:buNone/>
                      </a:pPr>
                      <a:endParaRPr lang="en-US" sz="26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Chetan </a:t>
                      </a:r>
                      <a:r>
                        <a:rPr lang="en-US" sz="2600" b="0" i="0" u="none" strike="noStrike" noProof="0" dirty="0" err="1"/>
                        <a:t>Amritkar</a:t>
                      </a:r>
                      <a:endParaRPr lang="en-US" sz="2600" dirty="0" err="1">
                        <a:latin typeface="Times New Roman"/>
                        <a:cs typeface="Times New Roman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Vaishali </a:t>
                      </a:r>
                      <a:r>
                        <a:rPr lang="en-US" sz="2600" b="0" i="0" u="none" strike="noStrike" noProof="0" dirty="0" err="1"/>
                        <a:t>Jabade</a:t>
                      </a:r>
                      <a:endParaRPr lang="en-US" sz="2600" b="0" i="0" u="none" strike="noStrike" noProof="0"/>
                    </a:p>
                    <a:p>
                      <a:pPr marL="0" indent="0" algn="l">
                        <a:buNone/>
                      </a:pPr>
                      <a:endParaRPr lang="en-US" sz="2600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2018 Fourth International Conference on Computing Communication Control and Automation (ICCUBEA)</a:t>
                      </a:r>
                      <a:endParaRPr lang="en-US" sz="2600" i="1" dirty="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2018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755235"/>
                  </a:ext>
                </a:extLst>
              </a:tr>
              <a:tr h="1901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Image caption generation using Attention Mechanism </a:t>
                      </a:r>
                    </a:p>
                    <a:p>
                      <a:pPr lvl="0" algn="ctr">
                        <a:buNone/>
                      </a:pPr>
                      <a:endParaRPr lang="en-US" sz="2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Vaishnavi Agrawal 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Neha </a:t>
                      </a:r>
                      <a:r>
                        <a:rPr lang="en-US" sz="2600" b="0" i="0" u="none" strike="noStrike" noProof="0" dirty="0" err="1"/>
                        <a:t>Tuniya</a:t>
                      </a:r>
                      <a:r>
                        <a:rPr lang="en-US" sz="2600" b="0" i="0" u="none" strike="noStrike" noProof="0" dirty="0"/>
                        <a:t> </a:t>
                      </a:r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/>
                        <a:t>Vibha Vyas </a:t>
                      </a:r>
                      <a:endParaRPr lang="en-US"/>
                    </a:p>
                    <a:p>
                      <a:pPr marL="342900" lvl="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600" b="0" i="0" u="none" strike="noStrike" noProof="0" dirty="0" err="1"/>
                        <a:t>Shariva</a:t>
                      </a:r>
                      <a:r>
                        <a:rPr lang="en-US" sz="2600" b="0" i="0" u="none" strike="noStrike" noProof="0" dirty="0"/>
                        <a:t> Dhekane 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12th ICCCNT 2021 July 6-8, 2021 - IIT - Kharagpur </a:t>
                      </a:r>
                      <a:r>
                        <a:rPr lang="en-US" sz="2800" b="0" i="0" u="none" strike="noStrike" noProof="0" dirty="0" err="1">
                          <a:solidFill>
                            <a:srgbClr val="333333"/>
                          </a:solidFill>
                          <a:latin typeface="Arial"/>
                        </a:rPr>
                        <a:t>Kharagpur</a:t>
                      </a:r>
                      <a:r>
                        <a:rPr lang="en-US" sz="2800" b="0" i="0" u="none" strike="noStrike" noProof="0" dirty="0">
                          <a:solidFill>
                            <a:srgbClr val="333333"/>
                          </a:solidFill>
                          <a:latin typeface="Arial"/>
                        </a:rPr>
                        <a:t>, India</a:t>
                      </a:r>
                      <a:endParaRPr lang="en-US" sz="2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2021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7925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2678D28-42BF-4336-B1E3-90A6F5470ED6}"/>
              </a:ext>
            </a:extLst>
          </p:cNvPr>
          <p:cNvSpPr txBox="1"/>
          <p:nvPr/>
        </p:nvSpPr>
        <p:spPr>
          <a:xfrm>
            <a:off x="886691" y="1250985"/>
            <a:ext cx="9296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Table-1: List of papers used in this study</a:t>
            </a:r>
          </a:p>
        </p:txBody>
      </p:sp>
    </p:spTree>
    <p:extLst>
      <p:ext uri="{BB962C8B-B14F-4D97-AF65-F5344CB8AC3E}">
        <p14:creationId xmlns:p14="http://schemas.microsoft.com/office/powerpoint/2010/main" val="21544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33073" y="9752026"/>
            <a:ext cx="2221854" cy="413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496800" y="-2323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5514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678D28-42BF-4336-B1E3-90A6F5470ED6}"/>
              </a:ext>
            </a:extLst>
          </p:cNvPr>
          <p:cNvSpPr txBox="1"/>
          <p:nvPr/>
        </p:nvSpPr>
        <p:spPr>
          <a:xfrm>
            <a:off x="762000" y="1427003"/>
            <a:ext cx="14401800" cy="18286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What is image caption generation ?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/>
                <a:cs typeface="Times New Roman"/>
              </a:rPr>
              <a:t> </a:t>
            </a:r>
            <a:r>
              <a:rPr lang="en-US" sz="2600" dirty="0">
                <a:latin typeface="Times New Roman"/>
                <a:ea typeface="+mn-lt"/>
                <a:cs typeface="Times New Roman"/>
              </a:rPr>
              <a:t>I</a:t>
            </a:r>
            <a:r>
              <a:rPr lang="en-US" sz="2600" dirty="0">
                <a:ea typeface="+mn-lt"/>
                <a:cs typeface="+mn-lt"/>
              </a:rPr>
              <a:t>mage captioning is used to generate sentences describing the scene captured in the form of images. It identifies objects in the image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0A226-797E-47F3-B1FC-0505AEAAB19E}"/>
              </a:ext>
            </a:extLst>
          </p:cNvPr>
          <p:cNvSpPr txBox="1"/>
          <p:nvPr/>
        </p:nvSpPr>
        <p:spPr>
          <a:xfrm>
            <a:off x="762000" y="3373765"/>
            <a:ext cx="14859000" cy="4821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Why image caption generator  is so important?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Enhanced Accessibility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Content Organization and Retrieval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Improved User Experience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Automation in Content Creation</a:t>
            </a:r>
            <a:endParaRPr lang="en-US" sz="26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ea typeface="+mn-lt"/>
                <a:cs typeface="+mn-lt"/>
              </a:rPr>
              <a:t>Aid in Data Annotation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AFCC1-C9C6-4DC2-9C2D-CB131C145DA1}"/>
              </a:ext>
            </a:extLst>
          </p:cNvPr>
          <p:cNvSpPr txBox="1"/>
          <p:nvPr/>
        </p:nvSpPr>
        <p:spPr>
          <a:xfrm>
            <a:off x="12513304" y="7974391"/>
            <a:ext cx="36699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Fig-1: Caption generation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Two dogs running in a field&#10;&#10;Description automatically generated">
            <a:extLst>
              <a:ext uri="{FF2B5EF4-FFF2-40B4-BE49-F238E27FC236}">
                <a16:creationId xmlns:a16="http://schemas.microsoft.com/office/drawing/2014/main" id="{F19F762D-085A-4360-8CB7-3B72A3557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456" y="3381744"/>
            <a:ext cx="6269691" cy="41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033073" y="9736506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963905" y="-30262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7419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5</a:t>
              </a:r>
            </a:p>
          </p:txBody>
        </p:sp>
      </p:grp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FBE72702-1894-44D1-B1E9-2C540EEB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13943"/>
              </p:ext>
            </p:extLst>
          </p:nvPr>
        </p:nvGraphicFramePr>
        <p:xfrm>
          <a:off x="886691" y="2171699"/>
          <a:ext cx="16867910" cy="75684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37510">
                  <a:extLst>
                    <a:ext uri="{9D8B030D-6E8A-4147-A177-3AD203B41FA5}">
                      <a16:colId xmlns:a16="http://schemas.microsoft.com/office/drawing/2014/main" val="11092838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919104"/>
                    </a:ext>
                  </a:extLst>
                </a:gridCol>
                <a:gridCol w="11125200">
                  <a:extLst>
                    <a:ext uri="{9D8B030D-6E8A-4147-A177-3AD203B41FA5}">
                      <a16:colId xmlns:a16="http://schemas.microsoft.com/office/drawing/2014/main" val="2304876752"/>
                    </a:ext>
                  </a:extLst>
                </a:gridCol>
              </a:tblGrid>
              <a:tr h="11049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44831"/>
                  </a:ext>
                </a:extLst>
              </a:tr>
              <a:tr h="1570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CNN(C</a:t>
                      </a:r>
                      <a:r>
                        <a:rPr lang="en-US" sz="2600" b="0" i="0" u="none" strike="noStrike" noProof="0" dirty="0"/>
                        <a:t>onvolutional neural network)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CNN extract features from image. T</a:t>
                      </a:r>
                      <a:r>
                        <a:rPr lang="en-US" sz="2600" b="0" i="0" u="none" strike="noStrike" noProof="0" dirty="0"/>
                        <a:t>hese features are then used by a language model to generate captions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123968"/>
                  </a:ext>
                </a:extLst>
              </a:tr>
              <a:tr h="15702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RNN(</a:t>
                      </a:r>
                      <a:r>
                        <a:rPr lang="en-US" sz="2600" b="0" i="0" u="none" strike="noStrike" noProof="0" dirty="0"/>
                        <a:t>recurrent neural network)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0" i="0" u="none" strike="noStrike" noProof="0" dirty="0"/>
                        <a:t>RNNs are designed to process sequences of data, making them ideal for tasks that involve generating or understanding sequences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551418"/>
                  </a:ext>
                </a:extLst>
              </a:tr>
              <a:tr h="15120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LSTM(</a:t>
                      </a:r>
                      <a:r>
                        <a:rPr lang="en-US" sz="2600" b="0" i="0" u="none" strike="noStrike" noProof="0" dirty="0"/>
                        <a:t>long short-term memory networks)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0" i="0" u="none" strike="noStrike" noProof="0" dirty="0"/>
                        <a:t>LSTM networks are a type of Recurrent Neural Network (RNN) particularly well-suited for tasks involving sequence prediction and generation,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81810"/>
                  </a:ext>
                </a:extLst>
              </a:tr>
              <a:tr h="11049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600" dirty="0">
                          <a:latin typeface="Times New Roman"/>
                          <a:cs typeface="Times New Roman"/>
                        </a:rPr>
                        <a:t>Attention Machine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2600" b="0" i="0" u="none" strike="noStrike" noProof="0" dirty="0"/>
                        <a:t>the attention mechanism enhances the model's ability to generate accurate and contextually relevant captions by allowing it to focus on specific parts of the image 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12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762000" y="1673225"/>
            <a:ext cx="6809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Table-2: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41867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-2667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74191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(Paper-1) 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1"/>
              <a:ext cx="2083482" cy="117681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630298"/>
            <a:ext cx="16410709" cy="70666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Name: </a:t>
            </a:r>
            <a:r>
              <a:rPr lang="en-US" sz="2600" b="1" dirty="0">
                <a:ea typeface="+mn-lt"/>
                <a:cs typeface="+mn-lt"/>
              </a:rPr>
              <a:t>Generating Image Captions using Deep Learning and Natural Language Processing </a:t>
            </a:r>
            <a:r>
              <a:rPr lang="en-US" sz="2600" b="1" dirty="0">
                <a:latin typeface="Arial"/>
                <a:cs typeface="Arial"/>
              </a:rPr>
              <a:t> </a:t>
            </a: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b="1" dirty="0">
                <a:latin typeface="Times New Roman"/>
                <a:cs typeface="Times New Roman"/>
              </a:rPr>
              <a:t>Model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CNN , Specifically the Inception V3 model is used for feature extraction from images.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RNN (Recurrent Neural Network): Particularly, GRU (Gated Recurrent Unit) and LSTM (Long Short-Term Memory) are used for generating the captions from the extracted features.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Attention Mechanism: </a:t>
            </a:r>
            <a:r>
              <a:rPr lang="en-US" sz="2600" dirty="0" err="1">
                <a:ea typeface="+mn-lt"/>
                <a:cs typeface="+mn-lt"/>
              </a:rPr>
              <a:t>Bahdanau</a:t>
            </a:r>
            <a:r>
              <a:rPr lang="en-US" sz="2600" dirty="0">
                <a:ea typeface="+mn-lt"/>
                <a:cs typeface="+mn-lt"/>
              </a:rPr>
              <a:t> attention is employed to enhance the performance of the model by focusing on relevant parts of the image during caption generation.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Flickr8k Dataset: This dataset consists of 8000 images, each paired with appropriate captions.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96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05285" y="749237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119068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(Paper-1)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7</a:t>
              </a:r>
            </a:p>
          </p:txBody>
        </p:sp>
      </p:grpSp>
      <p:pic>
        <p:nvPicPr>
          <p:cNvPr id="14" name="Picture 1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F88454F-074F-4C56-26E6-3FD473CE9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68" y="1628776"/>
            <a:ext cx="15786285" cy="7046256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25EE692C-8C88-61CA-BDB3-47F4E8FFA254}"/>
              </a:ext>
            </a:extLst>
          </p:cNvPr>
          <p:cNvSpPr txBox="1"/>
          <p:nvPr/>
        </p:nvSpPr>
        <p:spPr>
          <a:xfrm>
            <a:off x="3664325" y="8980469"/>
            <a:ext cx="8424580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Fig 2:Diagramatic representation of proposed model</a:t>
            </a:r>
          </a:p>
        </p:txBody>
      </p:sp>
    </p:spTree>
    <p:extLst>
      <p:ext uri="{BB962C8B-B14F-4D97-AF65-F5344CB8AC3E}">
        <p14:creationId xmlns:p14="http://schemas.microsoft.com/office/powerpoint/2010/main" val="2860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639800" y="755481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0543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(Paper-1)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8</a:t>
              </a:r>
            </a:p>
          </p:txBody>
        </p:sp>
      </p:grpSp>
      <p:pic>
        <p:nvPicPr>
          <p:cNvPr id="16" name="Picture 15" descr="A diagram of a workflow&#10;&#10;Description automatically generated">
            <a:extLst>
              <a:ext uri="{FF2B5EF4-FFF2-40B4-BE49-F238E27FC236}">
                <a16:creationId xmlns:a16="http://schemas.microsoft.com/office/drawing/2014/main" id="{76AC36B5-E087-7D31-ED71-FEA80FD3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67" y="1678920"/>
            <a:ext cx="15951572" cy="77023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4E04D5-9683-5588-773C-715E863E969F}"/>
              </a:ext>
            </a:extLst>
          </p:cNvPr>
          <p:cNvSpPr/>
          <p:nvPr/>
        </p:nvSpPr>
        <p:spPr>
          <a:xfrm>
            <a:off x="2336426" y="8480050"/>
            <a:ext cx="655544" cy="319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A3577-BCAD-9033-2A2A-FAD391A5AFB5}"/>
              </a:ext>
            </a:extLst>
          </p:cNvPr>
          <p:cNvSpPr txBox="1"/>
          <p:nvPr/>
        </p:nvSpPr>
        <p:spPr>
          <a:xfrm>
            <a:off x="2395256" y="8480052"/>
            <a:ext cx="5412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891064" y="9711751"/>
            <a:ext cx="2221854" cy="4255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fld id="{0316BD45-5423-43AC-AF76-858D4C948DD9}" type="datetime1">
              <a:rPr lang="en-US" sz="160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5/31/2024</a:t>
            </a:fld>
            <a:endParaRPr lang="en-US" sz="27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304800" y="9982375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43709" y="744328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000" y="9949289"/>
            <a:ext cx="7105264" cy="19050"/>
          </a:xfrm>
          <a:prstGeom prst="line">
            <a:avLst/>
          </a:prstGeom>
          <a:ln w="114300" cap="flat">
            <a:solidFill>
              <a:schemeClr val="tx2">
                <a:lumMod val="60000"/>
                <a:lumOff val="40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886691" y="467280"/>
            <a:ext cx="1130530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METHODLOGY (Paper-2) (Cont’d)</a:t>
            </a:r>
            <a:r>
              <a:rPr lang="en-US" sz="4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6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840200" y="0"/>
            <a:ext cx="1562612" cy="1673225"/>
            <a:chOff x="0" y="0"/>
            <a:chExt cx="2083482" cy="223096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  <a:grpFill/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4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BC15D26-9248-4AB2-859B-AFF5AE92C729}"/>
              </a:ext>
            </a:extLst>
          </p:cNvPr>
          <p:cNvSpPr txBox="1"/>
          <p:nvPr/>
        </p:nvSpPr>
        <p:spPr>
          <a:xfrm>
            <a:off x="886691" y="1411783"/>
            <a:ext cx="16728956" cy="60682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/>
                <a:cs typeface="Times New Roman"/>
              </a:rPr>
              <a:t>Paper Name: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b="1" dirty="0">
                <a:ea typeface="+mn-lt"/>
                <a:cs typeface="+mn-lt"/>
              </a:rPr>
              <a:t>Image Caption Generation using Deep Learning Technique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Employs a hybrid model utilizing both Convolutional Neural Networks (CNN) and Recurrent Neural Networks (RNN). </a:t>
            </a:r>
            <a:endParaRPr lang="en-US" sz="26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The model uses a pre-trained CNN for feature extraction from images . 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600" dirty="0">
                <a:latin typeface="Calibri"/>
                <a:ea typeface="Calibri"/>
                <a:cs typeface="Calibri"/>
              </a:rPr>
              <a:t>An RNN, particularly Long Short-Term Memory (LSTM), for generating descriptive captions.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Flickr8k dataset, which consists of 8,000 images. 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ea typeface="+mn-lt"/>
                <a:cs typeface="+mn-lt"/>
              </a:rPr>
              <a:t>Each accompanied by five different descriptive captions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2139</Words>
  <Application>Microsoft Office PowerPoint</Application>
  <PresentationFormat>Custom</PresentationFormat>
  <Paragraphs>368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Contract Management Consulting Presentation</dc:title>
  <dc:creator>Chinmoy Modak Turjo</dc:creator>
  <cp:lastModifiedBy>Chinmoy Modak Turjo</cp:lastModifiedBy>
  <cp:revision>486</cp:revision>
  <dcterms:created xsi:type="dcterms:W3CDTF">2006-08-16T00:00:00Z</dcterms:created>
  <dcterms:modified xsi:type="dcterms:W3CDTF">2024-05-31T21:13:20Z</dcterms:modified>
  <dc:identifier>DAGFSGrY5eY</dc:identifier>
</cp:coreProperties>
</file>