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59" r:id="rId3"/>
    <p:sldId id="282" r:id="rId4"/>
    <p:sldId id="257" r:id="rId5"/>
    <p:sldId id="283" r:id="rId6"/>
    <p:sldId id="286" r:id="rId7"/>
    <p:sldId id="285" r:id="rId8"/>
    <p:sldId id="287" r:id="rId9"/>
    <p:sldId id="271" r:id="rId10"/>
    <p:sldId id="288" r:id="rId11"/>
    <p:sldId id="272" r:id="rId12"/>
    <p:sldId id="294" r:id="rId13"/>
    <p:sldId id="297" r:id="rId14"/>
    <p:sldId id="298" r:id="rId15"/>
    <p:sldId id="289" r:id="rId16"/>
    <p:sldId id="291" r:id="rId17"/>
    <p:sldId id="293" r:id="rId18"/>
    <p:sldId id="299" r:id="rId19"/>
    <p:sldId id="258" r:id="rId20"/>
    <p:sldId id="274" r:id="rId21"/>
    <p:sldId id="275" r:id="rId22"/>
    <p:sldId id="295" r:id="rId23"/>
    <p:sldId id="281" r:id="rId24"/>
    <p:sldId id="269" r:id="rId25"/>
    <p:sldId id="260" r:id="rId26"/>
    <p:sldId id="27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902" autoAdjust="0"/>
  </p:normalViewPr>
  <p:slideViewPr>
    <p:cSldViewPr snapToGrid="0">
      <p:cViewPr varScale="1">
        <p:scale>
          <a:sx n="62" d="100"/>
          <a:sy n="62" d="100"/>
        </p:scale>
        <p:origin x="7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657D9-850A-410C-A890-768357D3ED2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0A000-ADEA-4D2A-80F9-C34F19749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5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7C03E2E-B7AE-4E2F-B0FB-22EF76A71CEB}" type="datetime1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ABA0E2-9678-4E70-AB47-6E7E44FB4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3F3C-943D-4CF5-B203-5F902B4C387E}" type="datetime1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A0E2-9678-4E70-AB47-6E7E44FB4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5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7B1575D-0567-401D-B21D-CCFABB4F81FC}" type="datetime1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ABA0E2-9678-4E70-AB47-6E7E44FB4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2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46C7-F7E5-43CB-8CC2-A00DE069B9E7}" type="datetime1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8ABA0E2-9678-4E70-AB47-6E7E44FB4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6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FF7153-B6AE-4414-96AC-A5E9D3554696}" type="datetime1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ABA0E2-9678-4E70-AB47-6E7E44FB4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7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09DD-7462-409E-974D-C714A95CD489}" type="datetime1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A0E2-9678-4E70-AB47-6E7E44FB4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8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F025-DB77-43E1-83F5-E0D3744FDE15}" type="datetime1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A0E2-9678-4E70-AB47-6E7E44FB4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6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9419-9792-4235-94DB-C414F59321BF}" type="datetime1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A0E2-9678-4E70-AB47-6E7E44FB4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6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688D-6E49-4054-9B15-B2C7575E7942}" type="datetime1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A0E2-9678-4E70-AB47-6E7E44FB4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7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030376A-692E-41D1-9C85-6136F0FF4A88}" type="datetime1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ABA0E2-9678-4E70-AB47-6E7E44FB4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6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65B6-A5D7-4234-864E-32291515EA4A}" type="datetime1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A0E2-9678-4E70-AB47-6E7E44FB4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6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BC8E32A-3130-4264-8BD6-D0FA38950CD5}" type="datetime1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8ABA0E2-9678-4E70-AB47-6E7E44FB4E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533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1ED2-24D9-3AFC-8E39-A682C6A38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21686"/>
            <a:ext cx="12192000" cy="1870812"/>
          </a:xfrm>
        </p:spPr>
        <p:txBody>
          <a:bodyPr anchor="ctr">
            <a:norm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N-gram Based text compression</a:t>
            </a:r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Google Shape;88;p13">
            <a:extLst>
              <a:ext uri="{FF2B5EF4-FFF2-40B4-BE49-F238E27FC236}">
                <a16:creationId xmlns:a16="http://schemas.microsoft.com/office/drawing/2014/main" id="{C412A4A8-5C19-552D-7AA5-9CFEB641D926}"/>
              </a:ext>
            </a:extLst>
          </p:cNvPr>
          <p:cNvSpPr txBox="1"/>
          <p:nvPr/>
        </p:nvSpPr>
        <p:spPr>
          <a:xfrm>
            <a:off x="7605951" y="3273779"/>
            <a:ext cx="4085306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b="1" u="sng" dirty="0">
                <a:solidFill>
                  <a:schemeClr val="bg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Presented By</a:t>
            </a:r>
            <a:endParaRPr sz="2400" b="1" u="sng" dirty="0">
              <a:solidFill>
                <a:schemeClr val="bg1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6" name="Google Shape;89;p13">
            <a:extLst>
              <a:ext uri="{FF2B5EF4-FFF2-40B4-BE49-F238E27FC236}">
                <a16:creationId xmlns:a16="http://schemas.microsoft.com/office/drawing/2014/main" id="{C730DF73-A980-AC7F-103F-2554CEF0642B}"/>
              </a:ext>
            </a:extLst>
          </p:cNvPr>
          <p:cNvSpPr txBox="1">
            <a:spLocks/>
          </p:cNvSpPr>
          <p:nvPr/>
        </p:nvSpPr>
        <p:spPr>
          <a:xfrm>
            <a:off x="7464490" y="3781083"/>
            <a:ext cx="4226766" cy="75939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Sabnaj Akter</a:t>
            </a:r>
          </a:p>
          <a:p>
            <a:pPr marL="0" indent="0" algn="ctr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Roll:1907042</a:t>
            </a:r>
          </a:p>
          <a:p>
            <a:pPr algn="ctr">
              <a:spcBef>
                <a:spcPts val="0"/>
              </a:spcBef>
            </a:pPr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6F3C6-C569-8DCB-3C11-C0C750D14F96}"/>
              </a:ext>
            </a:extLst>
          </p:cNvPr>
          <p:cNvSpPr txBox="1"/>
          <p:nvPr/>
        </p:nvSpPr>
        <p:spPr>
          <a:xfrm>
            <a:off x="-1" y="5396556"/>
            <a:ext cx="12192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</a:p>
          <a:p>
            <a:pPr marL="0" indent="0" algn="ctr"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Khulna University of Engineering &amp; Technology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88;p13">
            <a:extLst>
              <a:ext uri="{FF2B5EF4-FFF2-40B4-BE49-F238E27FC236}">
                <a16:creationId xmlns:a16="http://schemas.microsoft.com/office/drawing/2014/main" id="{88C77901-3F3A-7AC2-53D0-D7CC8E1EA0C2}"/>
              </a:ext>
            </a:extLst>
          </p:cNvPr>
          <p:cNvSpPr txBox="1"/>
          <p:nvPr/>
        </p:nvSpPr>
        <p:spPr>
          <a:xfrm>
            <a:off x="429208" y="3303785"/>
            <a:ext cx="4276531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b="1" u="sng" dirty="0">
                <a:solidFill>
                  <a:schemeClr val="bg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Supervised By</a:t>
            </a:r>
            <a:endParaRPr sz="2400" b="1" u="sng" dirty="0">
              <a:solidFill>
                <a:schemeClr val="bg1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9" name="Google Shape;89;p13">
            <a:extLst>
              <a:ext uri="{FF2B5EF4-FFF2-40B4-BE49-F238E27FC236}">
                <a16:creationId xmlns:a16="http://schemas.microsoft.com/office/drawing/2014/main" id="{0E3C7B2C-B9E7-E468-2A65-BF5D4197D666}"/>
              </a:ext>
            </a:extLst>
          </p:cNvPr>
          <p:cNvSpPr txBox="1">
            <a:spLocks/>
          </p:cNvSpPr>
          <p:nvPr/>
        </p:nvSpPr>
        <p:spPr>
          <a:xfrm>
            <a:off x="626653" y="3681556"/>
            <a:ext cx="4472473" cy="125437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590" indent="0" rtl="0">
              <a:spcBef>
                <a:spcPts val="1412"/>
              </a:spcBef>
              <a:spcAft>
                <a:spcPts val="0"/>
              </a:spcAft>
              <a:buNone/>
            </a:pPr>
            <a:r>
              <a:rPr lang="en-US" sz="240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Dr. K. M. </a:t>
            </a:r>
            <a:r>
              <a:rPr lang="en-US" sz="240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Azharul</a:t>
            </a:r>
            <a:r>
              <a:rPr lang="en-US" sz="240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Hasan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590" indent="0" rtl="0">
              <a:spcBef>
                <a:spcPts val="1412"/>
              </a:spcBef>
              <a:spcAft>
                <a:spcPts val="0"/>
              </a:spcAft>
              <a:buNone/>
            </a:pPr>
            <a:r>
              <a:rPr lang="en-US" sz="240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Professor</a:t>
            </a:r>
            <a:endParaRPr lang="en-US" sz="24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88;p13">
            <a:extLst>
              <a:ext uri="{FF2B5EF4-FFF2-40B4-BE49-F238E27FC236}">
                <a16:creationId xmlns:a16="http://schemas.microsoft.com/office/drawing/2014/main" id="{322E7B84-0D98-A6DE-43D8-41651105D6C6}"/>
              </a:ext>
            </a:extLst>
          </p:cNvPr>
          <p:cNvSpPr txBox="1"/>
          <p:nvPr/>
        </p:nvSpPr>
        <p:spPr>
          <a:xfrm>
            <a:off x="-1" y="4935929"/>
            <a:ext cx="121920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Course No: CSE 4000</a:t>
            </a:r>
          </a:p>
          <a:p>
            <a:pPr algn="ctr"/>
            <a:endParaRPr sz="2400" u="sng" dirty="0">
              <a:solidFill>
                <a:schemeClr val="bg1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805742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E5EE-CEE9-1966-FDE1-94AB5D86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BAF36-16D3-9329-3161-ACAA33B21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Analyze traditional 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text compression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methods.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 Create a diverse text dataset of Benga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li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 language.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optimal n-gram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method. That can:</a:t>
            </a: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 text data.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Decompress text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 Evaluate compression ratio.</a:t>
            </a: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514AA-1B1E-E7C3-38EE-9F9D629E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DF0F-6FF4-415E-AE3F-5305C5DD0716}" type="datetime1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10/26/2024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28C1F-2DF2-7E08-8F2D-732BB43D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A0E2-9678-4E70-AB47-6E7E44FB4E51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65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334E2-3FF9-6ECB-ACA2-3C57016E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DDAC1-1584-C383-49E5-EEDA2BBC1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D12C8-22AA-F2FF-F10F-D4C25159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26842" y="6245835"/>
            <a:ext cx="2844799" cy="365125"/>
          </a:xfrm>
        </p:spPr>
        <p:txBody>
          <a:bodyPr/>
          <a:lstStyle/>
          <a:p>
            <a:fld id="{EB0FD252-B4BE-4AFE-B117-2E05EB53782B}" type="datetime1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10/26/2024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0AACF-1441-4A67-2656-FEEC3532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268" y="6248531"/>
            <a:ext cx="1052508" cy="365125"/>
          </a:xfrm>
        </p:spPr>
        <p:txBody>
          <a:bodyPr/>
          <a:lstStyle/>
          <a:p>
            <a:fld id="{B8ABA0E2-9678-4E70-AB47-6E7E44FB4E51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60233A-554E-D9FA-E2F8-66AAFC9E93ED}"/>
              </a:ext>
            </a:extLst>
          </p:cNvPr>
          <p:cNvSpPr txBox="1"/>
          <p:nvPr/>
        </p:nvSpPr>
        <p:spPr>
          <a:xfrm>
            <a:off x="2467349" y="3724180"/>
            <a:ext cx="1785402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1"/>
                </a:solidFill>
              </a:rPr>
              <a:t>Attention Mechanism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7C5FF5-4CDB-3DF6-6063-6397BF3E4FFB}"/>
              </a:ext>
            </a:extLst>
          </p:cNvPr>
          <p:cNvSpPr txBox="1"/>
          <p:nvPr/>
        </p:nvSpPr>
        <p:spPr>
          <a:xfrm>
            <a:off x="0" y="6092506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 of the model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725217-65FB-6AAB-243E-6CD440189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36" y="2121011"/>
            <a:ext cx="6698751" cy="367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98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334E2-3FF9-6ECB-ACA2-3C57016E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DDAC1-1584-C383-49E5-EEDA2BBC1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64837"/>
            <a:ext cx="11029615" cy="10138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lang="en-US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will use five gram.  Dataset for five gram: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D12C8-22AA-F2FF-F10F-D4C25159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26842" y="6245835"/>
            <a:ext cx="2844799" cy="365125"/>
          </a:xfrm>
        </p:spPr>
        <p:txBody>
          <a:bodyPr/>
          <a:lstStyle/>
          <a:p>
            <a:fld id="{EB0FD252-B4BE-4AFE-B117-2E05EB53782B}" type="datetime1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10/26/2024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0AACF-1441-4A67-2656-FEEC3532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268" y="6248531"/>
            <a:ext cx="1052508" cy="365125"/>
          </a:xfrm>
        </p:spPr>
        <p:txBody>
          <a:bodyPr/>
          <a:lstStyle/>
          <a:p>
            <a:fld id="{B8ABA0E2-9678-4E70-AB47-6E7E44FB4E51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720743-9133-00EF-A11C-7BB45A73C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56" y="3364739"/>
            <a:ext cx="7087071" cy="29374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9ED5A2-0E2B-D05D-1F57-C51FA8E1CC61}"/>
              </a:ext>
            </a:extLst>
          </p:cNvPr>
          <p:cNvSpPr txBox="1"/>
          <p:nvPr/>
        </p:nvSpPr>
        <p:spPr>
          <a:xfrm>
            <a:off x="3647326" y="2995407"/>
            <a:ext cx="3332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Table 1: Dataset for each gram</a:t>
            </a:r>
          </a:p>
        </p:txBody>
      </p:sp>
    </p:spTree>
    <p:extLst>
      <p:ext uri="{BB962C8B-B14F-4D97-AF65-F5344CB8AC3E}">
        <p14:creationId xmlns:p14="http://schemas.microsoft.com/office/powerpoint/2010/main" val="2456018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E5EE-CEE9-1966-FDE1-94AB5D86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BAF36-16D3-9329-3161-ACAA33B21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768480"/>
            <a:ext cx="11029615" cy="26665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Remove whitespace  and other unnecessary punctuation from text dataset.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Söhne"/>
                <a:cs typeface="Times New Roman" panose="02020603050405020304" pitchFamily="18" charset="0"/>
              </a:rPr>
              <a:t>Tokenization of process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dictionary of unigram, bigram, trigram, four gra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and five gram.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Compress data using dictionary.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Decompress  the compress data using reverse dictionary.</a:t>
            </a: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514AA-1B1E-E7C3-38EE-9F9D629E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CDF0F-6FF4-415E-AE3F-5305C5DD0716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8CB64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10/26/2024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8CB64A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28C1F-2DF2-7E08-8F2D-732BB43D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ABA0E2-9678-4E70-AB47-6E7E44FB4E5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8CB64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8CB64A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1DA19-5242-7512-5000-EA6A9D507233}"/>
              </a:ext>
            </a:extLst>
          </p:cNvPr>
          <p:cNvSpPr txBox="1"/>
          <p:nvPr/>
        </p:nvSpPr>
        <p:spPr>
          <a:xfrm>
            <a:off x="581192" y="2306815"/>
            <a:ext cx="357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Steps of Proposed Method:</a:t>
            </a:r>
          </a:p>
        </p:txBody>
      </p:sp>
    </p:spTree>
    <p:extLst>
      <p:ext uri="{BB962C8B-B14F-4D97-AF65-F5344CB8AC3E}">
        <p14:creationId xmlns:p14="http://schemas.microsoft.com/office/powerpoint/2010/main" val="2505079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E5EE-CEE9-1966-FDE1-94AB5D86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(Cont’d)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514AA-1B1E-E7C3-38EE-9F9D629E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78563" y="6025182"/>
            <a:ext cx="284479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CDF0F-6FF4-415E-AE3F-5305C5DD0716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8CB64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10/26/2024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8CB64A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28C1F-2DF2-7E08-8F2D-732BB43D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0767" y="6025182"/>
            <a:ext cx="1052508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ABA0E2-9678-4E70-AB47-6E7E44FB4E5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8CB64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8CB64A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1DA19-5242-7512-5000-EA6A9D507233}"/>
              </a:ext>
            </a:extLst>
          </p:cNvPr>
          <p:cNvSpPr txBox="1"/>
          <p:nvPr/>
        </p:nvSpPr>
        <p:spPr>
          <a:xfrm>
            <a:off x="688742" y="2228671"/>
            <a:ext cx="9869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Compression Process: </a:t>
            </a:r>
            <a:r>
              <a:rPr lang="en-US" sz="2400" dirty="0"/>
              <a:t>Every matched n-gram data will be replaced by binary bit. Here 3 MSB bit for the dictionary value and rest of the bit for matched data.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D3D7BEB-D01A-7EFF-6270-1C346F174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638" y="3784729"/>
            <a:ext cx="8230749" cy="2705478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1F21B1-AAC9-AA66-B516-E01D8F5402AC}"/>
              </a:ext>
            </a:extLst>
          </p:cNvPr>
          <p:cNvSpPr txBox="1"/>
          <p:nvPr/>
        </p:nvSpPr>
        <p:spPr>
          <a:xfrm>
            <a:off x="3318553" y="3406810"/>
            <a:ext cx="340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Table 2: Used bit for each gram</a:t>
            </a:r>
          </a:p>
        </p:txBody>
      </p:sp>
    </p:spTree>
    <p:extLst>
      <p:ext uri="{BB962C8B-B14F-4D97-AF65-F5344CB8AC3E}">
        <p14:creationId xmlns:p14="http://schemas.microsoft.com/office/powerpoint/2010/main" val="1049327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334E2-3FF9-6ECB-ACA2-3C57016E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DDAC1-1584-C383-49E5-EEDA2BBC1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9522" y="2501158"/>
            <a:ext cx="12221522" cy="3899084"/>
          </a:xfrm>
        </p:spPr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D12C8-22AA-F2FF-F10F-D4C25159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3181" y="6357864"/>
            <a:ext cx="2844799" cy="365125"/>
          </a:xfrm>
        </p:spPr>
        <p:txBody>
          <a:bodyPr/>
          <a:lstStyle/>
          <a:p>
            <a:fld id="{EB0FD252-B4BE-4AFE-B117-2E05EB53782B}" type="datetime1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10/26/2024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0AACF-1441-4A67-2656-FEEC3532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2866" y="6321261"/>
            <a:ext cx="1052508" cy="365125"/>
          </a:xfrm>
        </p:spPr>
        <p:txBody>
          <a:bodyPr/>
          <a:lstStyle/>
          <a:p>
            <a:fld id="{B8ABA0E2-9678-4E70-AB47-6E7E44FB4E51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60233A-554E-D9FA-E2F8-66AAFC9E93ED}"/>
              </a:ext>
            </a:extLst>
          </p:cNvPr>
          <p:cNvSpPr txBox="1"/>
          <p:nvPr/>
        </p:nvSpPr>
        <p:spPr>
          <a:xfrm>
            <a:off x="2467349" y="3724180"/>
            <a:ext cx="1785402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1"/>
                </a:solidFill>
              </a:rPr>
              <a:t>Attention Mechanism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7C5FF5-4CDB-3DF6-6063-6397BF3E4FFB}"/>
              </a:ext>
            </a:extLst>
          </p:cNvPr>
          <p:cNvSpPr txBox="1"/>
          <p:nvPr/>
        </p:nvSpPr>
        <p:spPr>
          <a:xfrm>
            <a:off x="-79181" y="2039493"/>
            <a:ext cx="4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Compression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C91AA29-30FA-FB82-FFCA-90237A327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80" y="3162670"/>
            <a:ext cx="1914792" cy="12670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76300A6-4A62-D15B-3189-617E0F472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502" y="3198990"/>
            <a:ext cx="2172003" cy="73352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9264098-1FBE-81A8-B59E-74663C04C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828" y="3162670"/>
            <a:ext cx="2476846" cy="76210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D79A9F7-5AF9-2840-E142-4C58087FC1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912" y="5019942"/>
            <a:ext cx="3896269" cy="99073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92DFBCB-CBBB-AF87-72DF-1BCDD92244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80" y="5073082"/>
            <a:ext cx="2972215" cy="74305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DAF004A-5087-4C9C-8C46-7EDEC89E85FB}"/>
              </a:ext>
            </a:extLst>
          </p:cNvPr>
          <p:cNvSpPr txBox="1"/>
          <p:nvPr/>
        </p:nvSpPr>
        <p:spPr>
          <a:xfrm>
            <a:off x="724220" y="2769701"/>
            <a:ext cx="2460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Table 3: Unigram dictionary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71A277-445A-06BE-BC41-F14D35D46FB5}"/>
              </a:ext>
            </a:extLst>
          </p:cNvPr>
          <p:cNvSpPr txBox="1"/>
          <p:nvPr/>
        </p:nvSpPr>
        <p:spPr>
          <a:xfrm>
            <a:off x="3542038" y="2769701"/>
            <a:ext cx="237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Table 4: Bigram dictionary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E9E213-80EA-54B3-C5B3-0E44CF6E9AE9}"/>
              </a:ext>
            </a:extLst>
          </p:cNvPr>
          <p:cNvSpPr txBox="1"/>
          <p:nvPr/>
        </p:nvSpPr>
        <p:spPr>
          <a:xfrm>
            <a:off x="6716744" y="2707249"/>
            <a:ext cx="2366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Table 5: Trigram dictionary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D3AE18-5326-1F58-3015-274C445BB990}"/>
              </a:ext>
            </a:extLst>
          </p:cNvPr>
          <p:cNvSpPr txBox="1"/>
          <p:nvPr/>
        </p:nvSpPr>
        <p:spPr>
          <a:xfrm>
            <a:off x="5294581" y="4681388"/>
            <a:ext cx="2557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Table 7: Five-gram dictionary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3CEA62-37A7-D552-83D4-D5E50D7EC25D}"/>
              </a:ext>
            </a:extLst>
          </p:cNvPr>
          <p:cNvSpPr txBox="1"/>
          <p:nvPr/>
        </p:nvSpPr>
        <p:spPr>
          <a:xfrm>
            <a:off x="1081108" y="4722060"/>
            <a:ext cx="2608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Table 6: Four-gram dictionary</a:t>
            </a:r>
          </a:p>
        </p:txBody>
      </p:sp>
    </p:spTree>
    <p:extLst>
      <p:ext uri="{BB962C8B-B14F-4D97-AF65-F5344CB8AC3E}">
        <p14:creationId xmlns:p14="http://schemas.microsoft.com/office/powerpoint/2010/main" val="3759820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334E2-3FF9-6ECB-ACA2-3C57016E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DDAC1-1584-C383-49E5-EEDA2BBC1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9522" y="2501158"/>
            <a:ext cx="12221522" cy="3899084"/>
          </a:xfrm>
        </p:spPr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D12C8-22AA-F2FF-F10F-D4C25159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68067" y="6321262"/>
            <a:ext cx="2844799" cy="365125"/>
          </a:xfrm>
        </p:spPr>
        <p:txBody>
          <a:bodyPr/>
          <a:lstStyle/>
          <a:p>
            <a:fld id="{EB0FD252-B4BE-4AFE-B117-2E05EB53782B}" type="datetime1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10/26/2024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0AACF-1441-4A67-2656-FEEC3532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2866" y="6321261"/>
            <a:ext cx="1052508" cy="365125"/>
          </a:xfrm>
        </p:spPr>
        <p:txBody>
          <a:bodyPr/>
          <a:lstStyle/>
          <a:p>
            <a:fld id="{B8ABA0E2-9678-4E70-AB47-6E7E44FB4E51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60233A-554E-D9FA-E2F8-66AAFC9E93ED}"/>
              </a:ext>
            </a:extLst>
          </p:cNvPr>
          <p:cNvSpPr txBox="1"/>
          <p:nvPr/>
        </p:nvSpPr>
        <p:spPr>
          <a:xfrm>
            <a:off x="2467349" y="3724180"/>
            <a:ext cx="1785402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1"/>
                </a:solidFill>
              </a:rPr>
              <a:t>Attention Mechanism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39F17F-B531-BD7C-7338-EC3F2A766357}"/>
              </a:ext>
            </a:extLst>
          </p:cNvPr>
          <p:cNvSpPr txBox="1"/>
          <p:nvPr/>
        </p:nvSpPr>
        <p:spPr>
          <a:xfrm>
            <a:off x="729465" y="2204523"/>
            <a:ext cx="8343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 us encode the following sequence using the n-gram approach: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E6E637-99AF-0B9A-6F1C-4F6F21B4C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37" y="2773948"/>
            <a:ext cx="4229690" cy="2667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207BF0-9A67-AAA4-AD37-18B6CBD37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3549044"/>
            <a:ext cx="9431066" cy="31055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D4D22E-ABE2-9A6C-04F6-585CB54CB1A5}"/>
              </a:ext>
            </a:extLst>
          </p:cNvPr>
          <p:cNvSpPr txBox="1"/>
          <p:nvPr/>
        </p:nvSpPr>
        <p:spPr>
          <a:xfrm>
            <a:off x="3940031" y="3118397"/>
            <a:ext cx="3695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Table 8: All steps of n-gram parser</a:t>
            </a:r>
          </a:p>
        </p:txBody>
      </p:sp>
    </p:spTree>
    <p:extLst>
      <p:ext uri="{BB962C8B-B14F-4D97-AF65-F5344CB8AC3E}">
        <p14:creationId xmlns:p14="http://schemas.microsoft.com/office/powerpoint/2010/main" val="3664420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334E2-3FF9-6ECB-ACA2-3C57016E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DDAC1-1584-C383-49E5-EEDA2BBC1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56760"/>
            <a:ext cx="12192000" cy="3899084"/>
          </a:xfrm>
        </p:spPr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D12C8-22AA-F2FF-F10F-D4C25159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85352" y="6531646"/>
            <a:ext cx="1188763" cy="365125"/>
          </a:xfrm>
        </p:spPr>
        <p:txBody>
          <a:bodyPr/>
          <a:lstStyle/>
          <a:p>
            <a:fld id="{EB0FD252-B4BE-4AFE-B117-2E05EB53782B}" type="datetime1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10/26/2024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0AACF-1441-4A67-2656-FEEC3532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4115" y="6615509"/>
            <a:ext cx="417885" cy="197397"/>
          </a:xfrm>
        </p:spPr>
        <p:txBody>
          <a:bodyPr/>
          <a:lstStyle/>
          <a:p>
            <a:fld id="{B8ABA0E2-9678-4E70-AB47-6E7E44FB4E51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60233A-554E-D9FA-E2F8-66AAFC9E93ED}"/>
              </a:ext>
            </a:extLst>
          </p:cNvPr>
          <p:cNvSpPr txBox="1"/>
          <p:nvPr/>
        </p:nvSpPr>
        <p:spPr>
          <a:xfrm>
            <a:off x="2467349" y="3724180"/>
            <a:ext cx="1785402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1"/>
                </a:solidFill>
              </a:rPr>
              <a:t>Attention Mechanism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28030E-86FE-3946-1346-DD799094D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09" y="2625047"/>
            <a:ext cx="6287377" cy="11622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4A1296-97D2-CDA6-DC15-DDE22782D804}"/>
              </a:ext>
            </a:extLst>
          </p:cNvPr>
          <p:cNvSpPr txBox="1"/>
          <p:nvPr/>
        </p:nvSpPr>
        <p:spPr>
          <a:xfrm>
            <a:off x="924344" y="4149444"/>
            <a:ext cx="8296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Encoded </a:t>
            </a:r>
            <a:r>
              <a:rPr lang="en-US" dirty="0" err="1"/>
              <a:t>ouput</a:t>
            </a:r>
            <a:r>
              <a:rPr lang="en-US" dirty="0"/>
              <a:t>:  0010000000000001|01000000000000000000000000000001| 10100000000000000000000000000010</a:t>
            </a:r>
          </a:p>
        </p:txBody>
      </p:sp>
    </p:spTree>
    <p:extLst>
      <p:ext uri="{BB962C8B-B14F-4D97-AF65-F5344CB8AC3E}">
        <p14:creationId xmlns:p14="http://schemas.microsoft.com/office/powerpoint/2010/main" val="3462731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E073A-8D00-82CE-6340-CD835961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B1C63-A14E-5157-9781-CB23B566E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3028308"/>
            <a:ext cx="11029615" cy="2429799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/>
              <a:t>Identifying the dictionary using 3 MSB bit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Calculate the index value using rest of bit.</a:t>
            </a:r>
            <a:endParaRPr lang="en-US" sz="2400" dirty="0"/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Find the input value of corresponding index value from reverse dictionary.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 string with input text data.</a:t>
            </a: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7E961-AD9D-BEAE-50D6-78682DBD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4721B3-00A3-4D91-9841-0F5647675073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8CB64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10/26/2024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8CB64A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5EF3D-44E9-FDF0-43B0-D1EF5600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ABA0E2-9678-4E70-AB47-6E7E44FB4E5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8CB64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8CB64A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3B37AF-42C4-E580-7D7A-F693642FC396}"/>
              </a:ext>
            </a:extLst>
          </p:cNvPr>
          <p:cNvSpPr txBox="1"/>
          <p:nvPr/>
        </p:nvSpPr>
        <p:spPr>
          <a:xfrm>
            <a:off x="581192" y="2341645"/>
            <a:ext cx="3692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Decompression Process:</a:t>
            </a:r>
          </a:p>
        </p:txBody>
      </p:sp>
    </p:spTree>
    <p:extLst>
      <p:ext uri="{BB962C8B-B14F-4D97-AF65-F5344CB8AC3E}">
        <p14:creationId xmlns:p14="http://schemas.microsoft.com/office/powerpoint/2010/main" val="55759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47C6-E4E2-7313-124E-8E545937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Progress using Gantt Chart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B1581-CA83-E333-5418-446822A6EEE0}"/>
              </a:ext>
            </a:extLst>
          </p:cNvPr>
          <p:cNvSpPr txBox="1"/>
          <p:nvPr/>
        </p:nvSpPr>
        <p:spPr>
          <a:xfrm>
            <a:off x="581192" y="2813094"/>
            <a:ext cx="8221648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GB" dirty="0">
              <a:latin typeface="Times New Roman" panose="02020603050405020304" pitchFamily="18" charset="0"/>
              <a:ea typeface="Segoe UI Historic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FBA8A-9602-1196-8F6B-59633C2B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23581" y="6492875"/>
            <a:ext cx="2844799" cy="365125"/>
          </a:xfrm>
        </p:spPr>
        <p:txBody>
          <a:bodyPr/>
          <a:lstStyle/>
          <a:p>
            <a:fld id="{C6AAC1DB-F975-495A-B357-D2CC125A993F}" type="datetime1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10/26/2024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11CB4-6306-30C2-8942-E90939DB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0816" y="6492875"/>
            <a:ext cx="1052508" cy="365125"/>
          </a:xfrm>
        </p:spPr>
        <p:txBody>
          <a:bodyPr/>
          <a:lstStyle/>
          <a:p>
            <a:fld id="{B8ABA0E2-9678-4E70-AB47-6E7E44FB4E51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F5228C-C16B-EFFC-70AF-3AEA8956F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978" y="2096342"/>
            <a:ext cx="7500134" cy="40595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0E8054-86E0-9AC8-5AF3-948B9266E5FC}"/>
              </a:ext>
            </a:extLst>
          </p:cNvPr>
          <p:cNvSpPr txBox="1"/>
          <p:nvPr/>
        </p:nvSpPr>
        <p:spPr>
          <a:xfrm>
            <a:off x="1860759" y="6169640"/>
            <a:ext cx="773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09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A8A9-CDF5-9D53-7564-777A645D6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1406B-9CB6-FFA1-2AE0-19E5E5593497}"/>
              </a:ext>
            </a:extLst>
          </p:cNvPr>
          <p:cNvSpPr txBox="1"/>
          <p:nvPr/>
        </p:nvSpPr>
        <p:spPr>
          <a:xfrm>
            <a:off x="1660227" y="1970599"/>
            <a:ext cx="7737731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8912" lvl="0" indent="-3327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76"/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438912" lvl="0" indent="-3327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76"/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38912" lvl="0" indent="-32359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76"/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  <a:p>
            <a:pPr marL="438912" lvl="0" indent="-3327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76"/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38912" lvl="0" indent="-3327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76"/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438912" lvl="0" indent="-3327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76"/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 </a:t>
            </a:r>
          </a:p>
          <a:p>
            <a:pPr marL="438912" lvl="0" indent="-3327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76"/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 </a:t>
            </a:r>
          </a:p>
          <a:p>
            <a:pPr marL="438912" lvl="0" indent="-3327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76"/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38912" lvl="0" indent="-3327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76"/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1E2B6-379B-2FD0-398C-2E37FB055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F55E-2ADA-4E8D-AE9D-22219CD8386F}" type="datetime1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10/26/2024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E6BAE-59F6-3D06-065D-3E6AED92C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A0E2-9678-4E70-AB47-6E7E44FB4E51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878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A79F-C52C-299E-D4D4-794B7E4D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Progress (Cont’d)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EB673-A5AB-0F8C-1863-32091859D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Dataset Collection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Gathered diverse dataset for compression model.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Technique Exploration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Employed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tokenization, generating dictionary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Efficacy Assessment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Tested techniques for English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Quality Evaluation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Evaluated the quality of output.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Compression Ratio Calculation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Analyzed compression ratio.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4D3D5-DC3C-2401-0C63-3F70AC941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DE0A-A80A-47F7-87E0-DEA5AA679D7B}" type="datetime1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10/26/2024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9769A-92AB-D550-6881-41152EFF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A0E2-9678-4E70-AB47-6E7E44FB4E51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048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040CD-E8B9-A800-74FC-01236EC9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041C6-9A82-FE5C-BDED-91589FAE7E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80513" y="6321262"/>
            <a:ext cx="2844799" cy="365125"/>
          </a:xfrm>
        </p:spPr>
        <p:txBody>
          <a:bodyPr/>
          <a:lstStyle/>
          <a:p>
            <a:fld id="{449CDD51-F7C1-4A87-A7E5-02449F426737}" type="datetime1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10/26/2024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E0AFA48-076C-5F37-0ECC-8FA0317A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9339" y="6321261"/>
            <a:ext cx="1052508" cy="365125"/>
          </a:xfrm>
        </p:spPr>
        <p:txBody>
          <a:bodyPr/>
          <a:lstStyle/>
          <a:p>
            <a:fld id="{B8ABA0E2-9678-4E70-AB47-6E7E44FB4E51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37A7D7-A18F-EECF-2EDC-9D095C305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13695"/>
            <a:ext cx="11029615" cy="3678303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N-gram based data compression model.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Merge tokenization, n-gram dictionary, compression and decompression unit.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 holistic model for quality.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Compare performance with other methods.</a:t>
            </a:r>
          </a:p>
        </p:txBody>
      </p:sp>
    </p:spTree>
    <p:extLst>
      <p:ext uri="{BB962C8B-B14F-4D97-AF65-F5344CB8AC3E}">
        <p14:creationId xmlns:p14="http://schemas.microsoft.com/office/powerpoint/2010/main" val="4093922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040CD-E8B9-A800-74FC-01236EC9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Work (Cont’d)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041C6-9A82-FE5C-BDED-91589FAE7E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80513" y="6321262"/>
            <a:ext cx="2844799" cy="365125"/>
          </a:xfrm>
        </p:spPr>
        <p:txBody>
          <a:bodyPr/>
          <a:lstStyle/>
          <a:p>
            <a:fld id="{449CDD51-F7C1-4A87-A7E5-02449F426737}" type="datetime1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10/26/2024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E0AFA48-076C-5F37-0ECC-8FA0317A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9339" y="6321261"/>
            <a:ext cx="1052508" cy="365125"/>
          </a:xfrm>
        </p:spPr>
        <p:txBody>
          <a:bodyPr/>
          <a:lstStyle/>
          <a:p>
            <a:fld id="{B8ABA0E2-9678-4E70-AB47-6E7E44FB4E51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37A7D7-A18F-EECF-2EDC-9D095C305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13695"/>
            <a:ext cx="11029615" cy="3678303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Evaluate on Bangla datasets.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Refine model iteratively.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Test in real-world applications.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Address ethical considerations.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Document process and findings.</a:t>
            </a:r>
          </a:p>
        </p:txBody>
      </p:sp>
    </p:spTree>
    <p:extLst>
      <p:ext uri="{BB962C8B-B14F-4D97-AF65-F5344CB8AC3E}">
        <p14:creationId xmlns:p14="http://schemas.microsoft.com/office/powerpoint/2010/main" val="2255532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1521-7BCF-1385-4CF8-A879F678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FFFDC-B058-45A5-04A9-36A8B9D32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Advancing data compression.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Aiming for significant compression ratio.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Guided by Comprehensive Literature Review.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Important for reducing file size.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Important for data transfer.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2ECEC-050B-CF8F-D44E-49B8576C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C129-2EC9-4B9A-8D15-2A9201D0B68F}" type="datetime1">
              <a:rPr lang="en-US" smtClean="0"/>
              <a:t>10/26/2024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9D32A-7B79-17CB-F5DF-14ECE2FB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A0E2-9678-4E70-AB47-6E7E44FB4E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74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C45B3-2394-FE13-FA88-08FC66E9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ABC1F-DEDE-1482-C81F-8091D9ED6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42258"/>
            <a:ext cx="10588214" cy="4127337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H. Al-</a:t>
            </a:r>
            <a:r>
              <a:rPr lang="en-US" sz="2000" dirty="0" err="1"/>
              <a:t>Bahadili</a:t>
            </a:r>
            <a:r>
              <a:rPr lang="en-US" sz="2000" dirty="0"/>
              <a:t> and S. M. Hussain, “An adaptive character word length algorithm for data compression,” Computers and Mathematics with Applications, vol. 55,no. 6, pp. 1250–1256, 2008.</a:t>
            </a:r>
            <a:r>
              <a:rPr lang="en-US" sz="2000" dirty="0">
                <a:latin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J. </a:t>
            </a:r>
            <a:r>
              <a:rPr lang="en-US" sz="2000" dirty="0" err="1"/>
              <a:t>Platos</a:t>
            </a:r>
            <a:r>
              <a:rPr lang="en-US" sz="2000" dirty="0"/>
              <a:t> and J. </a:t>
            </a:r>
            <a:r>
              <a:rPr lang="en-US" sz="2000" dirty="0" err="1"/>
              <a:t>Dvorskþ</a:t>
            </a:r>
            <a:r>
              <a:rPr lang="en-US" sz="2000" dirty="0"/>
              <a:t>, “Word-based text compression,” </a:t>
            </a:r>
            <a:r>
              <a:rPr lang="en-US" sz="2000" dirty="0" err="1"/>
              <a:t>CoRR</a:t>
            </a:r>
            <a:r>
              <a:rPr lang="en-US" sz="2000" dirty="0"/>
              <a:t> abs/0804.3680, 2008.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D. A. Huffman, “A method for the construction of minimum redundancy codes,” Proceedings of the IRE,vol.40,no.9,pp. 1098–1101, 1952.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J. Plato s, V. </a:t>
            </a:r>
            <a:r>
              <a:rPr lang="en-US" sz="2000" dirty="0" err="1"/>
              <a:t>Sna</a:t>
            </a:r>
            <a:r>
              <a:rPr lang="en-US" sz="2000" dirty="0"/>
              <a:t> </a:t>
            </a:r>
            <a:r>
              <a:rPr lang="en-US" sz="2000" dirty="0" err="1"/>
              <a:t>sel</a:t>
            </a:r>
            <a:r>
              <a:rPr lang="en-US" sz="2000" dirty="0"/>
              <a:t>, and E. El-</a:t>
            </a:r>
            <a:r>
              <a:rPr lang="en-US" sz="2000" dirty="0" err="1"/>
              <a:t>Qawasmeh</a:t>
            </a:r>
            <a:r>
              <a:rPr lang="en-US" sz="2000" dirty="0"/>
              <a:t>, “</a:t>
            </a:r>
            <a:r>
              <a:rPr lang="en-US" sz="2000" dirty="0" err="1"/>
              <a:t>Compressionof</a:t>
            </a:r>
            <a:r>
              <a:rPr lang="en-US" sz="2000" dirty="0"/>
              <a:t> small text files,” Advanced Engineering Informatics,vol.22,no.3,pp. 410–417, 2008.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K.Kalajdzic</a:t>
            </a:r>
            <a:r>
              <a:rPr lang="en-US" sz="2000" dirty="0"/>
              <a:t>, S. </a:t>
            </a:r>
            <a:r>
              <a:rPr lang="en-US" sz="2000" dirty="0" err="1"/>
              <a:t>H.Ali</a:t>
            </a:r>
            <a:r>
              <a:rPr lang="en-US" sz="2000" dirty="0"/>
              <a:t>, </a:t>
            </a:r>
            <a:r>
              <a:rPr lang="en-US" sz="2000" dirty="0" err="1"/>
              <a:t>andA.Patel</a:t>
            </a:r>
            <a:r>
              <a:rPr lang="en-US" sz="2000" dirty="0"/>
              <a:t>, “</a:t>
            </a:r>
            <a:r>
              <a:rPr lang="en-US" sz="2000" dirty="0" err="1"/>
              <a:t>Rapidlossless</a:t>
            </a:r>
            <a:r>
              <a:rPr lang="en-US" sz="2000" dirty="0"/>
              <a:t> compression of </a:t>
            </a:r>
            <a:r>
              <a:rPr lang="en-US" sz="2000" dirty="0" err="1"/>
              <a:t>shorttext</a:t>
            </a:r>
            <a:r>
              <a:rPr lang="en-US" sz="2000" dirty="0"/>
              <a:t> messages,”ComputerStandards&amp;Interfaces,vol.37, pp.53–59,2015.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[1] Vu H. Nguyen, Hien T. Nguyen ”n-Gram-Based Text Compression” IEEE Trans actions on Information Theory,14 November 2016.</a:t>
            </a:r>
            <a:endParaRPr lang="en-US" sz="2000" dirty="0"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Segoe UI Historic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685F4-CDA5-4A3D-0F98-C95CD3B2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3501" y="6328636"/>
            <a:ext cx="2844799" cy="365125"/>
          </a:xfrm>
        </p:spPr>
        <p:txBody>
          <a:bodyPr/>
          <a:lstStyle/>
          <a:p>
            <a:fld id="{98BA0C5F-70BA-4EEC-A959-30EAD7A4AF64}" type="datetime1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10/26/2024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52056-AEE0-05AA-00A8-2FC5CB6BF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1346" y="6328636"/>
            <a:ext cx="1052508" cy="365125"/>
          </a:xfrm>
        </p:spPr>
        <p:txBody>
          <a:bodyPr/>
          <a:lstStyle/>
          <a:p>
            <a:fld id="{B8ABA0E2-9678-4E70-AB47-6E7E44FB4E51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903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A3E4-CC78-FB15-47E5-10FEB9FA1E0B}"/>
              </a:ext>
            </a:extLst>
          </p:cNvPr>
          <p:cNvSpPr txBox="1"/>
          <p:nvPr/>
        </p:nvSpPr>
        <p:spPr>
          <a:xfrm>
            <a:off x="3408790" y="2828835"/>
            <a:ext cx="5613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GB" sz="7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</a:t>
            </a:r>
            <a:endParaRPr lang="en-US" sz="7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D2110-9E55-4202-4226-46E826AF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386F-0ED3-4B92-A081-CF6638EBB6BE}" type="datetime1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10/26/2024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7438B-34AD-B661-A33C-560A1886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A0E2-9678-4E70-AB47-6E7E44FB4E51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412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D9A9CE-0A1E-0B0F-2B09-87896CB342BF}"/>
              </a:ext>
            </a:extLst>
          </p:cNvPr>
          <p:cNvSpPr/>
          <p:nvPr/>
        </p:nvSpPr>
        <p:spPr>
          <a:xfrm>
            <a:off x="0" y="0"/>
            <a:ext cx="12192000" cy="693353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8AA748-44F8-DAEC-695D-5B75D422915E}"/>
              </a:ext>
            </a:extLst>
          </p:cNvPr>
          <p:cNvSpPr txBox="1"/>
          <p:nvPr/>
        </p:nvSpPr>
        <p:spPr>
          <a:xfrm>
            <a:off x="3450866" y="2376698"/>
            <a:ext cx="1186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endParaRPr lang="en-US" sz="36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625D47-9AAA-BD83-5078-4EA96B6E27F9}"/>
              </a:ext>
            </a:extLst>
          </p:cNvPr>
          <p:cNvSpPr txBox="1"/>
          <p:nvPr/>
        </p:nvSpPr>
        <p:spPr>
          <a:xfrm>
            <a:off x="3296367" y="2743493"/>
            <a:ext cx="57679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en-US" sz="8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AFAFF-ED56-81FD-1F8E-228ADB4B6782}"/>
              </a:ext>
            </a:extLst>
          </p:cNvPr>
          <p:cNvSpPr txBox="1"/>
          <p:nvPr/>
        </p:nvSpPr>
        <p:spPr>
          <a:xfrm>
            <a:off x="7287208" y="1789386"/>
            <a:ext cx="86643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0" dirty="0">
                <a:solidFill>
                  <a:schemeClr val="bg1"/>
                </a:solidFill>
                <a:latin typeface="Formula Condensed" panose="00000800000000000000" pitchFamily="50" charset="0"/>
              </a:rPr>
              <a:t>?</a:t>
            </a:r>
            <a:endParaRPr lang="en-US" sz="15000" dirty="0">
              <a:solidFill>
                <a:schemeClr val="bg1"/>
              </a:solidFill>
              <a:latin typeface="Formula Condensed" panose="00000800000000000000" pitchFamily="50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7403F-5519-88E4-0C9F-429B11102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A5DF5-E2D1-4C05-B372-57D538ED2580}" type="datetime1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10/26/2024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BB220B-4846-61FF-C4EE-9DB2BF47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A0E2-9678-4E70-AB47-6E7E44FB4E5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055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309F-4351-902B-BD21-807059F1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98A13-9963-62FE-AC37-1A21C5B1D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Tokenization, Dictionary Generation,</a:t>
            </a:r>
            <a:b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Compression, Decompression.</a:t>
            </a:r>
            <a:b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Integration into Unified Model.</a:t>
            </a:r>
            <a:b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Addressing Text File Size.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8FDAA-D6B5-B467-BC23-347FC4A1FA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82292" y="6111085"/>
            <a:ext cx="2844799" cy="365125"/>
          </a:xfrm>
        </p:spPr>
        <p:txBody>
          <a:bodyPr/>
          <a:lstStyle/>
          <a:p>
            <a:fld id="{C91AD8C4-2635-42FD-A1B2-4954EE4E5F3C}" type="datetime1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10/26/2024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5D8C9-45CD-B8AE-2802-7ECBEA19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9" y="6097021"/>
            <a:ext cx="1052508" cy="365125"/>
          </a:xfrm>
        </p:spPr>
        <p:txBody>
          <a:bodyPr/>
          <a:lstStyle/>
          <a:p>
            <a:fld id="{B8ABA0E2-9678-4E70-AB47-6E7E44FB4E51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D385F8-3B56-F091-C7C7-9B181E460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544" y="2329405"/>
            <a:ext cx="5744263" cy="31541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7FBA84-0C55-ECA9-4D02-75593FB7A057}"/>
              </a:ext>
            </a:extLst>
          </p:cNvPr>
          <p:cNvSpPr txBox="1"/>
          <p:nvPr/>
        </p:nvSpPr>
        <p:spPr>
          <a:xfrm>
            <a:off x="6791218" y="5714048"/>
            <a:ext cx="438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Figure 1: Input and output file size</a:t>
            </a:r>
          </a:p>
        </p:txBody>
      </p:sp>
    </p:spTree>
    <p:extLst>
      <p:ext uri="{BB962C8B-B14F-4D97-AF65-F5344CB8AC3E}">
        <p14:creationId xmlns:p14="http://schemas.microsoft.com/office/powerpoint/2010/main" val="351620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C9A5-50B9-BF85-40DA-6AAF05C2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BA9D7A-3ACC-52F3-BC6A-022E89F78ED3}"/>
              </a:ext>
            </a:extLst>
          </p:cNvPr>
          <p:cNvSpPr txBox="1"/>
          <p:nvPr/>
        </p:nvSpPr>
        <p:spPr>
          <a:xfrm>
            <a:off x="494522" y="2699711"/>
            <a:ext cx="111162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compression is the process of reducing size of the data.</a:t>
            </a:r>
            <a:b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losing meaning of the data.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Reduce redundancy.</a:t>
            </a:r>
            <a:b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Replace data with a short code.</a:t>
            </a:r>
          </a:p>
        </p:txBody>
      </p:sp>
      <p:sp>
        <p:nvSpPr>
          <p:cNvPr id="57" name="Date Placeholder 56">
            <a:extLst>
              <a:ext uri="{FF2B5EF4-FFF2-40B4-BE49-F238E27FC236}">
                <a16:creationId xmlns:a16="http://schemas.microsoft.com/office/drawing/2014/main" id="{9FD7D2E0-CFC3-BD24-F29E-8DD971B775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28405" y="6361123"/>
            <a:ext cx="2844799" cy="365125"/>
          </a:xfrm>
        </p:spPr>
        <p:txBody>
          <a:bodyPr/>
          <a:lstStyle/>
          <a:p>
            <a:fld id="{8EED524B-44D6-436B-8299-112C22C0FA7A}" type="datetime1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10/26/2024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8323A83-D287-1C42-9159-A9F98D96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5540" y="6361122"/>
            <a:ext cx="1052508" cy="365125"/>
          </a:xfrm>
        </p:spPr>
        <p:txBody>
          <a:bodyPr/>
          <a:lstStyle/>
          <a:p>
            <a:fld id="{B8ABA0E2-9678-4E70-AB47-6E7E44FB4E51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C037-FF18-C9A3-3F7B-237A9550D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97D03-86A9-E786-0D0D-821026C4E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1820"/>
            <a:ext cx="11029615" cy="3629184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/>
              <a:t>D. A. Huffman [5], 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Huffman coding and arithmetic coding to compress data.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Their solution has compression ratio 63%.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However, the approach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complex in practical application.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94307-471B-B335-457B-1D9D0867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F23A-7334-44DD-8467-1A77EE467052}" type="datetime1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10/26/2024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DE3CC-37A5-7DAB-0A59-5DBB30D5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A0E2-9678-4E70-AB47-6E7E44FB4E5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16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C037-FF18-C9A3-3F7B-237A9550D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97D03-86A9-E786-0D0D-821026C4E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305" y="2955064"/>
            <a:ext cx="11029615" cy="22944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H. Al-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Bahadili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[1],  proposed binary Encoding for Character-Based Compression.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dirty="0"/>
              <a:t>Involves encoding characters as binary codes.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Challenging when dealing with varying character.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optimized for 8-bit character word lengths.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94307-471B-B335-457B-1D9D0867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43500" y="6523653"/>
            <a:ext cx="2844799" cy="365125"/>
          </a:xfrm>
        </p:spPr>
        <p:txBody>
          <a:bodyPr/>
          <a:lstStyle/>
          <a:p>
            <a:fld id="{B4E604BF-1ABE-45E1-A69F-DB7420626B80}" type="datetime1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10/26/2024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DE3CC-37A5-7DAB-0A59-5DBB30D5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1209" y="6558638"/>
            <a:ext cx="1052508" cy="365125"/>
          </a:xfrm>
        </p:spPr>
        <p:txBody>
          <a:bodyPr/>
          <a:lstStyle/>
          <a:p>
            <a:fld id="{B8ABA0E2-9678-4E70-AB47-6E7E44FB4E51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175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E073A-8D00-82CE-6340-CD835961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B1C63-A14E-5157-9781-CB23B566E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/>
              <a:t>J. </a:t>
            </a:r>
            <a:r>
              <a:rPr lang="en-US" sz="2400" dirty="0" err="1"/>
              <a:t>Platos</a:t>
            </a:r>
            <a:r>
              <a:rPr lang="en-US" sz="2400" dirty="0"/>
              <a:t> and J. </a:t>
            </a:r>
            <a:r>
              <a:rPr lang="en-US" sz="2400" dirty="0" err="1"/>
              <a:t>Dvorskþ</a:t>
            </a:r>
            <a:r>
              <a:rPr lang="en-US" sz="2400" dirty="0"/>
              <a:t>[2],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Word-based compression using LZ77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I</a:t>
            </a:r>
            <a:r>
              <a:rPr lang="en-US" sz="2400" dirty="0"/>
              <a:t>mplementing various sliding windows.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400" dirty="0"/>
              <a:t>truggle with memory limitations.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 in comparison to other word-based method.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7E961-AD9D-BEAE-50D6-78682DBD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21B3-00A3-4D91-9841-0F5647675073}" type="datetime1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10/26/2024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5EF3D-44E9-FDF0-43B0-D1EF5600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A0E2-9678-4E70-AB47-6E7E44FB4E51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985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E073A-8D00-82CE-6340-CD8359610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59021"/>
            <a:ext cx="11029616" cy="9152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B1C63-A14E-5157-9781-CB23B566E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9277" y="2180496"/>
            <a:ext cx="6833420" cy="3678303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q"/>
            </a:pP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7E961-AD9D-BEAE-50D6-78682DBD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7252" y="6519501"/>
            <a:ext cx="1326415" cy="311871"/>
          </a:xfrm>
        </p:spPr>
        <p:txBody>
          <a:bodyPr/>
          <a:lstStyle/>
          <a:p>
            <a:fld id="{CC942154-64C0-4552-8FE9-71B2ECA9E0B8}" type="datetime1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10/26/2024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5EF3D-44E9-FDF0-43B0-D1EF5600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27618" y="6492875"/>
            <a:ext cx="264382" cy="365125"/>
          </a:xfrm>
        </p:spPr>
        <p:txBody>
          <a:bodyPr/>
          <a:lstStyle/>
          <a:p>
            <a:fld id="{B8ABA0E2-9678-4E70-AB47-6E7E44FB4E51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D3A619F-F5D5-0D9F-4804-126865CC1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894590"/>
              </p:ext>
            </p:extLst>
          </p:nvPr>
        </p:nvGraphicFramePr>
        <p:xfrm>
          <a:off x="581191" y="2003461"/>
          <a:ext cx="10823123" cy="4285710"/>
        </p:xfrm>
        <a:graphic>
          <a:graphicData uri="http://schemas.openxmlformats.org/drawingml/2006/table">
            <a:tbl>
              <a:tblPr/>
              <a:tblGrid>
                <a:gridCol w="1939835">
                  <a:extLst>
                    <a:ext uri="{9D8B030D-6E8A-4147-A177-3AD203B41FA5}">
                      <a16:colId xmlns:a16="http://schemas.microsoft.com/office/drawing/2014/main" val="694052638"/>
                    </a:ext>
                  </a:extLst>
                </a:gridCol>
                <a:gridCol w="3579385">
                  <a:extLst>
                    <a:ext uri="{9D8B030D-6E8A-4147-A177-3AD203B41FA5}">
                      <a16:colId xmlns:a16="http://schemas.microsoft.com/office/drawing/2014/main" val="1458102644"/>
                    </a:ext>
                  </a:extLst>
                </a:gridCol>
                <a:gridCol w="2509953">
                  <a:extLst>
                    <a:ext uri="{9D8B030D-6E8A-4147-A177-3AD203B41FA5}">
                      <a16:colId xmlns:a16="http://schemas.microsoft.com/office/drawing/2014/main" val="4225653682"/>
                    </a:ext>
                  </a:extLst>
                </a:gridCol>
                <a:gridCol w="2793950">
                  <a:extLst>
                    <a:ext uri="{9D8B030D-6E8A-4147-A177-3AD203B41FA5}">
                      <a16:colId xmlns:a16="http://schemas.microsoft.com/office/drawing/2014/main" val="3515467251"/>
                    </a:ext>
                  </a:extLst>
                </a:gridCol>
              </a:tblGrid>
              <a:tr h="34990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</a:t>
                      </a:r>
                    </a:p>
                  </a:txBody>
                  <a:tcPr marL="44388" marR="44388" marT="44388" marB="4438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</a:t>
                      </a:r>
                    </a:p>
                  </a:txBody>
                  <a:tcPr marL="44388" marR="44388" marT="44388" marB="4438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</a:t>
                      </a:r>
                    </a:p>
                  </a:txBody>
                  <a:tcPr marL="44388" marR="44388" marT="44388" marB="4438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Potential Improvements</a:t>
                      </a:r>
                    </a:p>
                  </a:txBody>
                  <a:tcPr marL="44388" marR="44388" marT="44388" marB="4438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437340"/>
                  </a:ext>
                </a:extLst>
              </a:tr>
              <a:tr h="82951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N-gram with Huffman Encoding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88" marR="44388" marT="44388" marB="4438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400" dirty="0"/>
                        <a:t>✓ Combines context preservation  with efficient encoding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✓ Reduces dictionary size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388" marR="44388" marT="44388" marB="4438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400" dirty="0"/>
                        <a:t>✗ High preprocessing time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✗ Complex for real-time applications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388" marR="44388" marT="44388" marB="4438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Develop faster preprocessing methods for real-time usage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88" marR="44388" marT="44388" marB="4438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88701"/>
                  </a:ext>
                </a:extLst>
              </a:tr>
              <a:tr h="94541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N-gram with LZW Compression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88" marR="44388" marT="44388" marB="4438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400" dirty="0"/>
                        <a:t>✓ Efficient storage for repetitive patterns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✓ Captures patterns at multiple levels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388" marR="44388" marT="44388" marB="4438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400" dirty="0"/>
                        <a:t>✗ Struggles with diverse, irregular text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✗ Poor with non-repetitive text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388" marR="44388" marT="44388" marB="4438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Combine with adaptive methods to handle diverse text structures effectively.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388" marR="44388" marT="44388" marB="4438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529745"/>
                  </a:ext>
                </a:extLst>
              </a:tr>
              <a:tr h="116111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N-gram Based Compression with Morphology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88" marR="44388" marT="44388" marB="4438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1400" dirty="0"/>
                        <a:t>✓ Suitable for morphologically rich languages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✓ Better compression for structured text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388" marR="44388" marT="44388" marB="4438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400" dirty="0"/>
                        <a:t>✗ Language-dependent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✗ Complex dictionary creation for multiple languages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388" marR="44388" marT="44388" marB="4438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Explore hybrid approaches combining morphology and N-gram models.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44388" marR="44388" marT="44388" marB="4438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617610"/>
                  </a:ext>
                </a:extLst>
              </a:tr>
              <a:tr h="99975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N-gram Compression Using Dictionary Method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88" marR="44388" marT="44388" marB="4438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400" dirty="0"/>
                        <a:t>✓ Efficient for frequent patterns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✓ Reduces redundancy with dictionary lookups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88" marR="44388" marT="44388" marB="4438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400" dirty="0"/>
                        <a:t>✗ Dictionary size grows with larger N-grams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✗ High memory overhead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388" marR="44388" marT="44388" marB="4438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Optimize dictionary management with adaptive models to reduce memory usage.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388" marR="44388" marT="44388" marB="4438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69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34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E5EE-CEE9-1966-FDE1-94AB5D86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BAF36-16D3-9329-3161-ACAA33B21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483" y="3287730"/>
            <a:ext cx="11029615" cy="2047213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Traditional methods unable to handle unknown word.</a:t>
            </a: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Their compression ratio is not good enough.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  There is no model for Bengali text compression.</a:t>
            </a: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514AA-1B1E-E7C3-38EE-9F9D629E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99AC-82AC-4BC2-92F4-518D72F52B12}" type="datetime1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10/26/2024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28C1F-2DF2-7E08-8F2D-732BB43D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A0E2-9678-4E70-AB47-6E7E44FB4E51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D8C5BC-E677-4752-11E6-6D433141E7ED}"/>
              </a:ext>
            </a:extLst>
          </p:cNvPr>
          <p:cNvSpPr txBox="1"/>
          <p:nvPr/>
        </p:nvSpPr>
        <p:spPr>
          <a:xfrm>
            <a:off x="704483" y="2374666"/>
            <a:ext cx="9674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As evident from the literature review, there are several issues regarding text compression. They are –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451981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2746</TotalTime>
  <Words>1172</Words>
  <Application>Microsoft Office PowerPoint</Application>
  <PresentationFormat>Widescreen</PresentationFormat>
  <Paragraphs>200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Calibri</vt:lpstr>
      <vt:lpstr>Formula Condensed</vt:lpstr>
      <vt:lpstr>Gill Sans MT</vt:lpstr>
      <vt:lpstr>Söhne</vt:lpstr>
      <vt:lpstr>Times New Roman</vt:lpstr>
      <vt:lpstr>Wingdings</vt:lpstr>
      <vt:lpstr>Wingdings 2</vt:lpstr>
      <vt:lpstr>Dividend</vt:lpstr>
      <vt:lpstr>N-gram Based text compression</vt:lpstr>
      <vt:lpstr>Outline</vt:lpstr>
      <vt:lpstr>Motivation</vt:lpstr>
      <vt:lpstr>Introduction</vt:lpstr>
      <vt:lpstr>Related works</vt:lpstr>
      <vt:lpstr>Related works</vt:lpstr>
      <vt:lpstr>Related works (Cont’d)</vt:lpstr>
      <vt:lpstr>Related works (Cont’d)</vt:lpstr>
      <vt:lpstr>Problem statement</vt:lpstr>
      <vt:lpstr>Objectives</vt:lpstr>
      <vt:lpstr>Proposed methodology</vt:lpstr>
      <vt:lpstr>Proposed methodology (Cont’d)</vt:lpstr>
      <vt:lpstr>Proposed methodology (Cont’d)</vt:lpstr>
      <vt:lpstr>Proposed methodology (Cont’d)</vt:lpstr>
      <vt:lpstr>Proposed methodology (Cont’d)</vt:lpstr>
      <vt:lpstr>Proposed methodology (Cont’d)</vt:lpstr>
      <vt:lpstr>Proposed methodology (Cont’d)</vt:lpstr>
      <vt:lpstr>Proposed methodology (Cont’d)</vt:lpstr>
      <vt:lpstr>Total Progress using Gantt Chart</vt:lpstr>
      <vt:lpstr>Total Progress (Cont’d) </vt:lpstr>
      <vt:lpstr>Remaining Work</vt:lpstr>
      <vt:lpstr>Remaining Work (Cont’d) </vt:lpstr>
      <vt:lpstr>Conclusion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KNIght  Fight</dc:title>
  <dc:creator>Tamim Hossain</dc:creator>
  <cp:lastModifiedBy>Sabnaj Akter</cp:lastModifiedBy>
  <cp:revision>28</cp:revision>
  <dcterms:created xsi:type="dcterms:W3CDTF">2022-06-08T06:27:55Z</dcterms:created>
  <dcterms:modified xsi:type="dcterms:W3CDTF">2024-10-26T02:28:58Z</dcterms:modified>
</cp:coreProperties>
</file>