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4" r:id="rId4"/>
    <p:sldId id="275" r:id="rId5"/>
    <p:sldId id="278" r:id="rId6"/>
    <p:sldId id="279" r:id="rId7"/>
    <p:sldId id="281" r:id="rId8"/>
    <p:sldId id="288" r:id="rId9"/>
    <p:sldId id="289" r:id="rId10"/>
    <p:sldId id="290" r:id="rId11"/>
    <p:sldId id="291" r:id="rId12"/>
    <p:sldId id="292" r:id="rId13"/>
    <p:sldId id="280" r:id="rId14"/>
    <p:sldId id="282" r:id="rId15"/>
    <p:sldId id="283" r:id="rId16"/>
    <p:sldId id="295" r:id="rId17"/>
    <p:sldId id="285" r:id="rId18"/>
    <p:sldId id="284" r:id="rId19"/>
    <p:sldId id="286" r:id="rId20"/>
    <p:sldId id="287" r:id="rId21"/>
    <p:sldId id="294" r:id="rId22"/>
    <p:sldId id="293" r:id="rId23"/>
  </p:sldIdLst>
  <p:sldSz cx="18288000" cy="10287000"/>
  <p:notesSz cx="6858000" cy="9144000"/>
  <p:embeddedFontLst>
    <p:embeddedFont>
      <p:font typeface="Alatsi" panose="020B0604020202020204" charset="0"/>
      <p:regular r:id="rId24"/>
    </p:embeddedFont>
    <p:embeddedFont>
      <p:font typeface="Calibri" panose="020F0502020204030204" pitchFamily="34" charset="0"/>
      <p:regular r:id="rId25"/>
      <p:bold r:id="rId26"/>
      <p:italic r:id="rId27"/>
      <p:boldItalic r:id="rId28"/>
    </p:embeddedFont>
    <p:embeddedFont>
      <p:font typeface="Open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aseline="0" dirty="0">
                <a:solidFill>
                  <a:schemeClr val="tx1"/>
                </a:solidFill>
              </a:rPr>
              <a:t>Accuracy Chart</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5122763410167689"/>
          <c:y val="8.8776512917474792E-2"/>
          <c:w val="0.70715793694851725"/>
          <c:h val="0.8495959196704842"/>
        </c:manualLayout>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Paper-1</c:v>
                </c:pt>
                <c:pt idx="1">
                  <c:v>Paper-2 </c:v>
                </c:pt>
                <c:pt idx="2">
                  <c:v>Paper-3 </c:v>
                </c:pt>
              </c:strCache>
            </c:strRef>
          </c:cat>
          <c:val>
            <c:numRef>
              <c:f>Sheet1!$B$2:$B$5</c:f>
              <c:numCache>
                <c:formatCode>0.00%</c:formatCode>
                <c:ptCount val="4"/>
              </c:numCache>
            </c:numRef>
          </c:val>
          <c:extLst>
            <c:ext xmlns:c16="http://schemas.microsoft.com/office/drawing/2014/chart" uri="{C3380CC4-5D6E-409C-BE32-E72D297353CC}">
              <c16:uniqueId val="{00000000-D938-4D1C-9218-A45509E8C8D2}"/>
            </c:ext>
          </c:extLst>
        </c:ser>
        <c:ser>
          <c:idx val="1"/>
          <c:order val="1"/>
          <c:tx>
            <c:strRef>
              <c:f>Sheet1!$C$1</c:f>
              <c:strCache>
                <c:ptCount val="1"/>
                <c:pt idx="0">
                  <c:v>Accuracy</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938-4D1C-9218-A45509E8C8D2}"/>
              </c:ext>
            </c:extLst>
          </c:dPt>
          <c:dPt>
            <c:idx val="1"/>
            <c:invertIfNegative val="0"/>
            <c:bubble3D val="0"/>
            <c:spPr>
              <a:gradFill rotWithShape="1">
                <a:gsLst>
                  <a:gs pos="0">
                    <a:schemeClr val="accent1">
                      <a:lumMod val="5000"/>
                      <a:lumOff val="95000"/>
                    </a:schemeClr>
                  </a:gs>
                  <a:gs pos="1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6-D938-4D1C-9218-A45509E8C8D2}"/>
              </c:ext>
            </c:extLst>
          </c:dPt>
          <c:dPt>
            <c:idx val="2"/>
            <c:invertIfNegative val="0"/>
            <c:bubble3D val="0"/>
            <c:spPr>
              <a:gradFill rotWithShape="1">
                <a:gsLst>
                  <a:gs pos="0">
                    <a:schemeClr val="accent1">
                      <a:lumMod val="5000"/>
                      <a:lumOff val="95000"/>
                    </a:schemeClr>
                  </a:gs>
                  <a:gs pos="74000">
                    <a:schemeClr val="accent1">
                      <a:lumMod val="45000"/>
                      <a:lumOff val="55000"/>
                    </a:schemeClr>
                  </a:gs>
                  <a:gs pos="19000">
                    <a:schemeClr val="accent1">
                      <a:lumMod val="45000"/>
                      <a:lumOff val="55000"/>
                    </a:schemeClr>
                  </a:gs>
                  <a:gs pos="100000">
                    <a:schemeClr val="accent1">
                      <a:lumMod val="30000"/>
                      <a:lumOff val="70000"/>
                    </a:schemeClr>
                  </a:gs>
                </a:gsLst>
                <a:lin ang="5400000" scaled="1"/>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938-4D1C-9218-A45509E8C8D2}"/>
              </c:ext>
            </c:extLst>
          </c:dPt>
          <c:dLbls>
            <c:spPr>
              <a:noFill/>
              <a:ln>
                <a:noFill/>
              </a:ln>
              <a:effectLst/>
            </c:spPr>
            <c:txPr>
              <a:bodyPr rot="0" spcFirstLastPara="1" vertOverflow="ellipsis" vert="horz" wrap="square" anchor="ctr" anchorCtr="1"/>
              <a:lstStyle/>
              <a:p>
                <a:pPr>
                  <a:defRPr sz="2000" b="1"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Paper-1</c:v>
                </c:pt>
                <c:pt idx="1">
                  <c:v>Paper-2 </c:v>
                </c:pt>
                <c:pt idx="2">
                  <c:v>Paper-3 </c:v>
                </c:pt>
              </c:strCache>
            </c:strRef>
          </c:cat>
          <c:val>
            <c:numRef>
              <c:f>Sheet1!$C$2:$C$5</c:f>
              <c:numCache>
                <c:formatCode>0.00%</c:formatCode>
                <c:ptCount val="4"/>
                <c:pt idx="0" formatCode="0%">
                  <c:v>0.84</c:v>
                </c:pt>
                <c:pt idx="1">
                  <c:v>0.9113</c:v>
                </c:pt>
                <c:pt idx="2" formatCode="0%">
                  <c:v>0.94</c:v>
                </c:pt>
              </c:numCache>
            </c:numRef>
          </c:val>
          <c:extLst>
            <c:ext xmlns:c16="http://schemas.microsoft.com/office/drawing/2014/chart" uri="{C3380CC4-5D6E-409C-BE32-E72D297353CC}">
              <c16:uniqueId val="{00000001-D938-4D1C-9218-A45509E8C8D2}"/>
            </c:ext>
          </c:extLst>
        </c:ser>
        <c:ser>
          <c:idx val="2"/>
          <c:order val="2"/>
          <c:tx>
            <c:strRef>
              <c:f>Sheet1!$D$1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Paper-1</c:v>
                </c:pt>
                <c:pt idx="1">
                  <c:v>Paper-2 </c:v>
                </c:pt>
                <c:pt idx="2">
                  <c:v>Paper-3 </c:v>
                </c:pt>
              </c:strCache>
            </c:strRef>
          </c:cat>
          <c:val>
            <c:numRef>
              <c:f>Sheet1!$D$2:$D$5</c:f>
              <c:numCache>
                <c:formatCode>General</c:formatCode>
                <c:ptCount val="4"/>
              </c:numCache>
            </c:numRef>
          </c:val>
          <c:extLst>
            <c:ext xmlns:c16="http://schemas.microsoft.com/office/drawing/2014/chart" uri="{C3380CC4-5D6E-409C-BE32-E72D297353CC}">
              <c16:uniqueId val="{00000002-D938-4D1C-9218-A45509E8C8D2}"/>
            </c:ext>
          </c:extLst>
        </c:ser>
        <c:dLbls>
          <c:dLblPos val="outEnd"/>
          <c:showLegendKey val="0"/>
          <c:showVal val="1"/>
          <c:showCatName val="0"/>
          <c:showSerName val="0"/>
          <c:showPercent val="0"/>
          <c:showBubbleSize val="0"/>
        </c:dLbls>
        <c:gapWidth val="100"/>
        <c:overlap val="-24"/>
        <c:axId val="250095440"/>
        <c:axId val="250097520"/>
      </c:barChart>
      <c:catAx>
        <c:axId val="2500954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250097520"/>
        <c:crosses val="autoZero"/>
        <c:auto val="1"/>
        <c:lblAlgn val="ctr"/>
        <c:lblOffset val="100"/>
        <c:noMultiLvlLbl val="0"/>
      </c:catAx>
      <c:valAx>
        <c:axId val="250097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50095440"/>
        <c:crosses val="autoZero"/>
        <c:crossBetween val="between"/>
      </c:valAx>
      <c:spPr>
        <a:noFill/>
        <a:ln>
          <a:noFill/>
        </a:ln>
        <a:effectLst/>
      </c:spPr>
    </c:plotArea>
    <c:legend>
      <c:legendPos val="r"/>
      <c:legendEntry>
        <c:idx val="0"/>
        <c:delete val="1"/>
      </c:legendEntry>
      <c:legendEntry>
        <c:idx val="2"/>
        <c:delete val="1"/>
      </c:legendEntry>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0" y="-180827"/>
            <a:ext cx="2088471" cy="10467827"/>
            <a:chOff x="0" y="-241102"/>
            <a:chExt cx="5652112" cy="13957102"/>
          </a:xfrm>
        </p:grpSpPr>
        <p:grpSp>
          <p:nvGrpSpPr>
            <p:cNvPr id="3" name="Group 3"/>
            <p:cNvGrpSpPr/>
            <p:nvPr/>
          </p:nvGrpSpPr>
          <p:grpSpPr>
            <a:xfrm>
              <a:off x="2826056" y="-241102"/>
              <a:ext cx="2826056" cy="13957102"/>
              <a:chOff x="0" y="-47625"/>
              <a:chExt cx="558233" cy="2756958"/>
            </a:xfrm>
          </p:grpSpPr>
          <p:sp>
            <p:nvSpPr>
              <p:cNvPr id="4" name="Freeform 4"/>
              <p:cNvSpPr/>
              <p:nvPr/>
            </p:nvSpPr>
            <p:spPr>
              <a:xfrm>
                <a:off x="0" y="0"/>
                <a:ext cx="401425" cy="2709333"/>
              </a:xfrm>
              <a:custGeom>
                <a:avLst/>
                <a:gdLst/>
                <a:ahLst/>
                <a:cxnLst/>
                <a:rect l="l" t="t" r="r" b="b"/>
                <a:pathLst>
                  <a:path w="558233" h="2709333">
                    <a:moveTo>
                      <a:pt x="0" y="0"/>
                    </a:moveTo>
                    <a:lnTo>
                      <a:pt x="558233" y="0"/>
                    </a:lnTo>
                    <a:lnTo>
                      <a:pt x="558233" y="2709333"/>
                    </a:lnTo>
                    <a:lnTo>
                      <a:pt x="0" y="2709333"/>
                    </a:lnTo>
                    <a:close/>
                  </a:path>
                </a:pathLst>
              </a:custGeom>
              <a:solidFill>
                <a:schemeClr val="accent2">
                  <a:lumMod val="40000"/>
                  <a:lumOff val="60000"/>
                </a:schemeClr>
              </a:solidFill>
            </p:spPr>
            <p:txBody>
              <a:bodyPr/>
              <a:lstStyle/>
              <a:p>
                <a:endParaRPr lang="en-US" dirty="0"/>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413028" y="-241101"/>
              <a:ext cx="2826056" cy="13957101"/>
            </a:xfrm>
            <a:prstGeom prst="rect">
              <a:avLst/>
            </a:prstGeom>
          </p:spPr>
          <p:txBody>
            <a:bodyPr lIns="50800" tIns="50800" rIns="50800" bIns="50800" rtlCol="0" anchor="ctr"/>
            <a:lstStyle/>
            <a:p>
              <a:pPr algn="ctr">
                <a:lnSpc>
                  <a:spcPts val="2659"/>
                </a:lnSpc>
              </a:pPr>
              <a:endParaRPr/>
            </a:p>
          </p:txBody>
        </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chemeClr val="tx2">
                  <a:lumMod val="40000"/>
                  <a:lumOff val="60000"/>
                </a:schemeClr>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762000" y="467647"/>
            <a:ext cx="17137895" cy="2462213"/>
          </a:xfrm>
          <a:prstGeom prst="rect">
            <a:avLst/>
          </a:prstGeom>
        </p:spPr>
        <p:txBody>
          <a:bodyPr wrap="square" lIns="0" tIns="0" rIns="0" bIns="0" rtlCol="0" anchor="t">
            <a:spAutoFit/>
          </a:bodyPr>
          <a:lstStyle/>
          <a:p>
            <a:pPr algn="ctr"/>
            <a:r>
              <a:rPr lang="en-US" sz="8000" dirty="0">
                <a:solidFill>
                  <a:srgbClr val="000000"/>
                </a:solidFill>
                <a:latin typeface="Alatsi"/>
              </a:rPr>
              <a:t>Traffic Sign Recognition and Classification</a:t>
            </a:r>
          </a:p>
        </p:txBody>
      </p:sp>
      <p:sp>
        <p:nvSpPr>
          <p:cNvPr id="14" name="TextBox 14"/>
          <p:cNvSpPr txBox="1"/>
          <p:nvPr/>
        </p:nvSpPr>
        <p:spPr>
          <a:xfrm>
            <a:off x="2831324" y="2812198"/>
            <a:ext cx="12625348" cy="1575431"/>
          </a:xfrm>
          <a:prstGeom prst="rect">
            <a:avLst/>
          </a:prstGeom>
        </p:spPr>
        <p:txBody>
          <a:bodyPr lIns="0" tIns="0" rIns="0" bIns="0" rtlCol="0" anchor="t">
            <a:spAutoFit/>
          </a:bodyPr>
          <a:lstStyle/>
          <a:p>
            <a:pPr algn="ctr">
              <a:lnSpc>
                <a:spcPct val="150000"/>
              </a:lnSpc>
            </a:pPr>
            <a:r>
              <a:rPr lang="en-US" sz="3600" dirty="0">
                <a:solidFill>
                  <a:srgbClr val="000000"/>
                </a:solidFill>
                <a:latin typeface="Alatsi Bold"/>
              </a:rPr>
              <a:t>Course Code: CSE 4120</a:t>
            </a:r>
          </a:p>
          <a:p>
            <a:pPr algn="ctr">
              <a:lnSpc>
                <a:spcPct val="150000"/>
              </a:lnSpc>
            </a:pPr>
            <a:r>
              <a:rPr lang="en-US" sz="3600" dirty="0">
                <a:solidFill>
                  <a:srgbClr val="000000"/>
                </a:solidFill>
                <a:latin typeface="Alatsi Bold"/>
              </a:rPr>
              <a:t>Course Title: TECHNICAL WRITING &amp; SEMINAR</a:t>
            </a:r>
          </a:p>
        </p:txBody>
      </p:sp>
      <p:sp>
        <p:nvSpPr>
          <p:cNvPr id="15" name="TextBox 15"/>
          <p:cNvSpPr txBox="1"/>
          <p:nvPr/>
        </p:nvSpPr>
        <p:spPr>
          <a:xfrm>
            <a:off x="4194597" y="9268691"/>
            <a:ext cx="9898801" cy="530915"/>
          </a:xfrm>
          <a:prstGeom prst="rect">
            <a:avLst/>
          </a:prstGeom>
        </p:spPr>
        <p:txBody>
          <a:bodyPr wrap="square" lIns="0" tIns="0" rIns="0" bIns="0" rtlCol="0" anchor="t">
            <a:spAutoFit/>
          </a:bodyPr>
          <a:lstStyle/>
          <a:p>
            <a:pPr algn="ctr">
              <a:lnSpc>
                <a:spcPts val="4376"/>
              </a:lnSpc>
            </a:pPr>
            <a:r>
              <a:rPr lang="en-US" sz="3200" dirty="0">
                <a:solidFill>
                  <a:srgbClr val="000000"/>
                </a:solidFill>
                <a:latin typeface="Alatsi Bold"/>
              </a:rPr>
              <a:t> Khulna University of Engineering &amp; Technology</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17" name="image1.png">
            <a:extLst>
              <a:ext uri="{FF2B5EF4-FFF2-40B4-BE49-F238E27FC236}">
                <a16:creationId xmlns:a16="http://schemas.microsoft.com/office/drawing/2014/main" id="{118A61FF-AC6D-4152-8E61-E0D1E4AAF279}"/>
              </a:ext>
            </a:extLst>
          </p:cNvPr>
          <p:cNvPicPr/>
          <p:nvPr/>
        </p:nvPicPr>
        <p:blipFill>
          <a:blip r:embed="rId4"/>
          <a:srcRect/>
          <a:stretch>
            <a:fillRect/>
          </a:stretch>
        </p:blipFill>
        <p:spPr>
          <a:xfrm>
            <a:off x="522118" y="467647"/>
            <a:ext cx="2221082" cy="2560093"/>
          </a:xfrm>
          <a:prstGeom prst="rect">
            <a:avLst/>
          </a:prstGeom>
          <a:ln/>
        </p:spPr>
      </p:pic>
      <p:sp>
        <p:nvSpPr>
          <p:cNvPr id="19" name="TextBox 18">
            <a:extLst>
              <a:ext uri="{FF2B5EF4-FFF2-40B4-BE49-F238E27FC236}">
                <a16:creationId xmlns:a16="http://schemas.microsoft.com/office/drawing/2014/main" id="{54F8342E-071C-4B65-B148-D041C1B71ABB}"/>
              </a:ext>
            </a:extLst>
          </p:cNvPr>
          <p:cNvSpPr txBox="1"/>
          <p:nvPr/>
        </p:nvSpPr>
        <p:spPr>
          <a:xfrm>
            <a:off x="2056320" y="4901527"/>
            <a:ext cx="7741328" cy="3970318"/>
          </a:xfrm>
          <a:prstGeom prst="rect">
            <a:avLst/>
          </a:prstGeom>
          <a:noFill/>
        </p:spPr>
        <p:txBody>
          <a:bodyPr wrap="square" rtlCol="0">
            <a:spAutoFit/>
          </a:bodyPr>
          <a:lstStyle/>
          <a:p>
            <a:r>
              <a:rPr lang="en-US" sz="2800" dirty="0">
                <a:latin typeface="Alatsi" panose="020B0604020202020204" charset="0"/>
              </a:rPr>
              <a:t>Presented To</a:t>
            </a:r>
            <a:br>
              <a:rPr lang="en-US" sz="2800" dirty="0">
                <a:latin typeface="Alatsi" panose="020B0604020202020204" charset="0"/>
              </a:rPr>
            </a:br>
            <a:endParaRPr lang="en-US" sz="2800" dirty="0">
              <a:latin typeface="Alatsi" panose="020B0604020202020204" charset="0"/>
            </a:endParaRPr>
          </a:p>
          <a:p>
            <a:r>
              <a:rPr lang="en-US" sz="2800" i="1" dirty="0">
                <a:latin typeface="Alatsi" panose="020B0604020202020204" charset="0"/>
              </a:rPr>
              <a:t>Dr. K.M </a:t>
            </a:r>
            <a:r>
              <a:rPr lang="en-US" sz="2800" i="1" dirty="0" err="1">
                <a:latin typeface="Alatsi" panose="020B0604020202020204" charset="0"/>
              </a:rPr>
              <a:t>Azharul</a:t>
            </a:r>
            <a:r>
              <a:rPr lang="en-US" sz="2800" i="1" dirty="0">
                <a:latin typeface="Alatsi" panose="020B0604020202020204" charset="0"/>
              </a:rPr>
              <a:t> Hasan</a:t>
            </a:r>
          </a:p>
          <a:p>
            <a:r>
              <a:rPr lang="en-US" sz="2800" i="1" dirty="0">
                <a:latin typeface="Alatsi" panose="020B0604020202020204" charset="0"/>
              </a:rPr>
              <a:t>Professor of Department of Computer Science and Engineering</a:t>
            </a:r>
          </a:p>
          <a:p>
            <a:r>
              <a:rPr lang="en-US" sz="2800" i="1" dirty="0">
                <a:latin typeface="Alatsi" panose="020B0604020202020204" charset="0"/>
              </a:rPr>
              <a:t>&amp;</a:t>
            </a:r>
          </a:p>
          <a:p>
            <a:r>
              <a:rPr lang="en-US" sz="2800" i="1" dirty="0">
                <a:latin typeface="Alatsi" panose="020B0604020202020204" charset="0"/>
              </a:rPr>
              <a:t>Sunanda Das</a:t>
            </a:r>
          </a:p>
          <a:p>
            <a:r>
              <a:rPr lang="en-US" sz="2800" i="1" dirty="0">
                <a:latin typeface="Alatsi" panose="020B0604020202020204" charset="0"/>
              </a:rPr>
              <a:t>Assistant Professor of Department of Computer Science and Engineering </a:t>
            </a:r>
          </a:p>
        </p:txBody>
      </p:sp>
      <p:sp>
        <p:nvSpPr>
          <p:cNvPr id="21" name="TextBox 20">
            <a:extLst>
              <a:ext uri="{FF2B5EF4-FFF2-40B4-BE49-F238E27FC236}">
                <a16:creationId xmlns:a16="http://schemas.microsoft.com/office/drawing/2014/main" id="{C640DB28-7E83-46DE-8B1F-B9B4B9A32F03}"/>
              </a:ext>
            </a:extLst>
          </p:cNvPr>
          <p:cNvSpPr txBox="1"/>
          <p:nvPr/>
        </p:nvSpPr>
        <p:spPr>
          <a:xfrm>
            <a:off x="10958945" y="4901527"/>
            <a:ext cx="6786155" cy="3539430"/>
          </a:xfrm>
          <a:prstGeom prst="rect">
            <a:avLst/>
          </a:prstGeom>
          <a:noFill/>
        </p:spPr>
        <p:txBody>
          <a:bodyPr wrap="square" rtlCol="0">
            <a:spAutoFit/>
          </a:bodyPr>
          <a:lstStyle/>
          <a:p>
            <a:r>
              <a:rPr lang="en-US" sz="2800" dirty="0">
                <a:latin typeface="Alatsi" panose="020B0604020202020204" charset="0"/>
              </a:rPr>
              <a:t>Presented by</a:t>
            </a:r>
            <a:br>
              <a:rPr lang="en-US" sz="2800" dirty="0">
                <a:latin typeface="Alatsi" panose="020B0604020202020204" charset="0"/>
              </a:rPr>
            </a:br>
            <a:br>
              <a:rPr lang="en-US" sz="2800" dirty="0">
                <a:latin typeface="Alatsi" panose="020B0604020202020204" charset="0"/>
              </a:rPr>
            </a:br>
            <a:r>
              <a:rPr lang="en-US" sz="2800" dirty="0">
                <a:latin typeface="Alatsi" panose="020B0604020202020204" charset="0"/>
              </a:rPr>
              <a:t>Chinmoy Modak Turjo</a:t>
            </a:r>
          </a:p>
          <a:p>
            <a:r>
              <a:rPr lang="en-US" sz="2800" dirty="0">
                <a:latin typeface="Alatsi" panose="020B0604020202020204" charset="0"/>
              </a:rPr>
              <a:t>Roll: 1907003</a:t>
            </a:r>
          </a:p>
          <a:p>
            <a:r>
              <a:rPr lang="en-US" sz="2800" dirty="0">
                <a:latin typeface="Alatsi" panose="020B0604020202020204" charset="0"/>
              </a:rPr>
              <a:t>Year: 4</a:t>
            </a:r>
            <a:r>
              <a:rPr lang="en-US" sz="2800" baseline="30000" dirty="0">
                <a:latin typeface="Alatsi" panose="020B0604020202020204" charset="0"/>
              </a:rPr>
              <a:t>th</a:t>
            </a:r>
          </a:p>
          <a:p>
            <a:r>
              <a:rPr lang="en-US" sz="2800" dirty="0">
                <a:latin typeface="Alatsi" panose="020B0604020202020204" charset="0"/>
              </a:rPr>
              <a:t>Semester: 1</a:t>
            </a:r>
            <a:r>
              <a:rPr lang="en-US" sz="2800" baseline="30000" dirty="0">
                <a:latin typeface="Alatsi" panose="020B0604020202020204" charset="0"/>
              </a:rPr>
              <a:t>st</a:t>
            </a:r>
          </a:p>
          <a:p>
            <a:r>
              <a:rPr lang="en-US" sz="2800" dirty="0">
                <a:latin typeface="Alatsi" panose="020B0604020202020204" charset="0"/>
              </a:rPr>
              <a:t>Department of Computer Science</a:t>
            </a:r>
          </a:p>
          <a:p>
            <a:r>
              <a:rPr lang="en-US" sz="2800" dirty="0">
                <a:latin typeface="Alatsi" panose="020B0604020202020204" charset="0"/>
              </a:rPr>
              <a:t>and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569628" y="731329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9781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(Paper-2)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10</a:t>
              </a:r>
            </a:p>
          </p:txBody>
        </p:sp>
      </p:grpSp>
      <p:sp>
        <p:nvSpPr>
          <p:cNvPr id="2" name="Rectangle: Rounded Corners 1">
            <a:extLst>
              <a:ext uri="{FF2B5EF4-FFF2-40B4-BE49-F238E27FC236}">
                <a16:creationId xmlns:a16="http://schemas.microsoft.com/office/drawing/2014/main" id="{6DA3998C-30FE-4FA7-BE17-B9671012B642}"/>
              </a:ext>
            </a:extLst>
          </p:cNvPr>
          <p:cNvSpPr/>
          <p:nvPr/>
        </p:nvSpPr>
        <p:spPr>
          <a:xfrm>
            <a:off x="3810000" y="2476500"/>
            <a:ext cx="2133600" cy="71961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Challenge Classifier</a:t>
            </a:r>
          </a:p>
        </p:txBody>
      </p:sp>
      <p:sp>
        <p:nvSpPr>
          <p:cNvPr id="14" name="Rectangle: Rounded Corners 13">
            <a:extLst>
              <a:ext uri="{FF2B5EF4-FFF2-40B4-BE49-F238E27FC236}">
                <a16:creationId xmlns:a16="http://schemas.microsoft.com/office/drawing/2014/main" id="{166AEBA0-4391-4B30-8994-326AA9AC7CFC}"/>
              </a:ext>
            </a:extLst>
          </p:cNvPr>
          <p:cNvSpPr/>
          <p:nvPr/>
        </p:nvSpPr>
        <p:spPr>
          <a:xfrm>
            <a:off x="7391400" y="3196114"/>
            <a:ext cx="2133600" cy="71961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Snow</a:t>
            </a:r>
          </a:p>
        </p:txBody>
      </p:sp>
      <p:sp>
        <p:nvSpPr>
          <p:cNvPr id="15" name="Rectangle: Rounded Corners 14">
            <a:extLst>
              <a:ext uri="{FF2B5EF4-FFF2-40B4-BE49-F238E27FC236}">
                <a16:creationId xmlns:a16="http://schemas.microsoft.com/office/drawing/2014/main" id="{FDA15D0F-4419-47F3-8353-4BBAA5C588D1}"/>
              </a:ext>
            </a:extLst>
          </p:cNvPr>
          <p:cNvSpPr/>
          <p:nvPr/>
        </p:nvSpPr>
        <p:spPr>
          <a:xfrm>
            <a:off x="7696200" y="2476500"/>
            <a:ext cx="2133600" cy="7196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Dirty Lens</a:t>
            </a:r>
          </a:p>
        </p:txBody>
      </p:sp>
      <p:sp>
        <p:nvSpPr>
          <p:cNvPr id="16" name="Rectangle: Rounded Corners 15">
            <a:extLst>
              <a:ext uri="{FF2B5EF4-FFF2-40B4-BE49-F238E27FC236}">
                <a16:creationId xmlns:a16="http://schemas.microsoft.com/office/drawing/2014/main" id="{8C9208DB-A9DA-4928-A76F-760576324CB6}"/>
              </a:ext>
            </a:extLst>
          </p:cNvPr>
          <p:cNvSpPr/>
          <p:nvPr/>
        </p:nvSpPr>
        <p:spPr>
          <a:xfrm>
            <a:off x="8305800" y="1756886"/>
            <a:ext cx="2133600" cy="7196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Rain</a:t>
            </a:r>
          </a:p>
        </p:txBody>
      </p:sp>
      <p:sp>
        <p:nvSpPr>
          <p:cNvPr id="17" name="Rectangle: Rounded Corners 16">
            <a:extLst>
              <a:ext uri="{FF2B5EF4-FFF2-40B4-BE49-F238E27FC236}">
                <a16:creationId xmlns:a16="http://schemas.microsoft.com/office/drawing/2014/main" id="{CB698061-E941-4EF5-BD82-18FC84694217}"/>
              </a:ext>
            </a:extLst>
          </p:cNvPr>
          <p:cNvSpPr/>
          <p:nvPr/>
        </p:nvSpPr>
        <p:spPr>
          <a:xfrm>
            <a:off x="6982691" y="3915728"/>
            <a:ext cx="2133600" cy="7196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Lens Blur</a:t>
            </a:r>
          </a:p>
        </p:txBody>
      </p:sp>
      <p:sp>
        <p:nvSpPr>
          <p:cNvPr id="18" name="Rectangle: Rounded Corners 17">
            <a:extLst>
              <a:ext uri="{FF2B5EF4-FFF2-40B4-BE49-F238E27FC236}">
                <a16:creationId xmlns:a16="http://schemas.microsoft.com/office/drawing/2014/main" id="{D49F6C6E-5887-416E-9FA0-B4BE0E15DACC}"/>
              </a:ext>
            </a:extLst>
          </p:cNvPr>
          <p:cNvSpPr/>
          <p:nvPr/>
        </p:nvSpPr>
        <p:spPr>
          <a:xfrm>
            <a:off x="9046118" y="1005594"/>
            <a:ext cx="2133600" cy="71961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No Challenge</a:t>
            </a:r>
          </a:p>
        </p:txBody>
      </p:sp>
      <p:sp>
        <p:nvSpPr>
          <p:cNvPr id="19" name="Rectangle: Rounded Corners 18">
            <a:extLst>
              <a:ext uri="{FF2B5EF4-FFF2-40B4-BE49-F238E27FC236}">
                <a16:creationId xmlns:a16="http://schemas.microsoft.com/office/drawing/2014/main" id="{59F23FA4-C646-4CB3-9B91-199B40074A51}"/>
              </a:ext>
            </a:extLst>
          </p:cNvPr>
          <p:cNvSpPr/>
          <p:nvPr/>
        </p:nvSpPr>
        <p:spPr>
          <a:xfrm>
            <a:off x="15208440" y="2704497"/>
            <a:ext cx="2133600" cy="71961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Sign Localizer</a:t>
            </a:r>
          </a:p>
        </p:txBody>
      </p:sp>
      <p:sp>
        <p:nvSpPr>
          <p:cNvPr id="20" name="Rectangle: Rounded Corners 19">
            <a:extLst>
              <a:ext uri="{FF2B5EF4-FFF2-40B4-BE49-F238E27FC236}">
                <a16:creationId xmlns:a16="http://schemas.microsoft.com/office/drawing/2014/main" id="{820F05B7-D625-404A-AC0C-7D1F2B3762F0}"/>
              </a:ext>
            </a:extLst>
          </p:cNvPr>
          <p:cNvSpPr/>
          <p:nvPr/>
        </p:nvSpPr>
        <p:spPr>
          <a:xfrm>
            <a:off x="14097000" y="7551231"/>
            <a:ext cx="2133600" cy="7196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Co-ordinates of ROI Extraction</a:t>
            </a:r>
          </a:p>
        </p:txBody>
      </p:sp>
      <p:sp>
        <p:nvSpPr>
          <p:cNvPr id="21" name="Rectangle: Rounded Corners 20">
            <a:extLst>
              <a:ext uri="{FF2B5EF4-FFF2-40B4-BE49-F238E27FC236}">
                <a16:creationId xmlns:a16="http://schemas.microsoft.com/office/drawing/2014/main" id="{A3843AF1-5CB4-4F32-9874-31CDC8982693}"/>
              </a:ext>
            </a:extLst>
          </p:cNvPr>
          <p:cNvSpPr/>
          <p:nvPr/>
        </p:nvSpPr>
        <p:spPr>
          <a:xfrm>
            <a:off x="10112918" y="7577154"/>
            <a:ext cx="2133600" cy="71961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ROI Extraction</a:t>
            </a:r>
          </a:p>
        </p:txBody>
      </p:sp>
      <p:sp>
        <p:nvSpPr>
          <p:cNvPr id="22" name="Rectangle: Rounded Corners 21">
            <a:extLst>
              <a:ext uri="{FF2B5EF4-FFF2-40B4-BE49-F238E27FC236}">
                <a16:creationId xmlns:a16="http://schemas.microsoft.com/office/drawing/2014/main" id="{9A7B060E-54A4-4464-B9FA-035C206BFCA1}"/>
              </a:ext>
            </a:extLst>
          </p:cNvPr>
          <p:cNvSpPr/>
          <p:nvPr/>
        </p:nvSpPr>
        <p:spPr>
          <a:xfrm>
            <a:off x="3529445" y="7632398"/>
            <a:ext cx="2133600" cy="7196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Sign Classifier</a:t>
            </a:r>
          </a:p>
        </p:txBody>
      </p:sp>
      <p:pic>
        <p:nvPicPr>
          <p:cNvPr id="24" name="Picture 23">
            <a:extLst>
              <a:ext uri="{FF2B5EF4-FFF2-40B4-BE49-F238E27FC236}">
                <a16:creationId xmlns:a16="http://schemas.microsoft.com/office/drawing/2014/main" id="{CF459805-A1DE-4E08-B554-FCD9DFDD5D0E}"/>
              </a:ext>
            </a:extLst>
          </p:cNvPr>
          <p:cNvPicPr>
            <a:picLocks noChangeAspect="1"/>
          </p:cNvPicPr>
          <p:nvPr/>
        </p:nvPicPr>
        <p:blipFill>
          <a:blip r:embed="rId4"/>
          <a:stretch>
            <a:fillRect/>
          </a:stretch>
        </p:blipFill>
        <p:spPr>
          <a:xfrm>
            <a:off x="389480" y="1946854"/>
            <a:ext cx="2475660" cy="1969686"/>
          </a:xfrm>
          <a:prstGeom prst="rect">
            <a:avLst/>
          </a:prstGeom>
        </p:spPr>
      </p:pic>
      <p:pic>
        <p:nvPicPr>
          <p:cNvPr id="26" name="Picture 25">
            <a:extLst>
              <a:ext uri="{FF2B5EF4-FFF2-40B4-BE49-F238E27FC236}">
                <a16:creationId xmlns:a16="http://schemas.microsoft.com/office/drawing/2014/main" id="{D2658AC4-FD72-4EEE-A3D1-1A9CA4EBCBD3}"/>
              </a:ext>
            </a:extLst>
          </p:cNvPr>
          <p:cNvPicPr>
            <a:picLocks noChangeAspect="1"/>
          </p:cNvPicPr>
          <p:nvPr/>
        </p:nvPicPr>
        <p:blipFill>
          <a:blip r:embed="rId5"/>
          <a:stretch>
            <a:fillRect/>
          </a:stretch>
        </p:blipFill>
        <p:spPr>
          <a:xfrm>
            <a:off x="11516795" y="2326678"/>
            <a:ext cx="2118261" cy="1738871"/>
          </a:xfrm>
          <a:prstGeom prst="rect">
            <a:avLst/>
          </a:prstGeom>
        </p:spPr>
      </p:pic>
      <p:pic>
        <p:nvPicPr>
          <p:cNvPr id="30" name="Picture 29">
            <a:extLst>
              <a:ext uri="{FF2B5EF4-FFF2-40B4-BE49-F238E27FC236}">
                <a16:creationId xmlns:a16="http://schemas.microsoft.com/office/drawing/2014/main" id="{C8F51683-86A7-47D0-9A71-FCFE6EA6138E}"/>
              </a:ext>
            </a:extLst>
          </p:cNvPr>
          <p:cNvPicPr>
            <a:picLocks noChangeAspect="1"/>
          </p:cNvPicPr>
          <p:nvPr/>
        </p:nvPicPr>
        <p:blipFill>
          <a:blip r:embed="rId6"/>
          <a:stretch>
            <a:fillRect/>
          </a:stretch>
        </p:blipFill>
        <p:spPr>
          <a:xfrm>
            <a:off x="15208440" y="4182753"/>
            <a:ext cx="2213327" cy="1767092"/>
          </a:xfrm>
          <a:prstGeom prst="rect">
            <a:avLst/>
          </a:prstGeom>
        </p:spPr>
      </p:pic>
      <p:pic>
        <p:nvPicPr>
          <p:cNvPr id="32" name="Picture 31">
            <a:extLst>
              <a:ext uri="{FF2B5EF4-FFF2-40B4-BE49-F238E27FC236}">
                <a16:creationId xmlns:a16="http://schemas.microsoft.com/office/drawing/2014/main" id="{48E5004B-91AC-4555-B02C-77D78DBDBDD8}"/>
              </a:ext>
            </a:extLst>
          </p:cNvPr>
          <p:cNvPicPr>
            <a:picLocks noChangeAspect="1"/>
          </p:cNvPicPr>
          <p:nvPr/>
        </p:nvPicPr>
        <p:blipFill>
          <a:blip r:embed="rId7"/>
          <a:stretch>
            <a:fillRect/>
          </a:stretch>
        </p:blipFill>
        <p:spPr>
          <a:xfrm>
            <a:off x="6650802" y="5905898"/>
            <a:ext cx="1261044" cy="1214338"/>
          </a:xfrm>
          <a:prstGeom prst="rect">
            <a:avLst/>
          </a:prstGeom>
        </p:spPr>
      </p:pic>
      <p:pic>
        <p:nvPicPr>
          <p:cNvPr id="34" name="Picture 33">
            <a:extLst>
              <a:ext uri="{FF2B5EF4-FFF2-40B4-BE49-F238E27FC236}">
                <a16:creationId xmlns:a16="http://schemas.microsoft.com/office/drawing/2014/main" id="{62C6315E-D7FD-4F4D-9EB6-15E8B7F6745E}"/>
              </a:ext>
            </a:extLst>
          </p:cNvPr>
          <p:cNvPicPr>
            <a:picLocks noChangeAspect="1"/>
          </p:cNvPicPr>
          <p:nvPr/>
        </p:nvPicPr>
        <p:blipFill>
          <a:blip r:embed="rId8"/>
          <a:stretch>
            <a:fillRect/>
          </a:stretch>
        </p:blipFill>
        <p:spPr>
          <a:xfrm>
            <a:off x="8090800" y="5905898"/>
            <a:ext cx="1281800" cy="1214337"/>
          </a:xfrm>
          <a:prstGeom prst="rect">
            <a:avLst/>
          </a:prstGeom>
        </p:spPr>
      </p:pic>
      <p:pic>
        <p:nvPicPr>
          <p:cNvPr id="36" name="Picture 35">
            <a:extLst>
              <a:ext uri="{FF2B5EF4-FFF2-40B4-BE49-F238E27FC236}">
                <a16:creationId xmlns:a16="http://schemas.microsoft.com/office/drawing/2014/main" id="{00D12B91-DF5A-453B-9D23-0FDA0020AC29}"/>
              </a:ext>
            </a:extLst>
          </p:cNvPr>
          <p:cNvPicPr>
            <a:picLocks noChangeAspect="1"/>
          </p:cNvPicPr>
          <p:nvPr/>
        </p:nvPicPr>
        <p:blipFill>
          <a:blip r:embed="rId9"/>
          <a:stretch>
            <a:fillRect/>
          </a:stretch>
        </p:blipFill>
        <p:spPr>
          <a:xfrm>
            <a:off x="532378" y="6927199"/>
            <a:ext cx="2150714" cy="1740273"/>
          </a:xfrm>
          <a:prstGeom prst="rect">
            <a:avLst/>
          </a:prstGeom>
        </p:spPr>
      </p:pic>
      <p:cxnSp>
        <p:nvCxnSpPr>
          <p:cNvPr id="38" name="Connector: Elbow 37">
            <a:extLst>
              <a:ext uri="{FF2B5EF4-FFF2-40B4-BE49-F238E27FC236}">
                <a16:creationId xmlns:a16="http://schemas.microsoft.com/office/drawing/2014/main" id="{B51F5A0F-D033-4482-9CE3-EA7F9AA4D204}"/>
              </a:ext>
            </a:extLst>
          </p:cNvPr>
          <p:cNvCxnSpPr/>
          <p:nvPr/>
        </p:nvCxnSpPr>
        <p:spPr>
          <a:xfrm rot="16200000" flipV="1">
            <a:off x="1683488" y="2853584"/>
            <a:ext cx="359806" cy="113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3856ACD-0849-48E8-A9A1-78C20BCFFD23}"/>
              </a:ext>
            </a:extLst>
          </p:cNvPr>
          <p:cNvCxnSpPr>
            <a:cxnSpLocks/>
            <a:stCxn id="24" idx="3"/>
            <a:endCxn id="2" idx="1"/>
          </p:cNvCxnSpPr>
          <p:nvPr/>
        </p:nvCxnSpPr>
        <p:spPr>
          <a:xfrm flipV="1">
            <a:off x="2865140" y="2836307"/>
            <a:ext cx="944860" cy="953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B7E6DC69-DC56-445F-9E61-A785139CB936}"/>
              </a:ext>
            </a:extLst>
          </p:cNvPr>
          <p:cNvCxnSpPr>
            <a:stCxn id="2" idx="3"/>
          </p:cNvCxnSpPr>
          <p:nvPr/>
        </p:nvCxnSpPr>
        <p:spPr>
          <a:xfrm>
            <a:off x="5943600" y="2836307"/>
            <a:ext cx="8077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85C617AC-A04C-4B59-83D4-F26FDDD8C462}"/>
              </a:ext>
            </a:extLst>
          </p:cNvPr>
          <p:cNvCxnSpPr>
            <a:endCxn id="26" idx="1"/>
          </p:cNvCxnSpPr>
          <p:nvPr/>
        </p:nvCxnSpPr>
        <p:spPr>
          <a:xfrm>
            <a:off x="10668000" y="3196113"/>
            <a:ext cx="84879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a:extLst>
              <a:ext uri="{FF2B5EF4-FFF2-40B4-BE49-F238E27FC236}">
                <a16:creationId xmlns:a16="http://schemas.microsoft.com/office/drawing/2014/main" id="{CC16A975-8ECA-4B38-BD91-BF2A3133AC88}"/>
              </a:ext>
            </a:extLst>
          </p:cNvPr>
          <p:cNvCxnSpPr>
            <a:cxnSpLocks/>
            <a:stCxn id="26" idx="3"/>
            <a:endCxn id="19" idx="1"/>
          </p:cNvCxnSpPr>
          <p:nvPr/>
        </p:nvCxnSpPr>
        <p:spPr>
          <a:xfrm flipV="1">
            <a:off x="13635056" y="3064304"/>
            <a:ext cx="1573384" cy="13181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ctor: Elbow 50">
            <a:extLst>
              <a:ext uri="{FF2B5EF4-FFF2-40B4-BE49-F238E27FC236}">
                <a16:creationId xmlns:a16="http://schemas.microsoft.com/office/drawing/2014/main" id="{1773869D-5F70-4C63-8D06-1B672BB324BC}"/>
              </a:ext>
            </a:extLst>
          </p:cNvPr>
          <p:cNvCxnSpPr>
            <a:cxnSpLocks/>
            <a:stCxn id="19" idx="2"/>
            <a:endCxn id="30" idx="0"/>
          </p:cNvCxnSpPr>
          <p:nvPr/>
        </p:nvCxnSpPr>
        <p:spPr>
          <a:xfrm rot="16200000" flipH="1">
            <a:off x="15915851" y="3783500"/>
            <a:ext cx="758642" cy="3986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Elbow 53">
            <a:extLst>
              <a:ext uri="{FF2B5EF4-FFF2-40B4-BE49-F238E27FC236}">
                <a16:creationId xmlns:a16="http://schemas.microsoft.com/office/drawing/2014/main" id="{0B944F20-42C9-4DC1-9B0F-7B00ED981C6B}"/>
              </a:ext>
            </a:extLst>
          </p:cNvPr>
          <p:cNvCxnSpPr>
            <a:cxnSpLocks/>
            <a:stCxn id="30" idx="2"/>
            <a:endCxn id="20" idx="3"/>
          </p:cNvCxnSpPr>
          <p:nvPr/>
        </p:nvCxnSpPr>
        <p:spPr>
          <a:xfrm rot="5400000">
            <a:off x="15292256" y="6888189"/>
            <a:ext cx="1961193" cy="8450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Elbow 56">
            <a:extLst>
              <a:ext uri="{FF2B5EF4-FFF2-40B4-BE49-F238E27FC236}">
                <a16:creationId xmlns:a16="http://schemas.microsoft.com/office/drawing/2014/main" id="{C5A53BFB-28B0-4145-8913-5E0A1F3C6D7B}"/>
              </a:ext>
            </a:extLst>
          </p:cNvPr>
          <p:cNvCxnSpPr>
            <a:stCxn id="20" idx="1"/>
            <a:endCxn id="21" idx="3"/>
          </p:cNvCxnSpPr>
          <p:nvPr/>
        </p:nvCxnSpPr>
        <p:spPr>
          <a:xfrm rot="10800000" flipV="1">
            <a:off x="12246518" y="7911037"/>
            <a:ext cx="1850482" cy="2592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Connector: Elbow 58">
            <a:extLst>
              <a:ext uri="{FF2B5EF4-FFF2-40B4-BE49-F238E27FC236}">
                <a16:creationId xmlns:a16="http://schemas.microsoft.com/office/drawing/2014/main" id="{9E4BE503-A0A3-4AAB-88FB-B0D376764C2E}"/>
              </a:ext>
            </a:extLst>
          </p:cNvPr>
          <p:cNvCxnSpPr>
            <a:cxnSpLocks/>
            <a:stCxn id="26" idx="2"/>
            <a:endCxn id="21" idx="0"/>
          </p:cNvCxnSpPr>
          <p:nvPr/>
        </p:nvCxnSpPr>
        <p:spPr>
          <a:xfrm rot="5400000">
            <a:off x="10122020" y="5123247"/>
            <a:ext cx="3511605" cy="139620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ctor: Elbow 62">
            <a:extLst>
              <a:ext uri="{FF2B5EF4-FFF2-40B4-BE49-F238E27FC236}">
                <a16:creationId xmlns:a16="http://schemas.microsoft.com/office/drawing/2014/main" id="{C33817ED-61BD-4810-B7C4-27F856EA765F}"/>
              </a:ext>
            </a:extLst>
          </p:cNvPr>
          <p:cNvCxnSpPr>
            <a:cxnSpLocks/>
            <a:stCxn id="20" idx="2"/>
            <a:endCxn id="36" idx="2"/>
          </p:cNvCxnSpPr>
          <p:nvPr/>
        </p:nvCxnSpPr>
        <p:spPr>
          <a:xfrm rot="5400000">
            <a:off x="8187455" y="1691126"/>
            <a:ext cx="396627" cy="13556065"/>
          </a:xfrm>
          <a:prstGeom prst="bentConnector3">
            <a:avLst>
              <a:gd name="adj1" fmla="val 157636"/>
            </a:avLst>
          </a:prstGeom>
          <a:ln>
            <a:tailEnd type="triangle"/>
          </a:ln>
        </p:spPr>
        <p:style>
          <a:lnRef idx="2">
            <a:schemeClr val="dk1"/>
          </a:lnRef>
          <a:fillRef idx="0">
            <a:schemeClr val="dk1"/>
          </a:fillRef>
          <a:effectRef idx="1">
            <a:schemeClr val="dk1"/>
          </a:effectRef>
          <a:fontRef idx="minor">
            <a:schemeClr val="tx1"/>
          </a:fontRef>
        </p:style>
      </p:cxnSp>
      <p:cxnSp>
        <p:nvCxnSpPr>
          <p:cNvPr id="66" name="Connector: Elbow 65">
            <a:extLst>
              <a:ext uri="{FF2B5EF4-FFF2-40B4-BE49-F238E27FC236}">
                <a16:creationId xmlns:a16="http://schemas.microsoft.com/office/drawing/2014/main" id="{E0E9F5F5-235E-437D-94F6-DF73113E619E}"/>
              </a:ext>
            </a:extLst>
          </p:cNvPr>
          <p:cNvCxnSpPr>
            <a:cxnSpLocks/>
            <a:stCxn id="21" idx="1"/>
            <a:endCxn id="22" idx="3"/>
          </p:cNvCxnSpPr>
          <p:nvPr/>
        </p:nvCxnSpPr>
        <p:spPr>
          <a:xfrm rot="10800000" flipV="1">
            <a:off x="5663046" y="7936961"/>
            <a:ext cx="4449873" cy="5524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ctor: Elbow 69">
            <a:extLst>
              <a:ext uri="{FF2B5EF4-FFF2-40B4-BE49-F238E27FC236}">
                <a16:creationId xmlns:a16="http://schemas.microsoft.com/office/drawing/2014/main" id="{2B061464-B281-41DE-97A1-8B62311880E9}"/>
              </a:ext>
            </a:extLst>
          </p:cNvPr>
          <p:cNvCxnSpPr>
            <a:cxnSpLocks/>
            <a:stCxn id="22" idx="1"/>
            <a:endCxn id="36" idx="3"/>
          </p:cNvCxnSpPr>
          <p:nvPr/>
        </p:nvCxnSpPr>
        <p:spPr>
          <a:xfrm rot="10800000">
            <a:off x="2683093" y="7797337"/>
            <a:ext cx="846353" cy="19486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57783D9-85BF-43AF-8876-4A2B4A64B552}"/>
              </a:ext>
            </a:extLst>
          </p:cNvPr>
          <p:cNvSpPr txBox="1"/>
          <p:nvPr/>
        </p:nvSpPr>
        <p:spPr>
          <a:xfrm>
            <a:off x="907562" y="4153555"/>
            <a:ext cx="160703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Image (Challenging)</a:t>
            </a:r>
          </a:p>
        </p:txBody>
      </p:sp>
      <p:sp>
        <p:nvSpPr>
          <p:cNvPr id="73" name="TextBox 72">
            <a:extLst>
              <a:ext uri="{FF2B5EF4-FFF2-40B4-BE49-F238E27FC236}">
                <a16:creationId xmlns:a16="http://schemas.microsoft.com/office/drawing/2014/main" id="{51E1BC4F-4B7C-4D28-8318-9C8A1019B001}"/>
              </a:ext>
            </a:extLst>
          </p:cNvPr>
          <p:cNvSpPr txBox="1"/>
          <p:nvPr/>
        </p:nvSpPr>
        <p:spPr>
          <a:xfrm>
            <a:off x="11516795" y="1582410"/>
            <a:ext cx="20528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Enhanced Image</a:t>
            </a:r>
          </a:p>
        </p:txBody>
      </p:sp>
      <p:sp>
        <p:nvSpPr>
          <p:cNvPr id="74" name="TextBox 73">
            <a:extLst>
              <a:ext uri="{FF2B5EF4-FFF2-40B4-BE49-F238E27FC236}">
                <a16:creationId xmlns:a16="http://schemas.microsoft.com/office/drawing/2014/main" id="{0430BCFE-1801-4F04-B1A9-1B869F35A8A0}"/>
              </a:ext>
            </a:extLst>
          </p:cNvPr>
          <p:cNvSpPr txBox="1"/>
          <p:nvPr/>
        </p:nvSpPr>
        <p:spPr>
          <a:xfrm rot="5400000">
            <a:off x="16671964" y="4943445"/>
            <a:ext cx="20528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Predicted Mask</a:t>
            </a:r>
          </a:p>
        </p:txBody>
      </p:sp>
      <p:sp>
        <p:nvSpPr>
          <p:cNvPr id="75" name="TextBox 74">
            <a:extLst>
              <a:ext uri="{FF2B5EF4-FFF2-40B4-BE49-F238E27FC236}">
                <a16:creationId xmlns:a16="http://schemas.microsoft.com/office/drawing/2014/main" id="{B59EF60F-F5A6-4FAC-BEA9-0A6FB85645DD}"/>
              </a:ext>
            </a:extLst>
          </p:cNvPr>
          <p:cNvSpPr txBox="1"/>
          <p:nvPr/>
        </p:nvSpPr>
        <p:spPr>
          <a:xfrm>
            <a:off x="12246517" y="6814366"/>
            <a:ext cx="205283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Co-ordinates of ROI</a:t>
            </a:r>
          </a:p>
        </p:txBody>
      </p:sp>
      <p:sp>
        <p:nvSpPr>
          <p:cNvPr id="76" name="TextBox 75">
            <a:extLst>
              <a:ext uri="{FF2B5EF4-FFF2-40B4-BE49-F238E27FC236}">
                <a16:creationId xmlns:a16="http://schemas.microsoft.com/office/drawing/2014/main" id="{F81F15EA-79E6-465C-AEC3-F8679F916F09}"/>
              </a:ext>
            </a:extLst>
          </p:cNvPr>
          <p:cNvSpPr txBox="1"/>
          <p:nvPr/>
        </p:nvSpPr>
        <p:spPr>
          <a:xfrm>
            <a:off x="7063458" y="7176454"/>
            <a:ext cx="20528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Extracted ROI</a:t>
            </a:r>
          </a:p>
        </p:txBody>
      </p:sp>
      <p:sp>
        <p:nvSpPr>
          <p:cNvPr id="77" name="TextBox 76">
            <a:extLst>
              <a:ext uri="{FF2B5EF4-FFF2-40B4-BE49-F238E27FC236}">
                <a16:creationId xmlns:a16="http://schemas.microsoft.com/office/drawing/2014/main" id="{492B4411-E16D-4EF1-83D8-C1493FB87B77}"/>
              </a:ext>
            </a:extLst>
          </p:cNvPr>
          <p:cNvSpPr txBox="1"/>
          <p:nvPr/>
        </p:nvSpPr>
        <p:spPr>
          <a:xfrm>
            <a:off x="7358147" y="8129404"/>
            <a:ext cx="205283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Co-ordinates of ROI</a:t>
            </a:r>
          </a:p>
        </p:txBody>
      </p:sp>
      <p:sp>
        <p:nvSpPr>
          <p:cNvPr id="80" name="TextBox 79">
            <a:extLst>
              <a:ext uri="{FF2B5EF4-FFF2-40B4-BE49-F238E27FC236}">
                <a16:creationId xmlns:a16="http://schemas.microsoft.com/office/drawing/2014/main" id="{D70594D9-29AA-4F37-9EF0-B00C66F03986}"/>
              </a:ext>
            </a:extLst>
          </p:cNvPr>
          <p:cNvSpPr txBox="1"/>
          <p:nvPr/>
        </p:nvSpPr>
        <p:spPr>
          <a:xfrm rot="16200000">
            <a:off x="2035685" y="6372549"/>
            <a:ext cx="20528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Sign Types</a:t>
            </a:r>
          </a:p>
        </p:txBody>
      </p:sp>
      <p:sp>
        <p:nvSpPr>
          <p:cNvPr id="81" name="TextBox 80">
            <a:extLst>
              <a:ext uri="{FF2B5EF4-FFF2-40B4-BE49-F238E27FC236}">
                <a16:creationId xmlns:a16="http://schemas.microsoft.com/office/drawing/2014/main" id="{392270A6-F853-4F77-9359-BFAE43D19E69}"/>
              </a:ext>
            </a:extLst>
          </p:cNvPr>
          <p:cNvSpPr txBox="1"/>
          <p:nvPr/>
        </p:nvSpPr>
        <p:spPr>
          <a:xfrm>
            <a:off x="639188" y="6106480"/>
            <a:ext cx="205283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Co-ordinates and Sign Types</a:t>
            </a:r>
          </a:p>
        </p:txBody>
      </p:sp>
      <p:sp>
        <p:nvSpPr>
          <p:cNvPr id="82" name="TextBox 81">
            <a:extLst>
              <a:ext uri="{FF2B5EF4-FFF2-40B4-BE49-F238E27FC236}">
                <a16:creationId xmlns:a16="http://schemas.microsoft.com/office/drawing/2014/main" id="{C0568D6D-7058-41DF-A12C-9048528E32A3}"/>
              </a:ext>
            </a:extLst>
          </p:cNvPr>
          <p:cNvSpPr txBox="1"/>
          <p:nvPr/>
        </p:nvSpPr>
        <p:spPr>
          <a:xfrm>
            <a:off x="6714735" y="9140798"/>
            <a:ext cx="44649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Fig-3: Proposed Pipeline from Paper-2 </a:t>
            </a:r>
          </a:p>
        </p:txBody>
      </p:sp>
    </p:spTree>
    <p:extLst>
      <p:ext uri="{BB962C8B-B14F-4D97-AF65-F5344CB8AC3E}">
        <p14:creationId xmlns:p14="http://schemas.microsoft.com/office/powerpoint/2010/main" val="404033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2877476"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(Paper-3)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11</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639309" cy="7222426"/>
          </a:xfrm>
          <a:prstGeom prst="rect">
            <a:avLst/>
          </a:prstGeom>
          <a:noFill/>
        </p:spPr>
        <p:txBody>
          <a:bodyPr wrap="square" rtlCol="0">
            <a:spAutoFit/>
          </a:bodyPr>
          <a:lstStyle/>
          <a:p>
            <a:pPr>
              <a:lnSpc>
                <a:spcPct val="150000"/>
              </a:lnSpc>
            </a:pPr>
            <a:r>
              <a:rPr lang="en-US" sz="2600" b="1" dirty="0">
                <a:latin typeface="Times New Roman" panose="02020603050405020304" pitchFamily="18" charset="0"/>
                <a:cs typeface="Times New Roman" panose="02020603050405020304" pitchFamily="18" charset="0"/>
              </a:rPr>
              <a:t>Paper Name: Traffic Sign Detection and Recognition Using Novel Center-Point Estimation and Local Features</a:t>
            </a:r>
          </a:p>
          <a:p>
            <a:pPr>
              <a:lnSpc>
                <a:spcPct val="150000"/>
              </a:lnSpc>
            </a:pPr>
            <a:endParaRPr lang="en-US" sz="2600" b="1" dirty="0">
              <a:latin typeface="Times New Roman" panose="02020603050405020304" pitchFamily="18" charset="0"/>
              <a:cs typeface="Times New Roman" panose="02020603050405020304" pitchFamily="18" charset="0"/>
            </a:endParaRPr>
          </a:p>
          <a:p>
            <a:pPr>
              <a:lnSpc>
                <a:spcPct val="150000"/>
              </a:lnSpc>
            </a:pPr>
            <a:r>
              <a:rPr lang="en-US" sz="2600" b="1" dirty="0">
                <a:latin typeface="Times New Roman" panose="02020603050405020304" pitchFamily="18" charset="0"/>
                <a:cs typeface="Times New Roman" panose="02020603050405020304" pitchFamily="18" charset="0"/>
              </a:rPr>
              <a:t>Model Description:</a:t>
            </a:r>
          </a:p>
          <a:p>
            <a:pPr marL="342900" indent="-342900">
              <a:lnSpc>
                <a:spcPct val="150000"/>
              </a:lnSpc>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Stage CNN-Based approach for traffic sign detection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Novel Center Point estimation for region proposal</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Local Feature exploration for classification improvement</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Achieved Better Performance than Faster R-CNN,SSD and FPN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Achieve 91.13% Accuracy on Tsinghua Tencent 100K Dataset</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b="1" dirty="0">
                <a:latin typeface="Times New Roman" panose="02020603050405020304" pitchFamily="18" charset="0"/>
                <a:cs typeface="Times New Roman" panose="02020603050405020304" pitchFamily="18" charset="0"/>
              </a:rPr>
              <a:t>Dataset Description: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Tsinghua Tencent 100K Dataset used</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Contained 4 Special Categories of traffic signs and labeling of each class</a:t>
            </a:r>
          </a:p>
        </p:txBody>
      </p:sp>
    </p:spTree>
    <p:extLst>
      <p:ext uri="{BB962C8B-B14F-4D97-AF65-F5344CB8AC3E}">
        <p14:creationId xmlns:p14="http://schemas.microsoft.com/office/powerpoint/2010/main" val="313100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36314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0162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(Paper-3)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12</a:t>
              </a:r>
            </a:p>
          </p:txBody>
        </p:sp>
      </p:grpSp>
      <p:sp>
        <p:nvSpPr>
          <p:cNvPr id="2" name="Rectangle: Rounded Corners 1">
            <a:extLst>
              <a:ext uri="{FF2B5EF4-FFF2-40B4-BE49-F238E27FC236}">
                <a16:creationId xmlns:a16="http://schemas.microsoft.com/office/drawing/2014/main" id="{8D0DE7AF-4E68-4AE9-B5EF-3F5101073225}"/>
              </a:ext>
            </a:extLst>
          </p:cNvPr>
          <p:cNvSpPr/>
          <p:nvPr/>
        </p:nvSpPr>
        <p:spPr>
          <a:xfrm>
            <a:off x="7081089" y="6594940"/>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Final Result</a:t>
            </a:r>
          </a:p>
        </p:txBody>
      </p:sp>
      <p:sp>
        <p:nvSpPr>
          <p:cNvPr id="14" name="Rectangle: Rounded Corners 13">
            <a:extLst>
              <a:ext uri="{FF2B5EF4-FFF2-40B4-BE49-F238E27FC236}">
                <a16:creationId xmlns:a16="http://schemas.microsoft.com/office/drawing/2014/main" id="{E8E2A7A6-CC51-4EF9-8C59-D83955C53AD1}"/>
              </a:ext>
            </a:extLst>
          </p:cNvPr>
          <p:cNvSpPr/>
          <p:nvPr/>
        </p:nvSpPr>
        <p:spPr>
          <a:xfrm>
            <a:off x="7081089" y="2648597"/>
            <a:ext cx="1447800" cy="7386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Classifier</a:t>
            </a:r>
          </a:p>
        </p:txBody>
      </p:sp>
      <p:sp>
        <p:nvSpPr>
          <p:cNvPr id="15" name="Rectangle: Rounded Corners 14">
            <a:extLst>
              <a:ext uri="{FF2B5EF4-FFF2-40B4-BE49-F238E27FC236}">
                <a16:creationId xmlns:a16="http://schemas.microsoft.com/office/drawing/2014/main" id="{771CDF00-8FE7-4ED3-8D9F-6B671B5AD2C3}"/>
              </a:ext>
            </a:extLst>
          </p:cNvPr>
          <p:cNvSpPr/>
          <p:nvPr/>
        </p:nvSpPr>
        <p:spPr>
          <a:xfrm>
            <a:off x="1571692" y="6753545"/>
            <a:ext cx="1447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Locator</a:t>
            </a:r>
          </a:p>
        </p:txBody>
      </p:sp>
      <p:pic>
        <p:nvPicPr>
          <p:cNvPr id="3074" name="Picture 2" descr="70+ Two Yellow Triangle Road Signs Stock Photos, Pictures &amp; Royalty-Free  Images - iStock">
            <a:extLst>
              <a:ext uri="{FF2B5EF4-FFF2-40B4-BE49-F238E27FC236}">
                <a16:creationId xmlns:a16="http://schemas.microsoft.com/office/drawing/2014/main" id="{674EEAF0-A5F2-43DC-B2E4-B290F3937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84" y="2264373"/>
            <a:ext cx="3257416" cy="364112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or: Elbow 16">
            <a:extLst>
              <a:ext uri="{FF2B5EF4-FFF2-40B4-BE49-F238E27FC236}">
                <a16:creationId xmlns:a16="http://schemas.microsoft.com/office/drawing/2014/main" id="{A92F19F1-E2FD-47CB-8EF9-5D561AE7FE97}"/>
              </a:ext>
            </a:extLst>
          </p:cNvPr>
          <p:cNvCxnSpPr>
            <a:cxnSpLocks/>
            <a:stCxn id="15" idx="3"/>
            <a:endCxn id="2" idx="1"/>
          </p:cNvCxnSpPr>
          <p:nvPr/>
        </p:nvCxnSpPr>
        <p:spPr>
          <a:xfrm flipV="1">
            <a:off x="3019492" y="6964272"/>
            <a:ext cx="4061597" cy="940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6CF5CDBF-2D71-474A-A8EA-FCD605ACC07C}"/>
              </a:ext>
            </a:extLst>
          </p:cNvPr>
          <p:cNvCxnSpPr>
            <a:cxnSpLocks/>
            <a:stCxn id="3074" idx="2"/>
            <a:endCxn id="15" idx="0"/>
          </p:cNvCxnSpPr>
          <p:nvPr/>
        </p:nvCxnSpPr>
        <p:spPr>
          <a:xfrm rot="16200000" flipH="1">
            <a:off x="1776320" y="6234273"/>
            <a:ext cx="848044" cy="1905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43B92621-A91A-438C-A414-D91C9D7C1BF7}"/>
              </a:ext>
            </a:extLst>
          </p:cNvPr>
          <p:cNvCxnSpPr>
            <a:stCxn id="3074" idx="3"/>
            <a:endCxn id="14" idx="1"/>
          </p:cNvCxnSpPr>
          <p:nvPr/>
        </p:nvCxnSpPr>
        <p:spPr>
          <a:xfrm flipV="1">
            <a:off x="3733800" y="3017929"/>
            <a:ext cx="3347289" cy="106700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Curved 27">
            <a:extLst>
              <a:ext uri="{FF2B5EF4-FFF2-40B4-BE49-F238E27FC236}">
                <a16:creationId xmlns:a16="http://schemas.microsoft.com/office/drawing/2014/main" id="{E56C031C-CCFE-4F78-90FA-249CF44C2498}"/>
              </a:ext>
            </a:extLst>
          </p:cNvPr>
          <p:cNvCxnSpPr>
            <a:stCxn id="15" idx="3"/>
          </p:cNvCxnSpPr>
          <p:nvPr/>
        </p:nvCxnSpPr>
        <p:spPr>
          <a:xfrm flipV="1">
            <a:off x="3019492" y="4084937"/>
            <a:ext cx="2390708" cy="297340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or: Elbow 29">
            <a:extLst>
              <a:ext uri="{FF2B5EF4-FFF2-40B4-BE49-F238E27FC236}">
                <a16:creationId xmlns:a16="http://schemas.microsoft.com/office/drawing/2014/main" id="{228D5EF5-9C16-4A4E-B810-8388F4418EDF}"/>
              </a:ext>
            </a:extLst>
          </p:cNvPr>
          <p:cNvCxnSpPr>
            <a:cxnSpLocks/>
            <a:stCxn id="14" idx="2"/>
            <a:endCxn id="2" idx="0"/>
          </p:cNvCxnSpPr>
          <p:nvPr/>
        </p:nvCxnSpPr>
        <p:spPr>
          <a:xfrm rot="5400000">
            <a:off x="6201150" y="4991100"/>
            <a:ext cx="3207679"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8053B5D0-DAC1-4D70-A060-D8696E9BC739}"/>
              </a:ext>
            </a:extLst>
          </p:cNvPr>
          <p:cNvSpPr txBox="1"/>
          <p:nvPr/>
        </p:nvSpPr>
        <p:spPr>
          <a:xfrm>
            <a:off x="377472" y="6129467"/>
            <a:ext cx="1676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Downsizing</a:t>
            </a:r>
          </a:p>
        </p:txBody>
      </p:sp>
      <p:sp>
        <p:nvSpPr>
          <p:cNvPr id="34" name="TextBox 33">
            <a:extLst>
              <a:ext uri="{FF2B5EF4-FFF2-40B4-BE49-F238E27FC236}">
                <a16:creationId xmlns:a16="http://schemas.microsoft.com/office/drawing/2014/main" id="{576ACB73-14FC-4767-81F5-FB0F1E631D21}"/>
              </a:ext>
            </a:extLst>
          </p:cNvPr>
          <p:cNvSpPr txBox="1"/>
          <p:nvPr/>
        </p:nvSpPr>
        <p:spPr>
          <a:xfrm>
            <a:off x="4212090" y="7260835"/>
            <a:ext cx="218871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 Location</a:t>
            </a:r>
          </a:p>
        </p:txBody>
      </p:sp>
      <p:sp>
        <p:nvSpPr>
          <p:cNvPr id="35" name="TextBox 34">
            <a:extLst>
              <a:ext uri="{FF2B5EF4-FFF2-40B4-BE49-F238E27FC236}">
                <a16:creationId xmlns:a16="http://schemas.microsoft.com/office/drawing/2014/main" id="{C722F99D-0579-4703-A069-02EE06AF456C}"/>
              </a:ext>
            </a:extLst>
          </p:cNvPr>
          <p:cNvSpPr txBox="1"/>
          <p:nvPr/>
        </p:nvSpPr>
        <p:spPr>
          <a:xfrm>
            <a:off x="4212090" y="2469538"/>
            <a:ext cx="21887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Cropping Region</a:t>
            </a:r>
          </a:p>
        </p:txBody>
      </p:sp>
      <p:sp>
        <p:nvSpPr>
          <p:cNvPr id="36" name="TextBox 35">
            <a:extLst>
              <a:ext uri="{FF2B5EF4-FFF2-40B4-BE49-F238E27FC236}">
                <a16:creationId xmlns:a16="http://schemas.microsoft.com/office/drawing/2014/main" id="{E28BDE87-26AA-49E4-B7F8-F80654C43012}"/>
              </a:ext>
            </a:extLst>
          </p:cNvPr>
          <p:cNvSpPr txBox="1"/>
          <p:nvPr/>
        </p:nvSpPr>
        <p:spPr>
          <a:xfrm>
            <a:off x="6019800" y="4533900"/>
            <a:ext cx="1676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 Labels</a:t>
            </a:r>
          </a:p>
        </p:txBody>
      </p:sp>
      <p:sp>
        <p:nvSpPr>
          <p:cNvPr id="37" name="Rectangle: Rounded Corners 36">
            <a:extLst>
              <a:ext uri="{FF2B5EF4-FFF2-40B4-BE49-F238E27FC236}">
                <a16:creationId xmlns:a16="http://schemas.microsoft.com/office/drawing/2014/main" id="{0AB7AEF2-96C3-4972-A60C-BC36DCB8727A}"/>
              </a:ext>
            </a:extLst>
          </p:cNvPr>
          <p:cNvSpPr/>
          <p:nvPr/>
        </p:nvSpPr>
        <p:spPr>
          <a:xfrm>
            <a:off x="11873186" y="1895041"/>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Conv 1*1</a:t>
            </a:r>
          </a:p>
        </p:txBody>
      </p:sp>
      <p:sp>
        <p:nvSpPr>
          <p:cNvPr id="38" name="Rectangle: Rounded Corners 37">
            <a:extLst>
              <a:ext uri="{FF2B5EF4-FFF2-40B4-BE49-F238E27FC236}">
                <a16:creationId xmlns:a16="http://schemas.microsoft.com/office/drawing/2014/main" id="{9F980386-8D2F-4C4B-9821-3DC8E248DF54}"/>
              </a:ext>
            </a:extLst>
          </p:cNvPr>
          <p:cNvSpPr/>
          <p:nvPr/>
        </p:nvSpPr>
        <p:spPr>
          <a:xfrm>
            <a:off x="11873186" y="3134103"/>
            <a:ext cx="1447800" cy="73866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BN</a:t>
            </a:r>
          </a:p>
        </p:txBody>
      </p:sp>
      <p:sp>
        <p:nvSpPr>
          <p:cNvPr id="39" name="Rectangle: Rounded Corners 38">
            <a:extLst>
              <a:ext uri="{FF2B5EF4-FFF2-40B4-BE49-F238E27FC236}">
                <a16:creationId xmlns:a16="http://schemas.microsoft.com/office/drawing/2014/main" id="{95B42D4C-F255-4596-A752-8CF9D33D3BD3}"/>
              </a:ext>
            </a:extLst>
          </p:cNvPr>
          <p:cNvSpPr/>
          <p:nvPr/>
        </p:nvSpPr>
        <p:spPr>
          <a:xfrm>
            <a:off x="11873186" y="4397410"/>
            <a:ext cx="1447800" cy="7386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Conv 1*1/s</a:t>
            </a:r>
          </a:p>
        </p:txBody>
      </p:sp>
      <p:sp>
        <p:nvSpPr>
          <p:cNvPr id="40" name="Rectangle: Rounded Corners 39">
            <a:extLst>
              <a:ext uri="{FF2B5EF4-FFF2-40B4-BE49-F238E27FC236}">
                <a16:creationId xmlns:a16="http://schemas.microsoft.com/office/drawing/2014/main" id="{B24FCACD-29FA-44D0-B0A6-529613FEA18B}"/>
              </a:ext>
            </a:extLst>
          </p:cNvPr>
          <p:cNvSpPr/>
          <p:nvPr/>
        </p:nvSpPr>
        <p:spPr>
          <a:xfrm>
            <a:off x="11887041" y="5660717"/>
            <a:ext cx="1447800" cy="73866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anose="02020603050405020304" pitchFamily="18" charset="0"/>
                <a:cs typeface="Times New Roman" panose="02020603050405020304" pitchFamily="18" charset="0"/>
              </a:rPr>
              <a:t>Concat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0A6B836F-3B37-428F-BEDB-476A3195DA03}"/>
              </a:ext>
            </a:extLst>
          </p:cNvPr>
          <p:cNvSpPr/>
          <p:nvPr/>
        </p:nvSpPr>
        <p:spPr>
          <a:xfrm>
            <a:off x="11887041" y="6969262"/>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BN</a:t>
            </a:r>
          </a:p>
        </p:txBody>
      </p:sp>
      <p:sp>
        <p:nvSpPr>
          <p:cNvPr id="42" name="Rectangle: Rounded Corners 41">
            <a:extLst>
              <a:ext uri="{FF2B5EF4-FFF2-40B4-BE49-F238E27FC236}">
                <a16:creationId xmlns:a16="http://schemas.microsoft.com/office/drawing/2014/main" id="{2EEBEAEB-9BC8-4057-A6B1-C3FA8AFCD6C7}"/>
              </a:ext>
            </a:extLst>
          </p:cNvPr>
          <p:cNvSpPr/>
          <p:nvPr/>
        </p:nvSpPr>
        <p:spPr>
          <a:xfrm>
            <a:off x="11914750" y="8089943"/>
            <a:ext cx="1447800" cy="7386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anose="02020603050405020304" pitchFamily="18" charset="0"/>
                <a:cs typeface="Times New Roman" panose="02020603050405020304" pitchFamily="18" charset="0"/>
              </a:rPr>
              <a:t>Rel.u</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5B20BFD0-A8D0-4512-9948-ECA6BFCF50C1}"/>
              </a:ext>
            </a:extLst>
          </p:cNvPr>
          <p:cNvSpPr/>
          <p:nvPr/>
        </p:nvSpPr>
        <p:spPr>
          <a:xfrm>
            <a:off x="14859000" y="3071327"/>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anose="02020603050405020304" pitchFamily="18" charset="0"/>
                <a:cs typeface="Times New Roman" panose="02020603050405020304" pitchFamily="18" charset="0"/>
              </a:rPr>
              <a:t>Dw</a:t>
            </a:r>
            <a:r>
              <a:rPr lang="en-US" sz="2000" dirty="0">
                <a:solidFill>
                  <a:schemeClr val="tx1"/>
                </a:solidFill>
                <a:latin typeface="Times New Roman" panose="02020603050405020304" pitchFamily="18" charset="0"/>
                <a:cs typeface="Times New Roman" panose="02020603050405020304" pitchFamily="18" charset="0"/>
              </a:rPr>
              <a:t> 3*3/s</a:t>
            </a:r>
          </a:p>
        </p:txBody>
      </p:sp>
      <p:sp>
        <p:nvSpPr>
          <p:cNvPr id="44" name="Rectangle: Rounded Corners 43">
            <a:extLst>
              <a:ext uri="{FF2B5EF4-FFF2-40B4-BE49-F238E27FC236}">
                <a16:creationId xmlns:a16="http://schemas.microsoft.com/office/drawing/2014/main" id="{9EBEEF54-C110-4ECA-AC56-2C9C284A599C}"/>
              </a:ext>
            </a:extLst>
          </p:cNvPr>
          <p:cNvSpPr/>
          <p:nvPr/>
        </p:nvSpPr>
        <p:spPr>
          <a:xfrm>
            <a:off x="9831957" y="6247524"/>
            <a:ext cx="1447800" cy="73866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Add</a:t>
            </a:r>
          </a:p>
        </p:txBody>
      </p:sp>
      <p:cxnSp>
        <p:nvCxnSpPr>
          <p:cNvPr id="45" name="Straight Arrow Connector 44">
            <a:extLst>
              <a:ext uri="{FF2B5EF4-FFF2-40B4-BE49-F238E27FC236}">
                <a16:creationId xmlns:a16="http://schemas.microsoft.com/office/drawing/2014/main" id="{89BF422F-0875-44D6-A568-A2F02DA53A44}"/>
              </a:ext>
            </a:extLst>
          </p:cNvPr>
          <p:cNvCxnSpPr>
            <a:endCxn id="37" idx="0"/>
          </p:cNvCxnSpPr>
          <p:nvPr/>
        </p:nvCxnSpPr>
        <p:spPr>
          <a:xfrm>
            <a:off x="12597086" y="793750"/>
            <a:ext cx="0" cy="1101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8316CB1-E40D-4CA4-8E61-10785E263E1B}"/>
              </a:ext>
            </a:extLst>
          </p:cNvPr>
          <p:cNvCxnSpPr>
            <a:cxnSpLocks/>
            <a:stCxn id="37" idx="2"/>
            <a:endCxn id="38" idx="0"/>
          </p:cNvCxnSpPr>
          <p:nvPr/>
        </p:nvCxnSpPr>
        <p:spPr>
          <a:xfrm>
            <a:off x="12597086" y="2633705"/>
            <a:ext cx="0" cy="5003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Elbow 51">
            <a:extLst>
              <a:ext uri="{FF2B5EF4-FFF2-40B4-BE49-F238E27FC236}">
                <a16:creationId xmlns:a16="http://schemas.microsoft.com/office/drawing/2014/main" id="{3DDE8880-BD0C-4B86-B014-F9B70F1DB500}"/>
              </a:ext>
            </a:extLst>
          </p:cNvPr>
          <p:cNvCxnSpPr>
            <a:cxnSpLocks/>
            <a:stCxn id="38" idx="3"/>
            <a:endCxn id="43" idx="1"/>
          </p:cNvCxnSpPr>
          <p:nvPr/>
        </p:nvCxnSpPr>
        <p:spPr>
          <a:xfrm flipV="1">
            <a:off x="13320986" y="3440659"/>
            <a:ext cx="1538014" cy="6277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Elbow 54">
            <a:extLst>
              <a:ext uri="{FF2B5EF4-FFF2-40B4-BE49-F238E27FC236}">
                <a16:creationId xmlns:a16="http://schemas.microsoft.com/office/drawing/2014/main" id="{3305F2F5-D389-44F2-B569-660DF6411AB7}"/>
              </a:ext>
            </a:extLst>
          </p:cNvPr>
          <p:cNvCxnSpPr>
            <a:cxnSpLocks/>
            <a:stCxn id="38" idx="2"/>
            <a:endCxn id="39" idx="0"/>
          </p:cNvCxnSpPr>
          <p:nvPr/>
        </p:nvCxnSpPr>
        <p:spPr>
          <a:xfrm rot="5400000">
            <a:off x="12334765" y="4135088"/>
            <a:ext cx="524643"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Elbow 57">
            <a:extLst>
              <a:ext uri="{FF2B5EF4-FFF2-40B4-BE49-F238E27FC236}">
                <a16:creationId xmlns:a16="http://schemas.microsoft.com/office/drawing/2014/main" id="{C6C6D5C9-D8EB-46BE-AD77-DD7AA048F844}"/>
              </a:ext>
            </a:extLst>
          </p:cNvPr>
          <p:cNvCxnSpPr>
            <a:cxnSpLocks/>
            <a:stCxn id="39" idx="2"/>
            <a:endCxn id="40" idx="0"/>
          </p:cNvCxnSpPr>
          <p:nvPr/>
        </p:nvCxnSpPr>
        <p:spPr>
          <a:xfrm rot="16200000" flipH="1">
            <a:off x="12341692" y="5391467"/>
            <a:ext cx="524643" cy="13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Elbow 60">
            <a:extLst>
              <a:ext uri="{FF2B5EF4-FFF2-40B4-BE49-F238E27FC236}">
                <a16:creationId xmlns:a16="http://schemas.microsoft.com/office/drawing/2014/main" id="{0B06CF61-C006-4DB5-963B-F2AB38AEE130}"/>
              </a:ext>
            </a:extLst>
          </p:cNvPr>
          <p:cNvCxnSpPr>
            <a:cxnSpLocks/>
            <a:stCxn id="40" idx="2"/>
            <a:endCxn id="41" idx="0"/>
          </p:cNvCxnSpPr>
          <p:nvPr/>
        </p:nvCxnSpPr>
        <p:spPr>
          <a:xfrm rot="5400000">
            <a:off x="12326001" y="6684321"/>
            <a:ext cx="569881"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072" name="Connector: Elbow 3071">
            <a:extLst>
              <a:ext uri="{FF2B5EF4-FFF2-40B4-BE49-F238E27FC236}">
                <a16:creationId xmlns:a16="http://schemas.microsoft.com/office/drawing/2014/main" id="{7D749CAB-7AFE-432C-BE4C-F728341671DE}"/>
              </a:ext>
            </a:extLst>
          </p:cNvPr>
          <p:cNvCxnSpPr>
            <a:cxnSpLocks/>
            <a:stCxn id="41" idx="2"/>
            <a:endCxn id="42" idx="0"/>
          </p:cNvCxnSpPr>
          <p:nvPr/>
        </p:nvCxnSpPr>
        <p:spPr>
          <a:xfrm rot="16200000" flipH="1">
            <a:off x="12433787" y="7885079"/>
            <a:ext cx="382017" cy="2770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090" name="Connector: Elbow 3089">
            <a:extLst>
              <a:ext uri="{FF2B5EF4-FFF2-40B4-BE49-F238E27FC236}">
                <a16:creationId xmlns:a16="http://schemas.microsoft.com/office/drawing/2014/main" id="{4CDC32B3-C69C-4A1A-9D4A-74FF027755BA}"/>
              </a:ext>
            </a:extLst>
          </p:cNvPr>
          <p:cNvCxnSpPr>
            <a:cxnSpLocks/>
            <a:stCxn id="41" idx="1"/>
            <a:endCxn id="44" idx="3"/>
          </p:cNvCxnSpPr>
          <p:nvPr/>
        </p:nvCxnSpPr>
        <p:spPr>
          <a:xfrm rot="10800000">
            <a:off x="11279757" y="6616856"/>
            <a:ext cx="607284" cy="7217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84" name="Rectangle: Rounded Corners 83">
            <a:extLst>
              <a:ext uri="{FF2B5EF4-FFF2-40B4-BE49-F238E27FC236}">
                <a16:creationId xmlns:a16="http://schemas.microsoft.com/office/drawing/2014/main" id="{F3DD6FDA-400C-4C56-A37D-945FE784CEC4}"/>
              </a:ext>
            </a:extLst>
          </p:cNvPr>
          <p:cNvSpPr/>
          <p:nvPr/>
        </p:nvSpPr>
        <p:spPr>
          <a:xfrm>
            <a:off x="14859000" y="4343902"/>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Conv 1*1</a:t>
            </a:r>
          </a:p>
        </p:txBody>
      </p:sp>
      <p:sp>
        <p:nvSpPr>
          <p:cNvPr id="85" name="Rectangle: Rounded Corners 84">
            <a:extLst>
              <a:ext uri="{FF2B5EF4-FFF2-40B4-BE49-F238E27FC236}">
                <a16:creationId xmlns:a16="http://schemas.microsoft.com/office/drawing/2014/main" id="{CE8ACF9A-6290-491A-8253-4EC1F8ECE74A}"/>
              </a:ext>
            </a:extLst>
          </p:cNvPr>
          <p:cNvSpPr/>
          <p:nvPr/>
        </p:nvSpPr>
        <p:spPr>
          <a:xfrm>
            <a:off x="14859000" y="5398394"/>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BN</a:t>
            </a:r>
          </a:p>
        </p:txBody>
      </p:sp>
      <p:sp>
        <p:nvSpPr>
          <p:cNvPr id="86" name="Rectangle: Rounded Corners 85">
            <a:extLst>
              <a:ext uri="{FF2B5EF4-FFF2-40B4-BE49-F238E27FC236}">
                <a16:creationId xmlns:a16="http://schemas.microsoft.com/office/drawing/2014/main" id="{D1088ED5-7A43-4864-80A9-BE0E2FDF11E6}"/>
              </a:ext>
            </a:extLst>
          </p:cNvPr>
          <p:cNvSpPr/>
          <p:nvPr/>
        </p:nvSpPr>
        <p:spPr>
          <a:xfrm>
            <a:off x="9873597" y="4564678"/>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BN</a:t>
            </a:r>
          </a:p>
        </p:txBody>
      </p:sp>
      <p:sp>
        <p:nvSpPr>
          <p:cNvPr id="87" name="Rectangle: Rounded Corners 86">
            <a:extLst>
              <a:ext uri="{FF2B5EF4-FFF2-40B4-BE49-F238E27FC236}">
                <a16:creationId xmlns:a16="http://schemas.microsoft.com/office/drawing/2014/main" id="{1D94C222-B4D2-43C3-9F0D-04E7B006BF4C}"/>
              </a:ext>
            </a:extLst>
          </p:cNvPr>
          <p:cNvSpPr/>
          <p:nvPr/>
        </p:nvSpPr>
        <p:spPr>
          <a:xfrm>
            <a:off x="9825609" y="3358363"/>
            <a:ext cx="1447800" cy="73866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Conv 1*1</a:t>
            </a:r>
          </a:p>
        </p:txBody>
      </p:sp>
      <p:cxnSp>
        <p:nvCxnSpPr>
          <p:cNvPr id="3093" name="Connector: Elbow 3092">
            <a:extLst>
              <a:ext uri="{FF2B5EF4-FFF2-40B4-BE49-F238E27FC236}">
                <a16:creationId xmlns:a16="http://schemas.microsoft.com/office/drawing/2014/main" id="{FF5849A0-1E3A-4FA3-9343-3E7A8DAFD8D6}"/>
              </a:ext>
            </a:extLst>
          </p:cNvPr>
          <p:cNvCxnSpPr>
            <a:cxnSpLocks/>
            <a:stCxn id="85" idx="2"/>
            <a:endCxn id="40" idx="3"/>
          </p:cNvCxnSpPr>
          <p:nvPr/>
        </p:nvCxnSpPr>
        <p:spPr>
          <a:xfrm rot="5400000" flipH="1">
            <a:off x="14405366" y="4959525"/>
            <a:ext cx="107009" cy="2248059"/>
          </a:xfrm>
          <a:prstGeom prst="bentConnector4">
            <a:avLst>
              <a:gd name="adj1" fmla="val -213627"/>
              <a:gd name="adj2" fmla="val 66101"/>
            </a:avLst>
          </a:prstGeom>
          <a:ln>
            <a:tailEnd type="triangle"/>
          </a:ln>
        </p:spPr>
        <p:style>
          <a:lnRef idx="2">
            <a:schemeClr val="dk1"/>
          </a:lnRef>
          <a:fillRef idx="0">
            <a:schemeClr val="dk1"/>
          </a:fillRef>
          <a:effectRef idx="1">
            <a:schemeClr val="dk1"/>
          </a:effectRef>
          <a:fontRef idx="minor">
            <a:schemeClr val="tx1"/>
          </a:fontRef>
        </p:style>
      </p:cxnSp>
      <p:cxnSp>
        <p:nvCxnSpPr>
          <p:cNvPr id="3096" name="Straight Arrow Connector 3095">
            <a:extLst>
              <a:ext uri="{FF2B5EF4-FFF2-40B4-BE49-F238E27FC236}">
                <a16:creationId xmlns:a16="http://schemas.microsoft.com/office/drawing/2014/main" id="{4BC85314-C75A-4ADE-B67C-1179E6D336A7}"/>
              </a:ext>
            </a:extLst>
          </p:cNvPr>
          <p:cNvCxnSpPr>
            <a:cxnSpLocks/>
          </p:cNvCxnSpPr>
          <p:nvPr/>
        </p:nvCxnSpPr>
        <p:spPr>
          <a:xfrm flipH="1" flipV="1">
            <a:off x="9294430" y="1097864"/>
            <a:ext cx="3296306" cy="703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99" name="Connector: Elbow 3098">
            <a:extLst>
              <a:ext uri="{FF2B5EF4-FFF2-40B4-BE49-F238E27FC236}">
                <a16:creationId xmlns:a16="http://schemas.microsoft.com/office/drawing/2014/main" id="{5FA6DED0-07EF-423B-BAC9-4732AA8B4ED9}"/>
              </a:ext>
            </a:extLst>
          </p:cNvPr>
          <p:cNvCxnSpPr>
            <a:endCxn id="44" idx="1"/>
          </p:cNvCxnSpPr>
          <p:nvPr/>
        </p:nvCxnSpPr>
        <p:spPr>
          <a:xfrm rot="16200000" flipH="1">
            <a:off x="6803697" y="3588596"/>
            <a:ext cx="5518992" cy="537527"/>
          </a:xfrm>
          <a:prstGeom prst="bentConnector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01" name="Connector: Elbow 3100">
            <a:extLst>
              <a:ext uri="{FF2B5EF4-FFF2-40B4-BE49-F238E27FC236}">
                <a16:creationId xmlns:a16="http://schemas.microsoft.com/office/drawing/2014/main" id="{77C34F15-BB91-4915-A25B-9BF2773A057F}"/>
              </a:ext>
            </a:extLst>
          </p:cNvPr>
          <p:cNvCxnSpPr>
            <a:stCxn id="44" idx="2"/>
            <a:endCxn id="42" idx="1"/>
          </p:cNvCxnSpPr>
          <p:nvPr/>
        </p:nvCxnSpPr>
        <p:spPr>
          <a:xfrm rot="16200000" flipH="1">
            <a:off x="10498760" y="7043284"/>
            <a:ext cx="1473087" cy="13588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103" name="Straight Arrow Connector 3102">
            <a:extLst>
              <a:ext uri="{FF2B5EF4-FFF2-40B4-BE49-F238E27FC236}">
                <a16:creationId xmlns:a16="http://schemas.microsoft.com/office/drawing/2014/main" id="{2C124548-0039-4E36-9A04-6577CB6720AE}"/>
              </a:ext>
            </a:extLst>
          </p:cNvPr>
          <p:cNvCxnSpPr/>
          <p:nvPr/>
        </p:nvCxnSpPr>
        <p:spPr>
          <a:xfrm flipH="1">
            <a:off x="10363200" y="1411783"/>
            <a:ext cx="222753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05" name="Connector: Elbow 3104">
            <a:extLst>
              <a:ext uri="{FF2B5EF4-FFF2-40B4-BE49-F238E27FC236}">
                <a16:creationId xmlns:a16="http://schemas.microsoft.com/office/drawing/2014/main" id="{C627EB2A-1877-4003-AF39-048102B68DAA}"/>
              </a:ext>
            </a:extLst>
          </p:cNvPr>
          <p:cNvCxnSpPr>
            <a:endCxn id="87" idx="0"/>
          </p:cNvCxnSpPr>
          <p:nvPr/>
        </p:nvCxnSpPr>
        <p:spPr>
          <a:xfrm rot="16200000" flipH="1">
            <a:off x="9483064" y="2291918"/>
            <a:ext cx="1946580" cy="186309"/>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07" name="Straight Arrow Connector 3106">
            <a:extLst>
              <a:ext uri="{FF2B5EF4-FFF2-40B4-BE49-F238E27FC236}">
                <a16:creationId xmlns:a16="http://schemas.microsoft.com/office/drawing/2014/main" id="{E37B2562-13E2-496E-8130-EB5E86DAE226}"/>
              </a:ext>
            </a:extLst>
          </p:cNvPr>
          <p:cNvCxnSpPr>
            <a:cxnSpLocks/>
            <a:stCxn id="86" idx="2"/>
            <a:endCxn id="44" idx="0"/>
          </p:cNvCxnSpPr>
          <p:nvPr/>
        </p:nvCxnSpPr>
        <p:spPr>
          <a:xfrm flipH="1">
            <a:off x="10555857" y="5303342"/>
            <a:ext cx="41640" cy="9441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6" name="Straight Arrow Connector 105">
            <a:extLst>
              <a:ext uri="{FF2B5EF4-FFF2-40B4-BE49-F238E27FC236}">
                <a16:creationId xmlns:a16="http://schemas.microsoft.com/office/drawing/2014/main" id="{DB6252FC-5752-4BA4-B359-2DCD2B0CC171}"/>
              </a:ext>
            </a:extLst>
          </p:cNvPr>
          <p:cNvCxnSpPr>
            <a:cxnSpLocks/>
            <a:endCxn id="86" idx="0"/>
          </p:cNvCxnSpPr>
          <p:nvPr/>
        </p:nvCxnSpPr>
        <p:spPr>
          <a:xfrm>
            <a:off x="10544913" y="4084125"/>
            <a:ext cx="52584" cy="48055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112" name="Connector: Elbow 3111">
            <a:extLst>
              <a:ext uri="{FF2B5EF4-FFF2-40B4-BE49-F238E27FC236}">
                <a16:creationId xmlns:a16="http://schemas.microsoft.com/office/drawing/2014/main" id="{56CDC480-0C8B-49B3-8BC6-35E19ED6566B}"/>
              </a:ext>
            </a:extLst>
          </p:cNvPr>
          <p:cNvCxnSpPr>
            <a:cxnSpLocks/>
            <a:stCxn id="84" idx="2"/>
            <a:endCxn id="85" idx="0"/>
          </p:cNvCxnSpPr>
          <p:nvPr/>
        </p:nvCxnSpPr>
        <p:spPr>
          <a:xfrm rot="5400000">
            <a:off x="15424986" y="5240480"/>
            <a:ext cx="315828"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115" name="Connector: Elbow 3114">
            <a:extLst>
              <a:ext uri="{FF2B5EF4-FFF2-40B4-BE49-F238E27FC236}">
                <a16:creationId xmlns:a16="http://schemas.microsoft.com/office/drawing/2014/main" id="{6FDB3910-433E-4FC2-B78A-41A1C1DF2C2D}"/>
              </a:ext>
            </a:extLst>
          </p:cNvPr>
          <p:cNvCxnSpPr>
            <a:cxnSpLocks/>
            <a:stCxn id="43" idx="2"/>
            <a:endCxn id="84" idx="0"/>
          </p:cNvCxnSpPr>
          <p:nvPr/>
        </p:nvCxnSpPr>
        <p:spPr>
          <a:xfrm rot="5400000">
            <a:off x="15315945" y="4076946"/>
            <a:ext cx="533911"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118" name="Straight Arrow Connector 3117">
            <a:extLst>
              <a:ext uri="{FF2B5EF4-FFF2-40B4-BE49-F238E27FC236}">
                <a16:creationId xmlns:a16="http://schemas.microsoft.com/office/drawing/2014/main" id="{297D13CE-B790-4BB2-9F2A-DF0D8235AE51}"/>
              </a:ext>
            </a:extLst>
          </p:cNvPr>
          <p:cNvCxnSpPr>
            <a:stCxn id="42" idx="2"/>
          </p:cNvCxnSpPr>
          <p:nvPr/>
        </p:nvCxnSpPr>
        <p:spPr>
          <a:xfrm>
            <a:off x="12638650" y="8828607"/>
            <a:ext cx="0" cy="5058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19" name="TextBox 3118">
            <a:extLst>
              <a:ext uri="{FF2B5EF4-FFF2-40B4-BE49-F238E27FC236}">
                <a16:creationId xmlns:a16="http://schemas.microsoft.com/office/drawing/2014/main" id="{B7BB576F-7AA7-4EF1-806F-91F1DA89C9B0}"/>
              </a:ext>
            </a:extLst>
          </p:cNvPr>
          <p:cNvSpPr txBox="1"/>
          <p:nvPr/>
        </p:nvSpPr>
        <p:spPr>
          <a:xfrm>
            <a:off x="3247832" y="8089942"/>
            <a:ext cx="6383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a:t>
            </a:r>
          </a:p>
        </p:txBody>
      </p:sp>
      <p:sp>
        <p:nvSpPr>
          <p:cNvPr id="117" name="TextBox 116">
            <a:extLst>
              <a:ext uri="{FF2B5EF4-FFF2-40B4-BE49-F238E27FC236}">
                <a16:creationId xmlns:a16="http://schemas.microsoft.com/office/drawing/2014/main" id="{08A0C0ED-CC74-4E5D-AA28-EE239718C012}"/>
              </a:ext>
            </a:extLst>
          </p:cNvPr>
          <p:cNvSpPr txBox="1"/>
          <p:nvPr/>
        </p:nvSpPr>
        <p:spPr>
          <a:xfrm>
            <a:off x="14401800" y="8089942"/>
            <a:ext cx="6383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t>
            </a:r>
          </a:p>
        </p:txBody>
      </p:sp>
      <p:sp>
        <p:nvSpPr>
          <p:cNvPr id="118" name="TextBox 117">
            <a:extLst>
              <a:ext uri="{FF2B5EF4-FFF2-40B4-BE49-F238E27FC236}">
                <a16:creationId xmlns:a16="http://schemas.microsoft.com/office/drawing/2014/main" id="{6D0E2085-E5C6-40A5-BE34-CCEFF27D0E5B}"/>
              </a:ext>
            </a:extLst>
          </p:cNvPr>
          <p:cNvSpPr txBox="1"/>
          <p:nvPr/>
        </p:nvSpPr>
        <p:spPr>
          <a:xfrm>
            <a:off x="1125044" y="9368856"/>
            <a:ext cx="1575389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Fig-4: a) Detection pipeline of proposed Method  b) Structure of Fire-Module </a:t>
            </a:r>
          </a:p>
        </p:txBody>
      </p:sp>
      <p:sp>
        <p:nvSpPr>
          <p:cNvPr id="119" name="TextBox 118">
            <a:extLst>
              <a:ext uri="{FF2B5EF4-FFF2-40B4-BE49-F238E27FC236}">
                <a16:creationId xmlns:a16="http://schemas.microsoft.com/office/drawing/2014/main" id="{BF300985-82BB-435E-B90C-75DFFBAE53D9}"/>
              </a:ext>
            </a:extLst>
          </p:cNvPr>
          <p:cNvSpPr txBox="1"/>
          <p:nvPr/>
        </p:nvSpPr>
        <p:spPr>
          <a:xfrm>
            <a:off x="12723690" y="1221244"/>
            <a:ext cx="91610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c_in</a:t>
            </a:r>
            <a:endParaRPr lang="en-US" sz="20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B59AC1A9-EAE4-40DE-B83F-5C6A6A4A1250}"/>
              </a:ext>
            </a:extLst>
          </p:cNvPr>
          <p:cNvSpPr txBox="1"/>
          <p:nvPr/>
        </p:nvSpPr>
        <p:spPr>
          <a:xfrm>
            <a:off x="12730614" y="8896784"/>
            <a:ext cx="91610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c_out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77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5078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6258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RESULT ANALYSIS &amp; RELATIVE COMPARISONS </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13</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762000" y="1512776"/>
            <a:ext cx="68095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Table-4: Relative Comparisons</a:t>
            </a:r>
          </a:p>
        </p:txBody>
      </p:sp>
      <p:graphicFrame>
        <p:nvGraphicFramePr>
          <p:cNvPr id="2" name="Table 13">
            <a:extLst>
              <a:ext uri="{FF2B5EF4-FFF2-40B4-BE49-F238E27FC236}">
                <a16:creationId xmlns:a16="http://schemas.microsoft.com/office/drawing/2014/main" id="{197CE42B-4AE0-42BC-83BF-0D4E28E9E797}"/>
              </a:ext>
            </a:extLst>
          </p:cNvPr>
          <p:cNvGraphicFramePr>
            <a:graphicFrameLocks noGrp="1"/>
          </p:cNvGraphicFramePr>
          <p:nvPr>
            <p:extLst>
              <p:ext uri="{D42A27DB-BD31-4B8C-83A1-F6EECF244321}">
                <p14:modId xmlns:p14="http://schemas.microsoft.com/office/powerpoint/2010/main" val="2192745274"/>
              </p:ext>
            </p:extLst>
          </p:nvPr>
        </p:nvGraphicFramePr>
        <p:xfrm>
          <a:off x="886690" y="2202954"/>
          <a:ext cx="16715508" cy="6807697"/>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3304310">
                  <a:extLst>
                    <a:ext uri="{9D8B030D-6E8A-4147-A177-3AD203B41FA5}">
                      <a16:colId xmlns:a16="http://schemas.microsoft.com/office/drawing/2014/main" val="3866544337"/>
                    </a:ext>
                  </a:extLst>
                </a:gridCol>
                <a:gridCol w="5053444">
                  <a:extLst>
                    <a:ext uri="{9D8B030D-6E8A-4147-A177-3AD203B41FA5}">
                      <a16:colId xmlns:a16="http://schemas.microsoft.com/office/drawing/2014/main" val="631179792"/>
                    </a:ext>
                  </a:extLst>
                </a:gridCol>
                <a:gridCol w="4178877">
                  <a:extLst>
                    <a:ext uri="{9D8B030D-6E8A-4147-A177-3AD203B41FA5}">
                      <a16:colId xmlns:a16="http://schemas.microsoft.com/office/drawing/2014/main" val="1949855013"/>
                    </a:ext>
                  </a:extLst>
                </a:gridCol>
                <a:gridCol w="4178877">
                  <a:extLst>
                    <a:ext uri="{9D8B030D-6E8A-4147-A177-3AD203B41FA5}">
                      <a16:colId xmlns:a16="http://schemas.microsoft.com/office/drawing/2014/main" val="2804351394"/>
                    </a:ext>
                  </a:extLst>
                </a:gridCol>
              </a:tblGrid>
              <a:tr h="2322996">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Field</a:t>
                      </a:r>
                    </a:p>
                  </a:txBody>
                  <a:tcPr>
                    <a:solidFill>
                      <a:schemeClr val="accent1">
                        <a:lumMod val="40000"/>
                        <a:lumOff val="60000"/>
                      </a:schemeClr>
                    </a:solidFill>
                  </a:tcPr>
                </a:tc>
                <a:tc>
                  <a:txBody>
                    <a:bodyPr/>
                    <a:lstStyle/>
                    <a:p>
                      <a:pPr algn="ctr">
                        <a:lnSpc>
                          <a:spcPct val="150000"/>
                        </a:lnSpc>
                      </a:pP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with Bounding Box Regression Step</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Pre-Trained VGG16 with Challenge Classifier</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Integration of Localization and Classification with Modified Feature Pyramid</a:t>
                      </a:r>
                    </a:p>
                  </a:txBody>
                  <a:tcPr>
                    <a:solidFill>
                      <a:schemeClr val="accent1">
                        <a:lumMod val="40000"/>
                        <a:lumOff val="60000"/>
                      </a:schemeClr>
                    </a:solidFill>
                  </a:tcPr>
                </a:tc>
                <a:extLst>
                  <a:ext uri="{0D108BD9-81ED-4DB2-BD59-A6C34878D82A}">
                    <a16:rowId xmlns:a16="http://schemas.microsoft.com/office/drawing/2014/main" val="1119796193"/>
                  </a:ext>
                </a:extLst>
              </a:tr>
              <a:tr h="4484701">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Result Analysis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Modified </a:t>
                      </a: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with bounding box and Fine tuning model layers give accuracy about 84% on Tsinghua Tencent 100K Dataset</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Modular Approach with Classification classifier, Enhance-Net auto encoder packed with VGG16 pretrained model shows around 91.13% Accuracy on CURE-TSD Dataset</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After extracting feature map and employing fire-module architecture this method shows around 91.4% Accuracy on Tsinghua Tencent 100K Dataset</a:t>
                      </a:r>
                    </a:p>
                  </a:txBody>
                  <a:tcPr>
                    <a:solidFill>
                      <a:schemeClr val="accent1">
                        <a:lumMod val="40000"/>
                        <a:lumOff val="60000"/>
                      </a:schemeClr>
                    </a:solidFill>
                  </a:tcPr>
                </a:tc>
                <a:extLst>
                  <a:ext uri="{0D108BD9-81ED-4DB2-BD59-A6C34878D82A}">
                    <a16:rowId xmlns:a16="http://schemas.microsoft.com/office/drawing/2014/main" val="1126039988"/>
                  </a:ext>
                </a:extLst>
              </a:tr>
            </a:tbl>
          </a:graphicData>
        </a:graphic>
      </p:graphicFrame>
    </p:spTree>
    <p:extLst>
      <p:ext uri="{BB962C8B-B14F-4D97-AF65-F5344CB8AC3E}">
        <p14:creationId xmlns:p14="http://schemas.microsoft.com/office/powerpoint/2010/main" val="169615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43710" y="744328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6258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RESULT ANALYSIS &amp; RELATIVE COMPARISONS (Cont’d) </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14</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762000" y="1526630"/>
            <a:ext cx="68095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Table-5: Relative Comparisons</a:t>
            </a:r>
          </a:p>
        </p:txBody>
      </p:sp>
      <p:graphicFrame>
        <p:nvGraphicFramePr>
          <p:cNvPr id="2" name="Table 13">
            <a:extLst>
              <a:ext uri="{FF2B5EF4-FFF2-40B4-BE49-F238E27FC236}">
                <a16:creationId xmlns:a16="http://schemas.microsoft.com/office/drawing/2014/main" id="{197CE42B-4AE0-42BC-83BF-0D4E28E9E797}"/>
              </a:ext>
            </a:extLst>
          </p:cNvPr>
          <p:cNvGraphicFramePr>
            <a:graphicFrameLocks noGrp="1"/>
          </p:cNvGraphicFramePr>
          <p:nvPr>
            <p:extLst>
              <p:ext uri="{D42A27DB-BD31-4B8C-83A1-F6EECF244321}">
                <p14:modId xmlns:p14="http://schemas.microsoft.com/office/powerpoint/2010/main" val="3062794231"/>
              </p:ext>
            </p:extLst>
          </p:nvPr>
        </p:nvGraphicFramePr>
        <p:xfrm>
          <a:off x="886690" y="2202955"/>
          <a:ext cx="16715508" cy="6007866"/>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3380510">
                  <a:extLst>
                    <a:ext uri="{9D8B030D-6E8A-4147-A177-3AD203B41FA5}">
                      <a16:colId xmlns:a16="http://schemas.microsoft.com/office/drawing/2014/main" val="3866544337"/>
                    </a:ext>
                  </a:extLst>
                </a:gridCol>
                <a:gridCol w="4977244">
                  <a:extLst>
                    <a:ext uri="{9D8B030D-6E8A-4147-A177-3AD203B41FA5}">
                      <a16:colId xmlns:a16="http://schemas.microsoft.com/office/drawing/2014/main" val="631179792"/>
                    </a:ext>
                  </a:extLst>
                </a:gridCol>
                <a:gridCol w="4178877">
                  <a:extLst>
                    <a:ext uri="{9D8B030D-6E8A-4147-A177-3AD203B41FA5}">
                      <a16:colId xmlns:a16="http://schemas.microsoft.com/office/drawing/2014/main" val="1949855013"/>
                    </a:ext>
                  </a:extLst>
                </a:gridCol>
                <a:gridCol w="4178877">
                  <a:extLst>
                    <a:ext uri="{9D8B030D-6E8A-4147-A177-3AD203B41FA5}">
                      <a16:colId xmlns:a16="http://schemas.microsoft.com/office/drawing/2014/main" val="2804351394"/>
                    </a:ext>
                  </a:extLst>
                </a:gridCol>
              </a:tblGrid>
              <a:tr h="2002622">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Field</a:t>
                      </a:r>
                    </a:p>
                  </a:txBody>
                  <a:tcPr>
                    <a:solidFill>
                      <a:schemeClr val="accent1">
                        <a:lumMod val="40000"/>
                        <a:lumOff val="60000"/>
                      </a:schemeClr>
                    </a:solidFill>
                  </a:tcPr>
                </a:tc>
                <a:tc>
                  <a:txBody>
                    <a:bodyPr/>
                    <a:lstStyle/>
                    <a:p>
                      <a:pPr algn="ctr">
                        <a:lnSpc>
                          <a:spcPct val="150000"/>
                        </a:lnSpc>
                      </a:pP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with Bounding Box Regression Step</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Pre-Trained VGG16 with Challenge Classifier</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Integration of Localization and Classification with Modified Feature Pyramid</a:t>
                      </a:r>
                    </a:p>
                  </a:txBody>
                  <a:tcPr>
                    <a:solidFill>
                      <a:schemeClr val="accent1">
                        <a:lumMod val="40000"/>
                        <a:lumOff val="60000"/>
                      </a:schemeClr>
                    </a:solidFill>
                  </a:tcPr>
                </a:tc>
                <a:extLst>
                  <a:ext uri="{0D108BD9-81ED-4DB2-BD59-A6C34878D82A}">
                    <a16:rowId xmlns:a16="http://schemas.microsoft.com/office/drawing/2014/main" val="1119796193"/>
                  </a:ext>
                </a:extLst>
              </a:tr>
              <a:tr h="2002622">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Dataset Analysis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Tsinghua Tencent Dataset consisting around 100K Images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CURE-TSD Dataset consisting 1.72 Million frames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Tsinghua Tencent Dataset consisting around 100K Images</a:t>
                      </a:r>
                    </a:p>
                  </a:txBody>
                  <a:tcPr>
                    <a:solidFill>
                      <a:schemeClr val="accent1">
                        <a:lumMod val="40000"/>
                        <a:lumOff val="60000"/>
                      </a:schemeClr>
                    </a:solidFill>
                  </a:tcPr>
                </a:tc>
                <a:extLst>
                  <a:ext uri="{0D108BD9-81ED-4DB2-BD59-A6C34878D82A}">
                    <a16:rowId xmlns:a16="http://schemas.microsoft.com/office/drawing/2014/main" val="1126039988"/>
                  </a:ext>
                </a:extLst>
              </a:tr>
              <a:tr h="2002622">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Dataset Limitation</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Only Chinese Traffic Signs Included</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Duplicate Images and Frames exists to some extent</a:t>
                      </a:r>
                    </a:p>
                  </a:txBody>
                  <a:tcPr>
                    <a:solidFill>
                      <a:schemeClr val="accent1">
                        <a:lumMod val="40000"/>
                        <a:lumOff val="60000"/>
                      </a:schemeClr>
                    </a:solid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600" dirty="0">
                          <a:latin typeface="Times New Roman" panose="02020603050405020304" pitchFamily="18" charset="0"/>
                          <a:cs typeface="Times New Roman" panose="02020603050405020304" pitchFamily="18" charset="0"/>
                        </a:rPr>
                        <a:t>Only Chinese Traffic Signs Included</a:t>
                      </a:r>
                    </a:p>
                    <a:p>
                      <a:pPr algn="ctr">
                        <a:lnSpc>
                          <a:spcPct val="150000"/>
                        </a:lnSpc>
                      </a:pPr>
                      <a:endParaRPr lang="en-US" sz="2600" dirty="0">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val="3107788495"/>
                  </a:ext>
                </a:extLst>
              </a:tr>
            </a:tbl>
          </a:graphicData>
        </a:graphic>
      </p:graphicFrame>
    </p:spTree>
    <p:extLst>
      <p:ext uri="{BB962C8B-B14F-4D97-AF65-F5344CB8AC3E}">
        <p14:creationId xmlns:p14="http://schemas.microsoft.com/office/powerpoint/2010/main" val="273968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487400" y="763528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6258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RESULT ANALYSIS &amp; RELATIVE COMPARISONS (Cont’d) </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15</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52054" y="1535451"/>
            <a:ext cx="68095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Table-6: Relative Comparisons</a:t>
            </a:r>
          </a:p>
        </p:txBody>
      </p:sp>
      <p:graphicFrame>
        <p:nvGraphicFramePr>
          <p:cNvPr id="2" name="Table 13">
            <a:extLst>
              <a:ext uri="{FF2B5EF4-FFF2-40B4-BE49-F238E27FC236}">
                <a16:creationId xmlns:a16="http://schemas.microsoft.com/office/drawing/2014/main" id="{197CE42B-4AE0-42BC-83BF-0D4E28E9E797}"/>
              </a:ext>
            </a:extLst>
          </p:cNvPr>
          <p:cNvGraphicFramePr>
            <a:graphicFrameLocks noGrp="1"/>
          </p:cNvGraphicFramePr>
          <p:nvPr>
            <p:extLst>
              <p:ext uri="{D42A27DB-BD31-4B8C-83A1-F6EECF244321}">
                <p14:modId xmlns:p14="http://schemas.microsoft.com/office/powerpoint/2010/main" val="3129991430"/>
              </p:ext>
            </p:extLst>
          </p:nvPr>
        </p:nvGraphicFramePr>
        <p:xfrm>
          <a:off x="866704" y="2000577"/>
          <a:ext cx="16715508" cy="7787451"/>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3075710">
                  <a:extLst>
                    <a:ext uri="{9D8B030D-6E8A-4147-A177-3AD203B41FA5}">
                      <a16:colId xmlns:a16="http://schemas.microsoft.com/office/drawing/2014/main" val="3866544337"/>
                    </a:ext>
                  </a:extLst>
                </a:gridCol>
                <a:gridCol w="3962400">
                  <a:extLst>
                    <a:ext uri="{9D8B030D-6E8A-4147-A177-3AD203B41FA5}">
                      <a16:colId xmlns:a16="http://schemas.microsoft.com/office/drawing/2014/main" val="631179792"/>
                    </a:ext>
                  </a:extLst>
                </a:gridCol>
                <a:gridCol w="4572000">
                  <a:extLst>
                    <a:ext uri="{9D8B030D-6E8A-4147-A177-3AD203B41FA5}">
                      <a16:colId xmlns:a16="http://schemas.microsoft.com/office/drawing/2014/main" val="1949855013"/>
                    </a:ext>
                  </a:extLst>
                </a:gridCol>
                <a:gridCol w="5105398">
                  <a:extLst>
                    <a:ext uri="{9D8B030D-6E8A-4147-A177-3AD203B41FA5}">
                      <a16:colId xmlns:a16="http://schemas.microsoft.com/office/drawing/2014/main" val="2804351394"/>
                    </a:ext>
                  </a:extLst>
                </a:gridCol>
              </a:tblGrid>
              <a:tr h="1736995">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Field</a:t>
                      </a:r>
                    </a:p>
                  </a:txBody>
                  <a:tcPr>
                    <a:solidFill>
                      <a:schemeClr val="accent1">
                        <a:lumMod val="40000"/>
                        <a:lumOff val="60000"/>
                      </a:schemeClr>
                    </a:solidFill>
                  </a:tcPr>
                </a:tc>
                <a:tc>
                  <a:txBody>
                    <a:bodyPr/>
                    <a:lstStyle/>
                    <a:p>
                      <a:pPr algn="ctr">
                        <a:lnSpc>
                          <a:spcPct val="150000"/>
                        </a:lnSpc>
                      </a:pP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with Bounding Box Regression Step</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Pre-Trained VGG16 with Challenge Classifier</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Integration of Localization and Classification with Modified Feature Pyramid</a:t>
                      </a:r>
                    </a:p>
                  </a:txBody>
                  <a:tcPr>
                    <a:solidFill>
                      <a:schemeClr val="accent1">
                        <a:lumMod val="40000"/>
                        <a:lumOff val="60000"/>
                      </a:schemeClr>
                    </a:solidFill>
                  </a:tcPr>
                </a:tc>
                <a:extLst>
                  <a:ext uri="{0D108BD9-81ED-4DB2-BD59-A6C34878D82A}">
                    <a16:rowId xmlns:a16="http://schemas.microsoft.com/office/drawing/2014/main" val="1119796193"/>
                  </a:ext>
                </a:extLst>
              </a:tr>
              <a:tr h="1736995">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Error Analysis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Less Dense CNN Architecture may cause poor Accuracy</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Performance Degradation with increasing challenge level</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Heavy Computer Resource usage makes it slow</a:t>
                      </a:r>
                    </a:p>
                  </a:txBody>
                  <a:tcPr>
                    <a:solidFill>
                      <a:schemeClr val="accent1">
                        <a:lumMod val="40000"/>
                        <a:lumOff val="60000"/>
                      </a:schemeClr>
                    </a:solidFill>
                  </a:tcPr>
                </a:tc>
                <a:extLst>
                  <a:ext uri="{0D108BD9-81ED-4DB2-BD59-A6C34878D82A}">
                    <a16:rowId xmlns:a16="http://schemas.microsoft.com/office/drawing/2014/main" val="1126039988"/>
                  </a:ext>
                </a:extLst>
              </a:tr>
              <a:tr h="3981539">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Limitation</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Need to include more traffic signs from rare classes</a:t>
                      </a:r>
                    </a:p>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Dataset may not fully represent real-world tasks</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Misclassification of some level 1 challenges</a:t>
                      </a:r>
                    </a:p>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Lower overall performance due to insufficient training data</a:t>
                      </a:r>
                    </a:p>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Performance degradation with increasing challenge level</a:t>
                      </a:r>
                    </a:p>
                  </a:txBody>
                  <a:tcPr>
                    <a:solidFill>
                      <a:schemeClr val="accent1">
                        <a:lumMod val="40000"/>
                        <a:lumOff val="60000"/>
                      </a:schemeClr>
                    </a:solidFill>
                  </a:tcPr>
                </a:tc>
                <a:tc>
                  <a:txBody>
                    <a:bodyPr/>
                    <a:lstStyle/>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Acknowledgement of Challenges in designing a practical traffic sign detector</a:t>
                      </a:r>
                    </a:p>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Intention to increase model speed</a:t>
                      </a:r>
                    </a:p>
                    <a:p>
                      <a:pPr marL="342900" indent="-342900" algn="l">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VGG16 with down sampling concerns</a:t>
                      </a:r>
                    </a:p>
                  </a:txBody>
                  <a:tcPr>
                    <a:solidFill>
                      <a:schemeClr val="accent1">
                        <a:lumMod val="40000"/>
                        <a:lumOff val="60000"/>
                      </a:schemeClr>
                    </a:solidFill>
                  </a:tcPr>
                </a:tc>
                <a:extLst>
                  <a:ext uri="{0D108BD9-81ED-4DB2-BD59-A6C34878D82A}">
                    <a16:rowId xmlns:a16="http://schemas.microsoft.com/office/drawing/2014/main" val="3107788495"/>
                  </a:ext>
                </a:extLst>
              </a:tr>
            </a:tbl>
          </a:graphicData>
        </a:graphic>
      </p:graphicFrame>
    </p:spTree>
    <p:extLst>
      <p:ext uri="{BB962C8B-B14F-4D97-AF65-F5344CB8AC3E}">
        <p14:creationId xmlns:p14="http://schemas.microsoft.com/office/powerpoint/2010/main" val="222668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55481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74191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FINDINGS</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16</a:t>
              </a:r>
            </a:p>
          </p:txBody>
        </p:sp>
      </p:grpSp>
      <p:graphicFrame>
        <p:nvGraphicFramePr>
          <p:cNvPr id="24" name="Chart 23">
            <a:extLst>
              <a:ext uri="{FF2B5EF4-FFF2-40B4-BE49-F238E27FC236}">
                <a16:creationId xmlns:a16="http://schemas.microsoft.com/office/drawing/2014/main" id="{FFFD6470-74A5-4CDC-8A0A-5299BC712AF9}"/>
              </a:ext>
            </a:extLst>
          </p:cNvPr>
          <p:cNvGraphicFramePr/>
          <p:nvPr>
            <p:extLst>
              <p:ext uri="{D42A27DB-BD31-4B8C-83A1-F6EECF244321}">
                <p14:modId xmlns:p14="http://schemas.microsoft.com/office/powerpoint/2010/main" val="2165680314"/>
              </p:ext>
            </p:extLst>
          </p:nvPr>
        </p:nvGraphicFramePr>
        <p:xfrm>
          <a:off x="2617286" y="1259314"/>
          <a:ext cx="14832514" cy="83691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6438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563600" y="739389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58968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FINDINGS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17</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010208" cy="722242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Both </a:t>
            </a: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and Novel Centre point estimation use Tsinghua Tencent 100K Dataset.</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DFR-TSD used more robust and larger dataset called CURE-TSD.</a:t>
            </a: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DFR-TSD takes various types of challenging images and designed their architecture accordingly where as the rest two works takes input from panoramic images and take decisions.</a:t>
            </a: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But increasing challenges levels in DFR-TSD degrades model performance.</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Whereas, Novel Point Estimation work is resource heavy and slow to compute.</a:t>
            </a: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Use of Shallow Deep Learning Network might lower the accuracy of </a:t>
            </a: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Framework research.</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But development of novel dataset about 100K images by </a:t>
            </a:r>
            <a:r>
              <a:rPr lang="en-US" sz="2600" dirty="0" err="1">
                <a:latin typeface="Times New Roman" panose="02020603050405020304" pitchFamily="18" charset="0"/>
                <a:cs typeface="Times New Roman" panose="02020603050405020304" pitchFamily="18" charset="0"/>
              </a:rPr>
              <a:t>OverFeat</a:t>
            </a:r>
            <a:r>
              <a:rPr lang="en-US" sz="2600" dirty="0">
                <a:latin typeface="Times New Roman" panose="02020603050405020304" pitchFamily="18" charset="0"/>
                <a:cs typeface="Times New Roman" panose="02020603050405020304" pitchFamily="18" charset="0"/>
              </a:rPr>
              <a:t> research.</a:t>
            </a:r>
          </a:p>
          <a:p>
            <a:pPr marL="342900" indent="-342900">
              <a:lnSpc>
                <a:spcPct val="150000"/>
              </a:lnSpc>
              <a:buFont typeface="Wingdings" panose="05000000000000000000" pitchFamily="2" charset="2"/>
              <a:buChar char="q"/>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85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55330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58968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RECOMMENDATION</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18</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010208" cy="7822591"/>
          </a:xfrm>
          <a:prstGeom prst="rect">
            <a:avLst/>
          </a:prstGeom>
          <a:noFill/>
        </p:spPr>
        <p:txBody>
          <a:bodyPr wrap="square" rtlCol="0">
            <a:spAutoFit/>
          </a:bodyPr>
          <a:lstStyle/>
          <a:p>
            <a:pPr>
              <a:lnSpc>
                <a:spcPct val="150000"/>
              </a:lnSpc>
            </a:pPr>
            <a:r>
              <a:rPr lang="en-US" sz="2600" dirty="0">
                <a:latin typeface="Times New Roman" panose="02020603050405020304" pitchFamily="18" charset="0"/>
                <a:cs typeface="Times New Roman" panose="02020603050405020304" pitchFamily="18" charset="0"/>
              </a:rPr>
              <a:t>Overall comparing all the aspects, DFR-TSD approach is the most promising approach for the following reasons:</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Robust Performance: </a:t>
            </a:r>
            <a:r>
              <a:rPr lang="en-US" sz="2600" dirty="0">
                <a:latin typeface="Times New Roman" panose="02020603050405020304" pitchFamily="18" charset="0"/>
                <a:cs typeface="Times New Roman" panose="02020603050405020304" pitchFamily="18" charset="0"/>
              </a:rPr>
              <a:t>It has made substantial improvement over the other two methods. Indicating that it has gained similar level of accuracy on very large dataset compared to other approaches.</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Various Challenging Scenarios: </a:t>
            </a:r>
            <a:r>
              <a:rPr lang="en-US" sz="2600" dirty="0">
                <a:latin typeface="Times New Roman" panose="02020603050405020304" pitchFamily="18" charset="0"/>
                <a:cs typeface="Times New Roman" panose="02020603050405020304" pitchFamily="18" charset="0"/>
              </a:rPr>
              <a:t>Not only working on large dataset, this work focus on many challenging situations or various environments which is more advanced.</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Model Testing: </a:t>
            </a:r>
            <a:r>
              <a:rPr lang="en-US" sz="2600" dirty="0">
                <a:latin typeface="Times New Roman" panose="02020603050405020304" pitchFamily="18" charset="0"/>
                <a:cs typeface="Times New Roman" panose="02020603050405020304" pitchFamily="18" charset="0"/>
              </a:rPr>
              <a:t>Unlike other two works, this work tests the model’s performance manipulating the dataset. Instead of giving only images of containing road signs, fresh image without any traffic sign is also introduced.</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Good Accuracy: </a:t>
            </a:r>
            <a:r>
              <a:rPr lang="en-US" sz="2600" dirty="0">
                <a:latin typeface="Times New Roman" panose="02020603050405020304" pitchFamily="18" charset="0"/>
                <a:cs typeface="Times New Roman" panose="02020603050405020304" pitchFamily="18" charset="0"/>
              </a:rPr>
              <a:t>On CURE-TSD dataset, this works measures about 91% Accuracy. </a:t>
            </a:r>
            <a:endParaRPr lang="en-US" sz="26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4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16000" y="749575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58968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CONCLUSION</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19</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010208" cy="422160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approach for detecting traffic and road signs under challenging situations was studied.</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 thorough description of their methodology was given.</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Via result and error analysis the best approach was found.</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best working dataset is also acknowledged.</a:t>
            </a:r>
          </a:p>
        </p:txBody>
      </p:sp>
    </p:spTree>
    <p:extLst>
      <p:ext uri="{BB962C8B-B14F-4D97-AF65-F5344CB8AC3E}">
        <p14:creationId xmlns:p14="http://schemas.microsoft.com/office/powerpoint/2010/main" val="151842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07473" y="1276632"/>
            <a:ext cx="14705320" cy="7139455"/>
          </a:xfrm>
          <a:prstGeom prst="rect">
            <a:avLst/>
          </a:prstGeom>
        </p:spPr>
        <p:txBody>
          <a:bodyPr lIns="0" tIns="0" rIns="0" bIns="0" rtlCol="0" anchor="t">
            <a:spAutoFit/>
          </a:bodyPr>
          <a:lstStyle/>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Papers</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Introduction</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Literature Review</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Methodology</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Result Analysis and Relative Comparisons</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Findings</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Recommendation</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Conclusion</a:t>
            </a:r>
          </a:p>
          <a:p>
            <a:pPr marL="571500" indent="-571500" algn="l">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References</a:t>
            </a:r>
          </a:p>
          <a:p>
            <a:pPr algn="l">
              <a:lnSpc>
                <a:spcPct val="150000"/>
              </a:lnSpc>
            </a:pPr>
            <a:endParaRPr lang="en-US" sz="2600" dirty="0">
              <a:solidFill>
                <a:srgbClr val="000000"/>
              </a:solidFill>
              <a:latin typeface="Times New Roman" panose="02020603050405020304" pitchFamily="18" charset="0"/>
              <a:cs typeface="Times New Roman" panose="02020603050405020304" pitchFamily="18" charset="0"/>
            </a:endParaRPr>
          </a:p>
          <a:p>
            <a:pPr marL="571500" indent="-571500" algn="l">
              <a:lnSpc>
                <a:spcPct val="150000"/>
              </a:lnSpc>
              <a:buFont typeface="Wingdings" panose="05000000000000000000" pitchFamily="2" charset="2"/>
              <a:buChar char="Ø"/>
            </a:pPr>
            <a:endParaRPr lang="en-US" sz="2600" dirty="0">
              <a:solidFill>
                <a:srgbClr val="000000"/>
              </a:solidFill>
              <a:latin typeface="Times New Roman" panose="02020603050405020304" pitchFamily="18" charset="0"/>
              <a:cs typeface="Times New Roman" panose="02020603050405020304" pitchFamily="18" charset="0"/>
            </a:endParaRPr>
          </a:p>
          <a:p>
            <a:pPr marL="571500" indent="-571500" algn="l">
              <a:lnSpc>
                <a:spcPct val="150000"/>
              </a:lnSpc>
              <a:buFont typeface="Wingdings" panose="05000000000000000000" pitchFamily="2" charset="2"/>
              <a:buChar char="Ø"/>
            </a:pPr>
            <a:endParaRPr lang="en-US" sz="2600" dirty="0">
              <a:solidFill>
                <a:srgbClr val="000000"/>
              </a:solidFill>
              <a:latin typeface="Alatsi Bold"/>
            </a:endParaRPr>
          </a:p>
        </p:txBody>
      </p:sp>
      <p:sp>
        <p:nvSpPr>
          <p:cNvPr id="3" name="TextBox 3"/>
          <p:cNvSpPr txBox="1"/>
          <p:nvPr/>
        </p:nvSpPr>
        <p:spPr>
          <a:xfrm>
            <a:off x="8033073" y="9747320"/>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69628"/>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6" name="AutoShape 6"/>
          <p:cNvSpPr/>
          <p:nvPr/>
        </p:nvSpPr>
        <p:spPr>
          <a:xfrm>
            <a:off x="11430000" y="9960103"/>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914400" y="476250"/>
            <a:ext cx="3059617" cy="615553"/>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OUTLINE</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5"/>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1"/>
              <a:ext cx="2083482" cy="1176819"/>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0" tIns="0" rIns="0" bIns="0" rtlCol="0" anchor="t">
              <a:spAutoFit/>
            </a:bodyPr>
            <a:lstStyle/>
            <a:p>
              <a:pPr algn="ctr">
                <a:lnSpc>
                  <a:spcPts val="7805"/>
                </a:lnSpc>
              </a:pPr>
              <a:r>
                <a:rPr lang="en-US" sz="4000" dirty="0">
                  <a:solidFill>
                    <a:schemeClr val="tx2">
                      <a:lumMod val="60000"/>
                      <a:lumOff val="40000"/>
                    </a:schemeClr>
                  </a:solidFill>
                  <a:latin typeface="Open Sans Bold"/>
                </a:rPr>
                <a:t>2</a:t>
              </a:r>
            </a:p>
          </p:txBody>
        </p:sp>
      </p:grpSp>
      <p:sp>
        <p:nvSpPr>
          <p:cNvPr id="14" name="Freeform 5">
            <a:extLst>
              <a:ext uri="{FF2B5EF4-FFF2-40B4-BE49-F238E27FC236}">
                <a16:creationId xmlns:a16="http://schemas.microsoft.com/office/drawing/2014/main" id="{052E3FA0-1BE8-47CF-9B39-E65DA5FABD44}"/>
              </a:ext>
            </a:extLst>
          </p:cNvPr>
          <p:cNvSpPr/>
          <p:nvPr/>
        </p:nvSpPr>
        <p:spPr>
          <a:xfrm>
            <a:off x="13388720" y="-2667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5026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58968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REFERENCES</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20</a:t>
              </a:r>
            </a:p>
          </p:txBody>
        </p:sp>
      </p:grpSp>
      <p:sp>
        <p:nvSpPr>
          <p:cNvPr id="2" name="TextBox 1">
            <a:extLst>
              <a:ext uri="{FF2B5EF4-FFF2-40B4-BE49-F238E27FC236}">
                <a16:creationId xmlns:a16="http://schemas.microsoft.com/office/drawing/2014/main" id="{681181A2-269D-4526-AD03-61C380AB4A73}"/>
              </a:ext>
            </a:extLst>
          </p:cNvPr>
          <p:cNvSpPr txBox="1"/>
          <p:nvPr/>
        </p:nvSpPr>
        <p:spPr>
          <a:xfrm>
            <a:off x="886691" y="1697759"/>
            <a:ext cx="14886709" cy="849463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[1] Z. Zhu, D. Liang, S. Zhang, X. Huang, B. Li and S. Hu, "Traffic-Sign Detection and Classification in the Wild," 2016 IEEE Conference on Computer Vision and Pattern Recognition (CVPR), Las Vegas, NV, USA, 2016, pp. 2110-2118, </a:t>
            </a:r>
            <a:r>
              <a:rPr lang="en-US" sz="2600" dirty="0" err="1">
                <a:latin typeface="Times New Roman" panose="02020603050405020304" pitchFamily="18" charset="0"/>
                <a:cs typeface="Times New Roman" panose="02020603050405020304" pitchFamily="18" charset="0"/>
              </a:rPr>
              <a:t>doi</a:t>
            </a:r>
            <a:r>
              <a:rPr lang="en-US" sz="2600" dirty="0">
                <a:latin typeface="Times New Roman" panose="02020603050405020304" pitchFamily="18" charset="0"/>
                <a:cs typeface="Times New Roman" panose="02020603050405020304" pitchFamily="18" charset="0"/>
              </a:rPr>
              <a:t>: 10.1109/CVPR.2016.232</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[2] S. Ahmed, U. Kamal and M. K. Hasan, "DFR-TSD: A Deep Learning Based Framework for Robust Traffic Sign Detection Under Challenging Weather Conditions," in IEEE Transactions on Intelligent Transportation Systems, vol. 23, no. 6, pp. 5150-5162, June 2022, </a:t>
            </a:r>
            <a:r>
              <a:rPr lang="en-US" sz="2600" dirty="0" err="1">
                <a:latin typeface="Times New Roman" panose="02020603050405020304" pitchFamily="18" charset="0"/>
                <a:cs typeface="Times New Roman" panose="02020603050405020304" pitchFamily="18" charset="0"/>
              </a:rPr>
              <a:t>doi</a:t>
            </a:r>
            <a:r>
              <a:rPr lang="en-US" sz="2600" dirty="0">
                <a:latin typeface="Times New Roman" panose="02020603050405020304" pitchFamily="18" charset="0"/>
                <a:cs typeface="Times New Roman" panose="02020603050405020304" pitchFamily="18" charset="0"/>
              </a:rPr>
              <a:t>: 10.1109/TITS.2020.3048878.</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[3] L. Wei, C. Xu, S. Li and X. Tu, "Traffic Sign Detection and Recognition Using Novel Center-Point Estimation and Local Features," in IEEE Access, vol. 8, pp. 83611-83621, 2020, </a:t>
            </a:r>
            <a:r>
              <a:rPr lang="en-US" sz="2600" dirty="0" err="1">
                <a:latin typeface="Times New Roman" panose="02020603050405020304" pitchFamily="18" charset="0"/>
                <a:cs typeface="Times New Roman" panose="02020603050405020304" pitchFamily="18" charset="0"/>
              </a:rPr>
              <a:t>doi</a:t>
            </a:r>
            <a:r>
              <a:rPr lang="en-US" sz="2600" dirty="0">
                <a:latin typeface="Times New Roman" panose="02020603050405020304" pitchFamily="18" charset="0"/>
                <a:cs typeface="Times New Roman" panose="02020603050405020304" pitchFamily="18" charset="0"/>
              </a:rPr>
              <a:t>: 10.1109/ACCESS.2020.2991195.</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[4] L. </a:t>
            </a:r>
            <a:r>
              <a:rPr lang="en-US" sz="2600" dirty="0" err="1">
                <a:latin typeface="Times New Roman" panose="02020603050405020304" pitchFamily="18" charset="0"/>
                <a:cs typeface="Times New Roman" panose="02020603050405020304" pitchFamily="18" charset="0"/>
              </a:rPr>
              <a:t>Hazelhoff</a:t>
            </a:r>
            <a:r>
              <a:rPr lang="en-US" sz="2600" dirty="0">
                <a:latin typeface="Times New Roman" panose="02020603050405020304" pitchFamily="18" charset="0"/>
                <a:cs typeface="Times New Roman" panose="02020603050405020304" pitchFamily="18" charset="0"/>
              </a:rPr>
              <a:t>, I. </a:t>
            </a:r>
            <a:r>
              <a:rPr lang="en-US" sz="2600" dirty="0" err="1">
                <a:latin typeface="Times New Roman" panose="02020603050405020304" pitchFamily="18" charset="0"/>
                <a:cs typeface="Times New Roman" panose="02020603050405020304" pitchFamily="18" charset="0"/>
              </a:rPr>
              <a:t>Creusen</a:t>
            </a:r>
            <a:r>
              <a:rPr lang="en-US" sz="2600" dirty="0">
                <a:latin typeface="Times New Roman" panose="02020603050405020304" pitchFamily="18" charset="0"/>
                <a:cs typeface="Times New Roman" panose="02020603050405020304" pitchFamily="18" charset="0"/>
              </a:rPr>
              <a:t> and P. H. N. de With, "Robust detection, classification and positioning of traffic signs from street-level panoramic images for inventory purposes," 2012 IEEE Workshop on the Applications of Computer Vision (WACV), Breckenridge, CO, USA, 2012, pp. 313-320, </a:t>
            </a:r>
            <a:r>
              <a:rPr lang="en-US" sz="2600" dirty="0" err="1">
                <a:latin typeface="Times New Roman" panose="02020603050405020304" pitchFamily="18" charset="0"/>
                <a:cs typeface="Times New Roman" panose="02020603050405020304" pitchFamily="18" charset="0"/>
              </a:rPr>
              <a:t>doi</a:t>
            </a:r>
            <a:r>
              <a:rPr lang="en-US" sz="2600" dirty="0">
                <a:latin typeface="Times New Roman" panose="02020603050405020304" pitchFamily="18" charset="0"/>
                <a:cs typeface="Times New Roman" panose="02020603050405020304" pitchFamily="18" charset="0"/>
              </a:rPr>
              <a:t>: 10.1109/WACV.2012.6163006.</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[5] Chen, Tao &amp; Lu, Shijian. (2015). Accurate and Efficient Traffic Sign Detection Using Discriminative AdaBoost and Support Vector Regression. IEEE Transactions on Vehicular Technology. 65. 1-1. 10.1109/TVT.2015.2500275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5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16000" y="723396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58968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REFERENCES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21</a:t>
              </a:r>
            </a:p>
          </p:txBody>
        </p:sp>
      </p:grpSp>
      <p:sp>
        <p:nvSpPr>
          <p:cNvPr id="2" name="TextBox 1">
            <a:extLst>
              <a:ext uri="{FF2B5EF4-FFF2-40B4-BE49-F238E27FC236}">
                <a16:creationId xmlns:a16="http://schemas.microsoft.com/office/drawing/2014/main" id="{681181A2-269D-4526-AD03-61C380AB4A73}"/>
              </a:ext>
            </a:extLst>
          </p:cNvPr>
          <p:cNvSpPr txBox="1"/>
          <p:nvPr/>
        </p:nvSpPr>
        <p:spPr>
          <a:xfrm>
            <a:off x="886691" y="1697759"/>
            <a:ext cx="14886709" cy="6894195"/>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[6] </a:t>
            </a:r>
            <a:r>
              <a:rPr lang="en-US" sz="2600" dirty="0" err="1">
                <a:latin typeface="Times New Roman" panose="02020603050405020304" pitchFamily="18" charset="0"/>
                <a:cs typeface="Times New Roman" panose="02020603050405020304" pitchFamily="18" charset="0"/>
              </a:rPr>
              <a:t>Tabernik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Domen</a:t>
            </a:r>
            <a:r>
              <a:rPr lang="en-US" sz="2600" dirty="0">
                <a:latin typeface="Times New Roman" panose="02020603050405020304" pitchFamily="18" charset="0"/>
                <a:cs typeface="Times New Roman" panose="02020603050405020304" pitchFamily="18" charset="0"/>
              </a:rPr>
              <a:t> &amp; </a:t>
            </a:r>
            <a:r>
              <a:rPr lang="en-US" sz="2600" dirty="0" err="1">
                <a:latin typeface="Times New Roman" panose="02020603050405020304" pitchFamily="18" charset="0"/>
                <a:cs typeface="Times New Roman" panose="02020603050405020304" pitchFamily="18" charset="0"/>
              </a:rPr>
              <a:t>Skočaj</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Danijel</a:t>
            </a:r>
            <a:r>
              <a:rPr lang="en-US" sz="2600" dirty="0">
                <a:latin typeface="Times New Roman" panose="02020603050405020304" pitchFamily="18" charset="0"/>
                <a:cs typeface="Times New Roman" panose="02020603050405020304" pitchFamily="18" charset="0"/>
              </a:rPr>
              <a:t>. (2019). Deep Learning for Large-Scale Traffic-Sign Detection and Recognition. IEEE Transactions on Intelligent Transportation Systems. PP. 1-14. 10.1109/TITS.2019.2913588.</a:t>
            </a:r>
          </a:p>
          <a:p>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[7] Lim, Xin Roy, Chin Poo Lee, Kian Ming Lim, and </a:t>
            </a:r>
            <a:r>
              <a:rPr lang="en-US" sz="2600" dirty="0" err="1">
                <a:latin typeface="Times New Roman" panose="02020603050405020304" pitchFamily="18" charset="0"/>
                <a:cs typeface="Times New Roman" panose="02020603050405020304" pitchFamily="18" charset="0"/>
              </a:rPr>
              <a:t>Thian</a:t>
            </a:r>
            <a:r>
              <a:rPr lang="en-US" sz="2600" dirty="0">
                <a:latin typeface="Times New Roman" panose="02020603050405020304" pitchFamily="18" charset="0"/>
                <a:cs typeface="Times New Roman" panose="02020603050405020304" pitchFamily="18" charset="0"/>
              </a:rPr>
              <a:t> Song Ong. 2023. "Enhanced Traffic Sign Recognition with Ensemble Learning" Journal of Sensor and Actuator Networks 12, no. 2: 33. https://doi.org/10.3390/jsan12020033</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[8] </a:t>
            </a:r>
            <a:r>
              <a:rPr lang="en-US" sz="2600" dirty="0" err="1">
                <a:latin typeface="Times New Roman" panose="02020603050405020304" pitchFamily="18" charset="0"/>
                <a:cs typeface="Times New Roman" panose="02020603050405020304" pitchFamily="18" charset="0"/>
              </a:rPr>
              <a:t>Alam</a:t>
            </a:r>
            <a:r>
              <a:rPr lang="en-US" sz="2600" dirty="0">
                <a:latin typeface="Times New Roman" panose="02020603050405020304" pitchFamily="18" charset="0"/>
                <a:cs typeface="Times New Roman" panose="02020603050405020304" pitchFamily="18" charset="0"/>
              </a:rPr>
              <a:t>, A., </a:t>
            </a:r>
            <a:r>
              <a:rPr lang="en-US" sz="2600" dirty="0" err="1">
                <a:latin typeface="Times New Roman" panose="02020603050405020304" pitchFamily="18" charset="0"/>
                <a:cs typeface="Times New Roman" panose="02020603050405020304" pitchFamily="18" charset="0"/>
              </a:rPr>
              <a:t>Jaffery</a:t>
            </a:r>
            <a:r>
              <a:rPr lang="en-US" sz="2600" dirty="0">
                <a:latin typeface="Times New Roman" panose="02020603050405020304" pitchFamily="18" charset="0"/>
                <a:cs typeface="Times New Roman" panose="02020603050405020304" pitchFamily="18" charset="0"/>
              </a:rPr>
              <a:t>, Z.A. Indian Traffic Sign Detection and Recognition. Int. J. ITS Res. 18, 98–112 (2020). https://doi.org/10.1007/s13177-019-00178-1</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[9] C. Liu, F. Chang, Z. Chen and D. Liu, "Fast Traffic Sign Recognition via High-Contrast Region Extraction and Extended Sparse Representation," in IEEE Transactions on Intelligent Transportation Systems, vol. 17, no. 1, pp. 79-92, Jan. 2016, </a:t>
            </a:r>
            <a:r>
              <a:rPr lang="en-US" sz="2600" dirty="0" err="1">
                <a:latin typeface="Times New Roman" panose="02020603050405020304" pitchFamily="18" charset="0"/>
                <a:cs typeface="Times New Roman" panose="02020603050405020304" pitchFamily="18" charset="0"/>
              </a:rPr>
              <a:t>doi</a:t>
            </a:r>
            <a:r>
              <a:rPr lang="en-US" sz="2600" dirty="0">
                <a:latin typeface="Times New Roman" panose="02020603050405020304" pitchFamily="18" charset="0"/>
                <a:cs typeface="Times New Roman" panose="02020603050405020304" pitchFamily="18" charset="0"/>
              </a:rPr>
              <a:t>: 10.1109/TITS.2015.2459594</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[10] </a:t>
            </a:r>
            <a:r>
              <a:rPr lang="en-US" sz="2600" dirty="0" err="1">
                <a:latin typeface="Times New Roman" panose="02020603050405020304" pitchFamily="18" charset="0"/>
                <a:cs typeface="Times New Roman" panose="02020603050405020304" pitchFamily="18" charset="0"/>
              </a:rPr>
              <a:t>Megalingam</a:t>
            </a:r>
            <a:r>
              <a:rPr lang="en-US" sz="2600" dirty="0">
                <a:latin typeface="Times New Roman" panose="02020603050405020304" pitchFamily="18" charset="0"/>
                <a:cs typeface="Times New Roman" panose="02020603050405020304" pitchFamily="18" charset="0"/>
              </a:rPr>
              <a:t>, Rajesh Kannan, </a:t>
            </a:r>
            <a:r>
              <a:rPr lang="en-US" sz="2600" dirty="0" err="1">
                <a:latin typeface="Times New Roman" panose="02020603050405020304" pitchFamily="18" charset="0"/>
                <a:cs typeface="Times New Roman" panose="02020603050405020304" pitchFamily="18" charset="0"/>
              </a:rPr>
              <a:t>Kondareddy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Thanigundala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Sreevatsava</a:t>
            </a:r>
            <a:r>
              <a:rPr lang="en-US" sz="2600" dirty="0">
                <a:latin typeface="Times New Roman" panose="02020603050405020304" pitchFamily="18" charset="0"/>
                <a:cs typeface="Times New Roman" panose="02020603050405020304" pitchFamily="18" charset="0"/>
              </a:rPr>
              <a:t> R. </a:t>
            </a:r>
            <a:r>
              <a:rPr lang="en-US" sz="2600" dirty="0" err="1">
                <a:latin typeface="Times New Roman" panose="02020603050405020304" pitchFamily="18" charset="0"/>
                <a:cs typeface="Times New Roman" panose="02020603050405020304" pitchFamily="18" charset="0"/>
              </a:rPr>
              <a:t>Musani</a:t>
            </a:r>
            <a:r>
              <a:rPr lang="en-US" sz="2600" dirty="0">
                <a:latin typeface="Times New Roman" panose="02020603050405020304" pitchFamily="18" charset="0"/>
                <a:cs typeface="Times New Roman" panose="02020603050405020304" pitchFamily="18" charset="0"/>
              </a:rPr>
              <a:t>, Hemanth </a:t>
            </a:r>
            <a:r>
              <a:rPr lang="en-US" sz="2600" dirty="0" err="1">
                <a:latin typeface="Times New Roman" panose="02020603050405020304" pitchFamily="18" charset="0"/>
                <a:cs typeface="Times New Roman" panose="02020603050405020304" pitchFamily="18" charset="0"/>
              </a:rPr>
              <a:t>Nidamanuru</a:t>
            </a:r>
            <a:r>
              <a:rPr lang="en-US" sz="2600" dirty="0">
                <a:latin typeface="Times New Roman" panose="02020603050405020304" pitchFamily="18" charset="0"/>
                <a:cs typeface="Times New Roman" panose="02020603050405020304" pitchFamily="18" charset="0"/>
              </a:rPr>
              <a:t> and Lokesh </a:t>
            </a:r>
            <a:r>
              <a:rPr lang="en-US" sz="2600" dirty="0" err="1">
                <a:latin typeface="Times New Roman" panose="02020603050405020304" pitchFamily="18" charset="0"/>
                <a:cs typeface="Times New Roman" panose="02020603050405020304" pitchFamily="18" charset="0"/>
              </a:rPr>
              <a:t>Gadde</a:t>
            </a:r>
            <a:r>
              <a:rPr lang="en-US" sz="2600" dirty="0">
                <a:latin typeface="Times New Roman" panose="02020603050405020304" pitchFamily="18" charset="0"/>
                <a:cs typeface="Times New Roman" panose="02020603050405020304" pitchFamily="18" charset="0"/>
              </a:rPr>
              <a:t>. “Indian traffic sign detection and recognition using deep learning.” International Journal of Transportation Science and Technology (2022): n. </a:t>
            </a:r>
            <a:r>
              <a:rPr lang="en-US" sz="2600" dirty="0" err="1">
                <a:latin typeface="Times New Roman" panose="02020603050405020304" pitchFamily="18" charset="0"/>
                <a:cs typeface="Times New Roman" panose="02020603050405020304" pitchFamily="18" charset="0"/>
              </a:rPr>
              <a:t>pag</a:t>
            </a:r>
            <a:r>
              <a:rPr lang="en-US" sz="2600" dirty="0">
                <a:latin typeface="Times New Roman" panose="02020603050405020304" pitchFamily="18" charset="0"/>
                <a:cs typeface="Times New Roman" panose="02020603050405020304" pitchFamily="18" charset="0"/>
              </a:rPr>
              <a:t>. doi:10.1016/j.ijtst.2022.06.002</a:t>
            </a:r>
          </a:p>
        </p:txBody>
      </p:sp>
    </p:spTree>
    <p:extLst>
      <p:ext uri="{BB962C8B-B14F-4D97-AF65-F5344CB8AC3E}">
        <p14:creationId xmlns:p14="http://schemas.microsoft.com/office/powerpoint/2010/main" val="80524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75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22</a:t>
              </a:r>
            </a:p>
          </p:txBody>
        </p:sp>
      </p:grpSp>
      <p:sp>
        <p:nvSpPr>
          <p:cNvPr id="2" name="TextBox 1">
            <a:extLst>
              <a:ext uri="{FF2B5EF4-FFF2-40B4-BE49-F238E27FC236}">
                <a16:creationId xmlns:a16="http://schemas.microsoft.com/office/drawing/2014/main" id="{681181A2-269D-4526-AD03-61C380AB4A73}"/>
              </a:ext>
            </a:extLst>
          </p:cNvPr>
          <p:cNvSpPr txBox="1"/>
          <p:nvPr/>
        </p:nvSpPr>
        <p:spPr>
          <a:xfrm>
            <a:off x="886691" y="1697759"/>
            <a:ext cx="14886709"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3" name="Freeform 5">
            <a:extLst>
              <a:ext uri="{FF2B5EF4-FFF2-40B4-BE49-F238E27FC236}">
                <a16:creationId xmlns:a16="http://schemas.microsoft.com/office/drawing/2014/main" id="{C064C8E8-D8B5-4F8B-BAAA-9072A2359AA9}"/>
              </a:ext>
            </a:extLst>
          </p:cNvPr>
          <p:cNvSpPr/>
          <p:nvPr/>
        </p:nvSpPr>
        <p:spPr>
          <a:xfrm>
            <a:off x="-2590800" y="-30104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2">
            <a:extLst>
              <a:ext uri="{FF2B5EF4-FFF2-40B4-BE49-F238E27FC236}">
                <a16:creationId xmlns:a16="http://schemas.microsoft.com/office/drawing/2014/main" id="{9D6340B7-B674-4758-9DB1-CADE0B01AB05}"/>
              </a:ext>
            </a:extLst>
          </p:cNvPr>
          <p:cNvSpPr txBox="1"/>
          <p:nvPr/>
        </p:nvSpPr>
        <p:spPr>
          <a:xfrm>
            <a:off x="575052" y="3804371"/>
            <a:ext cx="17137895" cy="1231106"/>
          </a:xfrm>
          <a:prstGeom prst="rect">
            <a:avLst/>
          </a:prstGeom>
        </p:spPr>
        <p:txBody>
          <a:bodyPr wrap="square" lIns="0" tIns="0" rIns="0" bIns="0" rtlCol="0" anchor="t">
            <a:spAutoFit/>
          </a:bodyPr>
          <a:lstStyle/>
          <a:p>
            <a:pPr algn="ctr"/>
            <a:r>
              <a:rPr lang="en-US" sz="8000" dirty="0">
                <a:solidFill>
                  <a:srgbClr val="000000"/>
                </a:solidFill>
                <a:latin typeface="Alatsi"/>
              </a:rPr>
              <a:t>THANK YOU</a:t>
            </a:r>
          </a:p>
        </p:txBody>
      </p:sp>
    </p:spTree>
    <p:extLst>
      <p:ext uri="{BB962C8B-B14F-4D97-AF65-F5344CB8AC3E}">
        <p14:creationId xmlns:p14="http://schemas.microsoft.com/office/powerpoint/2010/main" val="402706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8033073" y="9769592"/>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43709" y="-28067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24417"/>
            <a:ext cx="3059617"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PAPERS</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5"/>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1"/>
              <a:ext cx="2083482" cy="1176819"/>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0" tIns="0" rIns="0" bIns="0" rtlCol="0" anchor="t">
              <a:spAutoFit/>
            </a:bodyPr>
            <a:lstStyle/>
            <a:p>
              <a:pPr algn="ctr">
                <a:lnSpc>
                  <a:spcPts val="7805"/>
                </a:lnSpc>
              </a:pPr>
              <a:r>
                <a:rPr lang="en-US" sz="4000" dirty="0">
                  <a:solidFill>
                    <a:schemeClr val="tx2">
                      <a:lumMod val="60000"/>
                      <a:lumOff val="40000"/>
                    </a:schemeClr>
                  </a:solidFill>
                  <a:latin typeface="Open Sans Bold"/>
                </a:rPr>
                <a:t>4</a:t>
              </a:r>
            </a:p>
          </p:txBody>
        </p:sp>
      </p:grpSp>
      <p:graphicFrame>
        <p:nvGraphicFramePr>
          <p:cNvPr id="13" name="Table 13">
            <a:extLst>
              <a:ext uri="{FF2B5EF4-FFF2-40B4-BE49-F238E27FC236}">
                <a16:creationId xmlns:a16="http://schemas.microsoft.com/office/drawing/2014/main" id="{316E62BD-DFFB-4939-A91B-9A8D5E596F7A}"/>
              </a:ext>
            </a:extLst>
          </p:cNvPr>
          <p:cNvGraphicFramePr>
            <a:graphicFrameLocks noGrp="1"/>
          </p:cNvGraphicFramePr>
          <p:nvPr>
            <p:extLst>
              <p:ext uri="{D42A27DB-BD31-4B8C-83A1-F6EECF244321}">
                <p14:modId xmlns:p14="http://schemas.microsoft.com/office/powerpoint/2010/main" val="4243081458"/>
              </p:ext>
            </p:extLst>
          </p:nvPr>
        </p:nvGraphicFramePr>
        <p:xfrm>
          <a:off x="886691" y="1742396"/>
          <a:ext cx="16230600" cy="77461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32709">
                  <a:extLst>
                    <a:ext uri="{9D8B030D-6E8A-4147-A177-3AD203B41FA5}">
                      <a16:colId xmlns:a16="http://schemas.microsoft.com/office/drawing/2014/main" val="66564716"/>
                    </a:ext>
                  </a:extLst>
                </a:gridCol>
                <a:gridCol w="5181600">
                  <a:extLst>
                    <a:ext uri="{9D8B030D-6E8A-4147-A177-3AD203B41FA5}">
                      <a16:colId xmlns:a16="http://schemas.microsoft.com/office/drawing/2014/main" val="3111079842"/>
                    </a:ext>
                  </a:extLst>
                </a:gridCol>
                <a:gridCol w="2971800">
                  <a:extLst>
                    <a:ext uri="{9D8B030D-6E8A-4147-A177-3AD203B41FA5}">
                      <a16:colId xmlns:a16="http://schemas.microsoft.com/office/drawing/2014/main" val="560865005"/>
                    </a:ext>
                  </a:extLst>
                </a:gridCol>
                <a:gridCol w="3429000">
                  <a:extLst>
                    <a:ext uri="{9D8B030D-6E8A-4147-A177-3AD203B41FA5}">
                      <a16:colId xmlns:a16="http://schemas.microsoft.com/office/drawing/2014/main" val="2808168835"/>
                    </a:ext>
                  </a:extLst>
                </a:gridCol>
                <a:gridCol w="2715491">
                  <a:extLst>
                    <a:ext uri="{9D8B030D-6E8A-4147-A177-3AD203B41FA5}">
                      <a16:colId xmlns:a16="http://schemas.microsoft.com/office/drawing/2014/main" val="622620435"/>
                    </a:ext>
                  </a:extLst>
                </a:gridCol>
              </a:tblGrid>
              <a:tr h="1303070">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SL NO</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TITLE</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AUTHORS</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CONFERENCE/JOURNAL NAME</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PUBLISHED YEAR</a:t>
                      </a:r>
                    </a:p>
                  </a:txBody>
                  <a:tcPr>
                    <a:solidFill>
                      <a:schemeClr val="accent1">
                        <a:lumMod val="40000"/>
                        <a:lumOff val="60000"/>
                      </a:schemeClr>
                    </a:solidFill>
                  </a:tcPr>
                </a:tc>
                <a:extLst>
                  <a:ext uri="{0D108BD9-81ED-4DB2-BD59-A6C34878D82A}">
                    <a16:rowId xmlns:a16="http://schemas.microsoft.com/office/drawing/2014/main" val="2338416747"/>
                  </a:ext>
                </a:extLst>
              </a:tr>
              <a:tr h="1901561">
                <a:tc>
                  <a:txBody>
                    <a:bodyPr/>
                    <a:lstStyle/>
                    <a:p>
                      <a:pPr algn="ctr"/>
                      <a:r>
                        <a:rPr lang="en-US" sz="2600" dirty="0">
                          <a:latin typeface="Times New Roman" panose="02020603050405020304" pitchFamily="18" charset="0"/>
                          <a:cs typeface="Times New Roman" panose="02020603050405020304" pitchFamily="18" charset="0"/>
                        </a:rPr>
                        <a:t>1.</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Traffic-Sign Detection and Classification in the wild</a:t>
                      </a:r>
                    </a:p>
                  </a:txBody>
                  <a:tcPr>
                    <a:solidFill>
                      <a:schemeClr val="accent1">
                        <a:lumMod val="40000"/>
                        <a:lumOff val="60000"/>
                      </a:schemeClr>
                    </a:solidFill>
                  </a:tcPr>
                </a:tc>
                <a:tc>
                  <a:txBody>
                    <a:bodyPr/>
                    <a:lstStyle/>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Zhe</a:t>
                      </a:r>
                      <a:r>
                        <a:rPr lang="en-US" sz="2600" dirty="0">
                          <a:latin typeface="Times New Roman" panose="02020603050405020304" pitchFamily="18" charset="0"/>
                          <a:cs typeface="Times New Roman" panose="02020603050405020304" pitchFamily="18" charset="0"/>
                        </a:rPr>
                        <a:t> Zhu</a:t>
                      </a:r>
                    </a:p>
                    <a:p>
                      <a:pPr marL="342900" indent="-342900" algn="l">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Dun Liang</a:t>
                      </a:r>
                    </a:p>
                    <a:p>
                      <a:pPr marL="342900" indent="-342900" algn="l">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Songhai Zhang</a:t>
                      </a:r>
                    </a:p>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Xiaolei</a:t>
                      </a:r>
                      <a:r>
                        <a:rPr lang="en-US" sz="2600" dirty="0">
                          <a:latin typeface="Times New Roman" panose="02020603050405020304" pitchFamily="18" charset="0"/>
                          <a:cs typeface="Times New Roman" panose="02020603050405020304" pitchFamily="18" charset="0"/>
                        </a:rPr>
                        <a:t> Huang</a:t>
                      </a:r>
                    </a:p>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Baoli</a:t>
                      </a:r>
                      <a:r>
                        <a:rPr lang="en-US" sz="2600" dirty="0">
                          <a:latin typeface="Times New Roman" panose="02020603050405020304" pitchFamily="18" charset="0"/>
                          <a:cs typeface="Times New Roman" panose="02020603050405020304" pitchFamily="18" charset="0"/>
                        </a:rPr>
                        <a:t> Li</a:t>
                      </a:r>
                    </a:p>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Shimin</a:t>
                      </a:r>
                      <a:r>
                        <a:rPr lang="en-US" sz="2600" dirty="0">
                          <a:latin typeface="Times New Roman" panose="02020603050405020304" pitchFamily="18" charset="0"/>
                          <a:cs typeface="Times New Roman" panose="02020603050405020304" pitchFamily="18" charset="0"/>
                        </a:rPr>
                        <a:t> Hu</a:t>
                      </a:r>
                    </a:p>
                  </a:txBody>
                  <a:tcPr>
                    <a:solidFill>
                      <a:schemeClr val="accent1">
                        <a:lumMod val="40000"/>
                        <a:lumOff val="60000"/>
                      </a:schemeClr>
                    </a:solidFill>
                  </a:tcPr>
                </a:tc>
                <a:tc>
                  <a:txBody>
                    <a:bodyPr/>
                    <a:lstStyle/>
                    <a:p>
                      <a:pPr algn="ctr"/>
                      <a:r>
                        <a:rPr lang="en-US" sz="2600" i="1" dirty="0">
                          <a:latin typeface="Times New Roman" panose="02020603050405020304" pitchFamily="18" charset="0"/>
                          <a:cs typeface="Times New Roman" panose="02020603050405020304" pitchFamily="18" charset="0"/>
                        </a:rPr>
                        <a:t>IEEE Conference on Computer Vision and Pattern Recognition(CVPR)</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2016</a:t>
                      </a:r>
                    </a:p>
                  </a:txBody>
                  <a:tcPr>
                    <a:solidFill>
                      <a:schemeClr val="accent1">
                        <a:lumMod val="40000"/>
                        <a:lumOff val="60000"/>
                      </a:schemeClr>
                    </a:solidFill>
                  </a:tcPr>
                </a:tc>
                <a:extLst>
                  <a:ext uri="{0D108BD9-81ED-4DB2-BD59-A6C34878D82A}">
                    <a16:rowId xmlns:a16="http://schemas.microsoft.com/office/drawing/2014/main" val="1461850653"/>
                  </a:ext>
                </a:extLst>
              </a:tr>
              <a:tr h="1901561">
                <a:tc>
                  <a:txBody>
                    <a:bodyPr/>
                    <a:lstStyle/>
                    <a:p>
                      <a:pPr algn="ctr"/>
                      <a:r>
                        <a:rPr lang="en-US" sz="2600" dirty="0">
                          <a:latin typeface="Times New Roman" panose="02020603050405020304" pitchFamily="18" charset="0"/>
                          <a:cs typeface="Times New Roman" panose="02020603050405020304" pitchFamily="18" charset="0"/>
                        </a:rPr>
                        <a:t>2.</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DFR-TSD: A Deep Learning Based Framework for Robust Traffic Sign Detection Under Challenging Weather Conditions</a:t>
                      </a:r>
                    </a:p>
                  </a:txBody>
                  <a:tcPr>
                    <a:solidFill>
                      <a:schemeClr val="accent1">
                        <a:lumMod val="40000"/>
                        <a:lumOff val="60000"/>
                      </a:schemeClr>
                    </a:solidFill>
                  </a:tcPr>
                </a:tc>
                <a:tc>
                  <a:txBody>
                    <a:bodyPr/>
                    <a:lstStyle/>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Sabbir</a:t>
                      </a:r>
                      <a:r>
                        <a:rPr lang="en-US" sz="2600" dirty="0">
                          <a:latin typeface="Times New Roman" panose="02020603050405020304" pitchFamily="18" charset="0"/>
                          <a:cs typeface="Times New Roman" panose="02020603050405020304" pitchFamily="18" charset="0"/>
                        </a:rPr>
                        <a:t> Ahmed</a:t>
                      </a:r>
                    </a:p>
                    <a:p>
                      <a:pPr marL="342900" indent="-342900" algn="l">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Uday Kamal</a:t>
                      </a:r>
                    </a:p>
                    <a:p>
                      <a:pPr marL="342900" indent="-342900" algn="l">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Md. Kamrul Hasan</a:t>
                      </a:r>
                    </a:p>
                  </a:txBody>
                  <a:tcPr>
                    <a:solidFill>
                      <a:schemeClr val="accent1">
                        <a:lumMod val="40000"/>
                        <a:lumOff val="60000"/>
                      </a:schemeClr>
                    </a:solidFill>
                  </a:tcPr>
                </a:tc>
                <a:tc>
                  <a:txBody>
                    <a:bodyPr/>
                    <a:lstStyle/>
                    <a:p>
                      <a:pPr algn="ctr"/>
                      <a:r>
                        <a:rPr lang="en-US" sz="2600" i="1" dirty="0">
                          <a:latin typeface="Times New Roman" panose="02020603050405020304" pitchFamily="18" charset="0"/>
                          <a:cs typeface="Times New Roman" panose="02020603050405020304" pitchFamily="18" charset="0"/>
                        </a:rPr>
                        <a:t>IEEE Transections on Intelligent Transportation Systems, Vol. 23, No.6, June 2022</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2022</a:t>
                      </a:r>
                    </a:p>
                  </a:txBody>
                  <a:tcPr>
                    <a:solidFill>
                      <a:schemeClr val="accent1">
                        <a:lumMod val="40000"/>
                        <a:lumOff val="60000"/>
                      </a:schemeClr>
                    </a:solidFill>
                  </a:tcPr>
                </a:tc>
                <a:extLst>
                  <a:ext uri="{0D108BD9-81ED-4DB2-BD59-A6C34878D82A}">
                    <a16:rowId xmlns:a16="http://schemas.microsoft.com/office/drawing/2014/main" val="3326755235"/>
                  </a:ext>
                </a:extLst>
              </a:tr>
              <a:tr h="1901561">
                <a:tc>
                  <a:txBody>
                    <a:bodyPr/>
                    <a:lstStyle/>
                    <a:p>
                      <a:pPr algn="ctr"/>
                      <a:r>
                        <a:rPr lang="en-US" sz="2600" dirty="0">
                          <a:latin typeface="Times New Roman" panose="02020603050405020304" pitchFamily="18" charset="0"/>
                          <a:cs typeface="Times New Roman" panose="02020603050405020304" pitchFamily="18" charset="0"/>
                        </a:rPr>
                        <a:t>3.</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Traffic Sign Detection and Recognition using Novel Center-Point Estimation and Local Features</a:t>
                      </a:r>
                    </a:p>
                  </a:txBody>
                  <a:tcPr>
                    <a:solidFill>
                      <a:schemeClr val="accent1">
                        <a:lumMod val="40000"/>
                        <a:lumOff val="60000"/>
                      </a:schemeClr>
                    </a:solidFill>
                  </a:tcPr>
                </a:tc>
                <a:tc>
                  <a:txBody>
                    <a:bodyPr/>
                    <a:lstStyle/>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Lijing</a:t>
                      </a:r>
                      <a:r>
                        <a:rPr lang="en-US" sz="2600" dirty="0">
                          <a:latin typeface="Times New Roman" panose="02020603050405020304" pitchFamily="18" charset="0"/>
                          <a:cs typeface="Times New Roman" panose="02020603050405020304" pitchFamily="18" charset="0"/>
                        </a:rPr>
                        <a:t> Wei</a:t>
                      </a:r>
                    </a:p>
                    <a:p>
                      <a:pPr marL="342900" indent="-342900" algn="l">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Cheng Xu</a:t>
                      </a:r>
                    </a:p>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Siqi</a:t>
                      </a:r>
                      <a:r>
                        <a:rPr lang="en-US" sz="2600" dirty="0">
                          <a:latin typeface="Times New Roman" panose="02020603050405020304" pitchFamily="18" charset="0"/>
                          <a:cs typeface="Times New Roman" panose="02020603050405020304" pitchFamily="18" charset="0"/>
                        </a:rPr>
                        <a:t> Li</a:t>
                      </a:r>
                    </a:p>
                    <a:p>
                      <a:pPr marL="342900" indent="-342900" algn="l">
                        <a:buFont typeface="Wingdings" panose="05000000000000000000" pitchFamily="2" charset="2"/>
                        <a:buChar char="q"/>
                      </a:pPr>
                      <a:r>
                        <a:rPr lang="en-US" sz="2600" dirty="0" err="1">
                          <a:latin typeface="Times New Roman" panose="02020603050405020304" pitchFamily="18" charset="0"/>
                          <a:cs typeface="Times New Roman" panose="02020603050405020304" pitchFamily="18" charset="0"/>
                        </a:rPr>
                        <a:t>Xiaohan</a:t>
                      </a:r>
                      <a:r>
                        <a:rPr lang="en-US" sz="2600" dirty="0">
                          <a:latin typeface="Times New Roman" panose="02020603050405020304" pitchFamily="18" charset="0"/>
                          <a:cs typeface="Times New Roman" panose="02020603050405020304" pitchFamily="18" charset="0"/>
                        </a:rPr>
                        <a:t> Tu</a:t>
                      </a:r>
                    </a:p>
                  </a:txBody>
                  <a:tcPr>
                    <a:solidFill>
                      <a:schemeClr val="accent1">
                        <a:lumMod val="40000"/>
                        <a:lumOff val="60000"/>
                      </a:schemeClr>
                    </a:solidFill>
                  </a:tcPr>
                </a:tc>
                <a:tc>
                  <a:txBody>
                    <a:bodyPr/>
                    <a:lstStyle/>
                    <a:p>
                      <a:pPr algn="ctr"/>
                      <a:r>
                        <a:rPr lang="en-US" sz="2600" i="1" dirty="0">
                          <a:latin typeface="Times New Roman" panose="02020603050405020304" pitchFamily="18" charset="0"/>
                          <a:cs typeface="Times New Roman" panose="02020603050405020304" pitchFamily="18" charset="0"/>
                        </a:rPr>
                        <a:t>IEEE Access (Volume : 8)</a:t>
                      </a:r>
                    </a:p>
                  </a:txBody>
                  <a:tcPr>
                    <a:solidFill>
                      <a:schemeClr val="accent1">
                        <a:lumMod val="40000"/>
                        <a:lumOff val="60000"/>
                      </a:schemeClr>
                    </a:solidFill>
                  </a:tcPr>
                </a:tc>
                <a:tc>
                  <a:txBody>
                    <a:bodyPr/>
                    <a:lstStyle/>
                    <a:p>
                      <a:pPr algn="ctr"/>
                      <a:r>
                        <a:rPr lang="en-US" sz="2600" dirty="0">
                          <a:latin typeface="Times New Roman" panose="02020603050405020304" pitchFamily="18" charset="0"/>
                          <a:cs typeface="Times New Roman" panose="02020603050405020304" pitchFamily="18" charset="0"/>
                        </a:rPr>
                        <a:t>2020</a:t>
                      </a:r>
                    </a:p>
                  </a:txBody>
                  <a:tcPr>
                    <a:solidFill>
                      <a:schemeClr val="accent1">
                        <a:lumMod val="40000"/>
                        <a:lumOff val="60000"/>
                      </a:schemeClr>
                    </a:solidFill>
                  </a:tcPr>
                </a:tc>
                <a:extLst>
                  <a:ext uri="{0D108BD9-81ED-4DB2-BD59-A6C34878D82A}">
                    <a16:rowId xmlns:a16="http://schemas.microsoft.com/office/drawing/2014/main" val="2700579255"/>
                  </a:ext>
                </a:extLst>
              </a:tr>
            </a:tbl>
          </a:graphicData>
        </a:graphic>
      </p:graphicFrame>
      <p:sp>
        <p:nvSpPr>
          <p:cNvPr id="15" name="TextBox 14">
            <a:extLst>
              <a:ext uri="{FF2B5EF4-FFF2-40B4-BE49-F238E27FC236}">
                <a16:creationId xmlns:a16="http://schemas.microsoft.com/office/drawing/2014/main" id="{82678D28-42BF-4336-B1E3-90A6F5470ED6}"/>
              </a:ext>
            </a:extLst>
          </p:cNvPr>
          <p:cNvSpPr txBox="1"/>
          <p:nvPr/>
        </p:nvSpPr>
        <p:spPr>
          <a:xfrm>
            <a:off x="886691" y="1250985"/>
            <a:ext cx="929640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Table-1: List of papers used in this study</a:t>
            </a:r>
          </a:p>
        </p:txBody>
      </p:sp>
    </p:spTree>
    <p:extLst>
      <p:ext uri="{BB962C8B-B14F-4D97-AF65-F5344CB8AC3E}">
        <p14:creationId xmlns:p14="http://schemas.microsoft.com/office/powerpoint/2010/main" val="2154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8033073" y="9752026"/>
            <a:ext cx="2221854" cy="413575"/>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2496800" y="-2323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55141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INTRODUCTION</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5"/>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1"/>
              <a:ext cx="2083482" cy="1176819"/>
            </a:xfrm>
            <a:prstGeom prst="rect">
              <a:avLst/>
            </a:prstGeom>
            <a:noFill/>
            <a:ln>
              <a:noFill/>
            </a:ln>
          </p:spPr>
          <p:style>
            <a:lnRef idx="0">
              <a:scrgbClr r="0" g="0" b="0"/>
            </a:lnRef>
            <a:fillRef idx="0">
              <a:scrgbClr r="0" g="0" b="0"/>
            </a:fillRef>
            <a:effectRef idx="0">
              <a:scrgbClr r="0" g="0" b="0"/>
            </a:effectRef>
            <a:fontRef idx="minor">
              <a:schemeClr val="accent5"/>
            </a:fontRef>
          </p:style>
          <p:txBody>
            <a:bodyPr lIns="0" tIns="0" rIns="0" bIns="0" rtlCol="0" anchor="t">
              <a:spAutoFit/>
            </a:bodyPr>
            <a:lstStyle/>
            <a:p>
              <a:pPr algn="ctr">
                <a:lnSpc>
                  <a:spcPts val="7805"/>
                </a:lnSpc>
              </a:pPr>
              <a:r>
                <a:rPr lang="en-US" sz="4000" dirty="0">
                  <a:solidFill>
                    <a:schemeClr val="tx2">
                      <a:lumMod val="60000"/>
                      <a:lumOff val="40000"/>
                    </a:schemeClr>
                  </a:solidFill>
                  <a:latin typeface="Open Sans Bold"/>
                </a:rPr>
                <a:t>3</a:t>
              </a:r>
            </a:p>
          </p:txBody>
        </p:sp>
      </p:grpSp>
      <p:sp>
        <p:nvSpPr>
          <p:cNvPr id="15" name="TextBox 14">
            <a:extLst>
              <a:ext uri="{FF2B5EF4-FFF2-40B4-BE49-F238E27FC236}">
                <a16:creationId xmlns:a16="http://schemas.microsoft.com/office/drawing/2014/main" id="{82678D28-42BF-4336-B1E3-90A6F5470ED6}"/>
              </a:ext>
            </a:extLst>
          </p:cNvPr>
          <p:cNvSpPr txBox="1"/>
          <p:nvPr/>
        </p:nvSpPr>
        <p:spPr>
          <a:xfrm>
            <a:off x="762000" y="1427003"/>
            <a:ext cx="14401800" cy="1820948"/>
          </a:xfrm>
          <a:prstGeom prst="rect">
            <a:avLst/>
          </a:prstGeom>
          <a:noFill/>
        </p:spPr>
        <p:txBody>
          <a:bodyPr wrap="square" rtlCol="0">
            <a:spAutoFit/>
          </a:bodyPr>
          <a:lstStyle/>
          <a:p>
            <a:pPr>
              <a:lnSpc>
                <a:spcPct val="150000"/>
              </a:lnSpc>
            </a:pPr>
            <a:r>
              <a:rPr lang="en-US" sz="2600" b="1" dirty="0">
                <a:latin typeface="Times New Roman" panose="02020603050405020304" pitchFamily="18" charset="0"/>
                <a:cs typeface="Times New Roman" panose="02020603050405020304" pitchFamily="18" charset="0"/>
              </a:rPr>
              <a:t>What is TSD (Traffic Sign Detection) ?</a:t>
            </a:r>
          </a:p>
          <a:p>
            <a:pPr>
              <a:lnSpc>
                <a:spcPct val="150000"/>
              </a:lnSpc>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TSD stands for Traffic Sign Detection or TSR, Here R stands for recognition. It means to identify and interpret traffic signs captured by cameras or sensors installed on vehicles or roads. </a:t>
            </a:r>
            <a:endParaRPr lang="en-US" sz="2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F0A226-797E-47F3-B1FC-0505AEAAB19E}"/>
              </a:ext>
            </a:extLst>
          </p:cNvPr>
          <p:cNvSpPr txBox="1"/>
          <p:nvPr/>
        </p:nvSpPr>
        <p:spPr>
          <a:xfrm>
            <a:off x="762000" y="3373765"/>
            <a:ext cx="14859000" cy="6022098"/>
          </a:xfrm>
          <a:prstGeom prst="rect">
            <a:avLst/>
          </a:prstGeom>
          <a:noFill/>
        </p:spPr>
        <p:txBody>
          <a:bodyPr wrap="square" rtlCol="0">
            <a:spAutoFit/>
          </a:bodyPr>
          <a:lstStyle/>
          <a:p>
            <a:pPr>
              <a:lnSpc>
                <a:spcPct val="150000"/>
              </a:lnSpc>
            </a:pPr>
            <a:r>
              <a:rPr lang="en-US" sz="2600" b="1" dirty="0">
                <a:latin typeface="Times New Roman" panose="02020603050405020304" pitchFamily="18" charset="0"/>
                <a:cs typeface="Times New Roman" panose="02020603050405020304" pitchFamily="18" charset="0"/>
              </a:rPr>
              <a:t>Why Traffic Sign Recognition and Classification is so important?</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Road Safety</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Driver Assistance</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Enhanced Traffic Management</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Autonomous Car Technology Development</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Accessibility</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Regulatory Compliance</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Efficient Navigation</a:t>
            </a:r>
          </a:p>
          <a:p>
            <a:pPr marL="457200" indent="-457200">
              <a:lnSpc>
                <a:spcPct val="15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Improved Pedestrian Safety</a:t>
            </a:r>
          </a:p>
          <a:p>
            <a:pPr marL="457200" indent="-457200">
              <a:lnSpc>
                <a:spcPct val="150000"/>
              </a:lnSpc>
              <a:buFont typeface="Wingdings" panose="05000000000000000000" pitchFamily="2" charset="2"/>
              <a:buChar char="q"/>
            </a:pPr>
            <a:endParaRPr lang="en-US" sz="26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7941886D-045D-4581-B639-CC87869CD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8400" y="3868688"/>
            <a:ext cx="3924300" cy="39243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87AFCC1-C9C6-4DC2-9C2D-CB131C145DA1}"/>
              </a:ext>
            </a:extLst>
          </p:cNvPr>
          <p:cNvSpPr txBox="1"/>
          <p:nvPr/>
        </p:nvSpPr>
        <p:spPr>
          <a:xfrm>
            <a:off x="14429509" y="7991199"/>
            <a:ext cx="30480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Fig-1: No Horn Traffic Sign</a:t>
            </a:r>
          </a:p>
        </p:txBody>
      </p:sp>
    </p:spTree>
    <p:extLst>
      <p:ext uri="{BB962C8B-B14F-4D97-AF65-F5344CB8AC3E}">
        <p14:creationId xmlns:p14="http://schemas.microsoft.com/office/powerpoint/2010/main" val="282668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8033073" y="9736506"/>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963905" y="-30262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74191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LITERATURE REVIEW</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1"/>
              <a:ext cx="2083482" cy="1176819"/>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000" dirty="0">
                  <a:solidFill>
                    <a:schemeClr val="tx2">
                      <a:lumMod val="60000"/>
                      <a:lumOff val="40000"/>
                    </a:schemeClr>
                  </a:solidFill>
                  <a:latin typeface="Open Sans Bold"/>
                </a:rPr>
                <a:t>5</a:t>
              </a:r>
            </a:p>
          </p:txBody>
        </p:sp>
      </p:grpSp>
      <p:graphicFrame>
        <p:nvGraphicFramePr>
          <p:cNvPr id="2" name="Table 12">
            <a:extLst>
              <a:ext uri="{FF2B5EF4-FFF2-40B4-BE49-F238E27FC236}">
                <a16:creationId xmlns:a16="http://schemas.microsoft.com/office/drawing/2014/main" id="{FBE72702-1894-44D1-B1E9-2C540EEB9AA2}"/>
              </a:ext>
            </a:extLst>
          </p:cNvPr>
          <p:cNvGraphicFramePr>
            <a:graphicFrameLocks noGrp="1"/>
          </p:cNvGraphicFramePr>
          <p:nvPr>
            <p:extLst>
              <p:ext uri="{D42A27DB-BD31-4B8C-83A1-F6EECF244321}">
                <p14:modId xmlns:p14="http://schemas.microsoft.com/office/powerpoint/2010/main" val="3400333327"/>
              </p:ext>
            </p:extLst>
          </p:nvPr>
        </p:nvGraphicFramePr>
        <p:xfrm>
          <a:off x="886691" y="2171699"/>
          <a:ext cx="16867910" cy="69350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37510">
                  <a:extLst>
                    <a:ext uri="{9D8B030D-6E8A-4147-A177-3AD203B41FA5}">
                      <a16:colId xmlns:a16="http://schemas.microsoft.com/office/drawing/2014/main" val="1109283875"/>
                    </a:ext>
                  </a:extLst>
                </a:gridCol>
                <a:gridCol w="3505200">
                  <a:extLst>
                    <a:ext uri="{9D8B030D-6E8A-4147-A177-3AD203B41FA5}">
                      <a16:colId xmlns:a16="http://schemas.microsoft.com/office/drawing/2014/main" val="362919104"/>
                    </a:ext>
                  </a:extLst>
                </a:gridCol>
                <a:gridCol w="11125200">
                  <a:extLst>
                    <a:ext uri="{9D8B030D-6E8A-4147-A177-3AD203B41FA5}">
                      <a16:colId xmlns:a16="http://schemas.microsoft.com/office/drawing/2014/main" val="2304876752"/>
                    </a:ext>
                  </a:extLst>
                </a:gridCol>
              </a:tblGrid>
              <a:tr h="952316">
                <a:tc>
                  <a:txBody>
                    <a:bodyPr/>
                    <a:lstStyle/>
                    <a:p>
                      <a:pPr algn="ctr">
                        <a:lnSpc>
                          <a:spcPct val="150000"/>
                        </a:lnSpc>
                      </a:pPr>
                      <a:r>
                        <a:rPr lang="en-US" sz="2600" dirty="0">
                          <a:solidFill>
                            <a:schemeClr val="tx1"/>
                          </a:solidFill>
                          <a:latin typeface="Times New Roman" panose="02020603050405020304" pitchFamily="18" charset="0"/>
                          <a:cs typeface="Times New Roman" panose="02020603050405020304" pitchFamily="18" charset="0"/>
                        </a:rPr>
                        <a:t>SL NO</a:t>
                      </a:r>
                    </a:p>
                  </a:txBody>
                  <a:tcPr>
                    <a:solidFill>
                      <a:schemeClr val="accent1">
                        <a:lumMod val="40000"/>
                        <a:lumOff val="60000"/>
                      </a:schemeClr>
                    </a:solidFill>
                  </a:tcPr>
                </a:tc>
                <a:tc>
                  <a:txBody>
                    <a:bodyPr/>
                    <a:lstStyle/>
                    <a:p>
                      <a:pPr algn="ctr">
                        <a:lnSpc>
                          <a:spcPct val="150000"/>
                        </a:lnSpc>
                      </a:pPr>
                      <a:r>
                        <a:rPr lang="en-US" sz="2600" dirty="0">
                          <a:solidFill>
                            <a:schemeClr val="tx1"/>
                          </a:solidFill>
                          <a:latin typeface="Times New Roman" panose="02020603050405020304" pitchFamily="18" charset="0"/>
                          <a:cs typeface="Times New Roman" panose="02020603050405020304" pitchFamily="18" charset="0"/>
                        </a:rPr>
                        <a:t>NAME</a:t>
                      </a:r>
                    </a:p>
                  </a:txBody>
                  <a:tcPr>
                    <a:solidFill>
                      <a:schemeClr val="accent1">
                        <a:lumMod val="40000"/>
                        <a:lumOff val="60000"/>
                      </a:schemeClr>
                    </a:solidFill>
                  </a:tcPr>
                </a:tc>
                <a:tc>
                  <a:txBody>
                    <a:bodyPr/>
                    <a:lstStyle/>
                    <a:p>
                      <a:pPr algn="ctr">
                        <a:lnSpc>
                          <a:spcPct val="150000"/>
                        </a:lnSpc>
                      </a:pPr>
                      <a:r>
                        <a:rPr lang="en-US" sz="2600" dirty="0">
                          <a:solidFill>
                            <a:schemeClr val="tx1"/>
                          </a:solidFill>
                          <a:latin typeface="Times New Roman" panose="02020603050405020304" pitchFamily="18" charset="0"/>
                          <a:cs typeface="Times New Roman" panose="02020603050405020304" pitchFamily="18" charset="0"/>
                        </a:rPr>
                        <a:t>DESCRIPTION</a:t>
                      </a:r>
                    </a:p>
                  </a:txBody>
                  <a:tcPr>
                    <a:solidFill>
                      <a:schemeClr val="accent1">
                        <a:lumMod val="40000"/>
                        <a:lumOff val="60000"/>
                      </a:schemeClr>
                    </a:solidFill>
                  </a:tcPr>
                </a:tc>
                <a:extLst>
                  <a:ext uri="{0D108BD9-81ED-4DB2-BD59-A6C34878D82A}">
                    <a16:rowId xmlns:a16="http://schemas.microsoft.com/office/drawing/2014/main" val="4140244831"/>
                  </a:ext>
                </a:extLst>
              </a:tr>
              <a:tr h="1350566">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1.</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Linear SVM Classifier </a:t>
                      </a:r>
                    </a:p>
                  </a:txBody>
                  <a:tcPr>
                    <a:solidFill>
                      <a:schemeClr val="accent1">
                        <a:lumMod val="40000"/>
                        <a:lumOff val="60000"/>
                      </a:schemeClr>
                    </a:solidFill>
                  </a:tcPr>
                </a:tc>
                <a:tc>
                  <a:txBody>
                    <a:bodyPr/>
                    <a:lstStyle/>
                    <a:p>
                      <a:pPr algn="l">
                        <a:lnSpc>
                          <a:spcPct val="150000"/>
                        </a:lnSpc>
                      </a:pPr>
                      <a:r>
                        <a:rPr lang="en-US" sz="2600" dirty="0">
                          <a:latin typeface="Times New Roman" panose="02020603050405020304" pitchFamily="18" charset="0"/>
                          <a:cs typeface="Times New Roman" panose="02020603050405020304" pitchFamily="18" charset="0"/>
                        </a:rPr>
                        <a:t>Modified Histogram detector that incorporate color gradient information and Support Vector Machine classifier for object detection and classification [4]</a:t>
                      </a:r>
                    </a:p>
                  </a:txBody>
                  <a:tcPr>
                    <a:solidFill>
                      <a:schemeClr val="accent1">
                        <a:lumMod val="40000"/>
                        <a:lumOff val="60000"/>
                      </a:schemeClr>
                    </a:solidFill>
                  </a:tcPr>
                </a:tc>
                <a:extLst>
                  <a:ext uri="{0D108BD9-81ED-4DB2-BD59-A6C34878D82A}">
                    <a16:rowId xmlns:a16="http://schemas.microsoft.com/office/drawing/2014/main" val="2150123968"/>
                  </a:ext>
                </a:extLst>
              </a:tr>
              <a:tr h="1350566">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2.</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AdaBoost and SVR</a:t>
                      </a:r>
                    </a:p>
                  </a:txBody>
                  <a:tcPr>
                    <a:solidFill>
                      <a:schemeClr val="accent1">
                        <a:lumMod val="40000"/>
                        <a:lumOff val="60000"/>
                      </a:schemeClr>
                    </a:solidFill>
                  </a:tcPr>
                </a:tc>
                <a:tc>
                  <a:txBody>
                    <a:bodyPr/>
                    <a:lstStyle/>
                    <a:p>
                      <a:pPr algn="l">
                        <a:lnSpc>
                          <a:spcPct val="150000"/>
                        </a:lnSpc>
                      </a:pPr>
                      <a:r>
                        <a:rPr lang="en-US" sz="2600" dirty="0">
                          <a:latin typeface="Times New Roman" panose="02020603050405020304" pitchFamily="18" charset="0"/>
                          <a:cs typeface="Times New Roman" panose="02020603050405020304" pitchFamily="18" charset="0"/>
                        </a:rPr>
                        <a:t>Here integration of AdaBoost and Support Vector Regression is happened along with novel saliency estimation approach. [5] </a:t>
                      </a:r>
                    </a:p>
                  </a:txBody>
                  <a:tcPr>
                    <a:solidFill>
                      <a:schemeClr val="accent1">
                        <a:lumMod val="40000"/>
                        <a:lumOff val="60000"/>
                      </a:schemeClr>
                    </a:solidFill>
                  </a:tcPr>
                </a:tc>
                <a:extLst>
                  <a:ext uri="{0D108BD9-81ED-4DB2-BD59-A6C34878D82A}">
                    <a16:rowId xmlns:a16="http://schemas.microsoft.com/office/drawing/2014/main" val="2170551418"/>
                  </a:ext>
                </a:extLst>
              </a:tr>
              <a:tr h="965542">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3.</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Mask R-CNN </a:t>
                      </a:r>
                    </a:p>
                  </a:txBody>
                  <a:tcPr>
                    <a:solidFill>
                      <a:schemeClr val="accent1">
                        <a:lumMod val="40000"/>
                        <a:lumOff val="60000"/>
                      </a:schemeClr>
                    </a:solidFill>
                  </a:tcPr>
                </a:tc>
                <a:tc>
                  <a:txBody>
                    <a:bodyPr/>
                    <a:lstStyle/>
                    <a:p>
                      <a:pPr algn="l">
                        <a:lnSpc>
                          <a:spcPct val="150000"/>
                        </a:lnSpc>
                      </a:pPr>
                      <a:r>
                        <a:rPr lang="en-US" sz="2600" dirty="0">
                          <a:latin typeface="Times New Roman" panose="02020603050405020304" pitchFamily="18" charset="0"/>
                          <a:cs typeface="Times New Roman" panose="02020603050405020304" pitchFamily="18" charset="0"/>
                        </a:rPr>
                        <a:t>Here mask R-CNN with novel data augmentation technique is used. [6]</a:t>
                      </a:r>
                    </a:p>
                  </a:txBody>
                  <a:tcPr>
                    <a:solidFill>
                      <a:schemeClr val="accent1">
                        <a:lumMod val="40000"/>
                        <a:lumOff val="60000"/>
                      </a:schemeClr>
                    </a:solidFill>
                  </a:tcPr>
                </a:tc>
                <a:extLst>
                  <a:ext uri="{0D108BD9-81ED-4DB2-BD59-A6C34878D82A}">
                    <a16:rowId xmlns:a16="http://schemas.microsoft.com/office/drawing/2014/main" val="1107581810"/>
                  </a:ext>
                </a:extLst>
              </a:tr>
              <a:tr h="965542">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4.</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Ensemble Model</a:t>
                      </a:r>
                    </a:p>
                  </a:txBody>
                  <a:tcPr>
                    <a:solidFill>
                      <a:schemeClr val="accent1">
                        <a:lumMod val="40000"/>
                        <a:lumOff val="60000"/>
                      </a:schemeClr>
                    </a:solidFill>
                  </a:tcPr>
                </a:tc>
                <a:tc>
                  <a:txBody>
                    <a:bodyPr/>
                    <a:lstStyle/>
                    <a:p>
                      <a:pPr algn="l">
                        <a:lnSpc>
                          <a:spcPct val="150000"/>
                        </a:lnSpc>
                      </a:pPr>
                      <a:r>
                        <a:rPr lang="en-US" sz="2600" dirty="0">
                          <a:latin typeface="Times New Roman" panose="02020603050405020304" pitchFamily="18" charset="0"/>
                          <a:cs typeface="Times New Roman" panose="02020603050405020304" pitchFamily="18" charset="0"/>
                        </a:rPr>
                        <a:t>Ensemble Pre-trained CNN Models and implement class weight balancing [7]</a:t>
                      </a:r>
                    </a:p>
                  </a:txBody>
                  <a:tcPr>
                    <a:solidFill>
                      <a:schemeClr val="accent1">
                        <a:lumMod val="40000"/>
                        <a:lumOff val="60000"/>
                      </a:schemeClr>
                    </a:solidFill>
                  </a:tcPr>
                </a:tc>
                <a:extLst>
                  <a:ext uri="{0D108BD9-81ED-4DB2-BD59-A6C34878D82A}">
                    <a16:rowId xmlns:a16="http://schemas.microsoft.com/office/drawing/2014/main" val="1660212185"/>
                  </a:ext>
                </a:extLst>
              </a:tr>
              <a:tr h="1350566">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5.</a:t>
                      </a:r>
                    </a:p>
                  </a:txBody>
                  <a:tcPr>
                    <a:solidFill>
                      <a:schemeClr val="accent1">
                        <a:lumMod val="40000"/>
                        <a:lumOff val="60000"/>
                      </a:schemeClr>
                    </a:solidFill>
                  </a:tcPr>
                </a:tc>
                <a:tc>
                  <a:txBody>
                    <a:bodyPr/>
                    <a:lstStyle/>
                    <a:p>
                      <a:pPr algn="ctr">
                        <a:lnSpc>
                          <a:spcPct val="150000"/>
                        </a:lnSpc>
                      </a:pPr>
                      <a:r>
                        <a:rPr lang="en-US" sz="2600" dirty="0">
                          <a:latin typeface="Times New Roman" panose="02020603050405020304" pitchFamily="18" charset="0"/>
                          <a:cs typeface="Times New Roman" panose="02020603050405020304" pitchFamily="18" charset="0"/>
                        </a:rPr>
                        <a:t>Color Saliency Attention Model</a:t>
                      </a:r>
                    </a:p>
                  </a:txBody>
                  <a:tcPr>
                    <a:solidFill>
                      <a:schemeClr val="accent1">
                        <a:lumMod val="40000"/>
                        <a:lumOff val="60000"/>
                      </a:schemeClr>
                    </a:solidFill>
                  </a:tcPr>
                </a:tc>
                <a:tc>
                  <a:txBody>
                    <a:bodyPr/>
                    <a:lstStyle/>
                    <a:p>
                      <a:pPr algn="l">
                        <a:lnSpc>
                          <a:spcPct val="150000"/>
                        </a:lnSpc>
                      </a:pPr>
                      <a:r>
                        <a:rPr lang="en-US" sz="2600" dirty="0">
                          <a:latin typeface="Times New Roman" panose="02020603050405020304" pitchFamily="18" charset="0"/>
                          <a:cs typeface="Times New Roman" panose="02020603050405020304" pitchFamily="18" charset="0"/>
                        </a:rPr>
                        <a:t>The methodology includes the use of RGB Color Saliency Attention Model along with morphological shape filter and utilization of SURF. [8]</a:t>
                      </a:r>
                    </a:p>
                  </a:txBody>
                  <a:tcPr>
                    <a:solidFill>
                      <a:schemeClr val="accent1">
                        <a:lumMod val="40000"/>
                        <a:lumOff val="60000"/>
                      </a:schemeClr>
                    </a:solidFill>
                  </a:tcPr>
                </a:tc>
                <a:extLst>
                  <a:ext uri="{0D108BD9-81ED-4DB2-BD59-A6C34878D82A}">
                    <a16:rowId xmlns:a16="http://schemas.microsoft.com/office/drawing/2014/main" val="3451713836"/>
                  </a:ext>
                </a:extLst>
              </a:tr>
            </a:tbl>
          </a:graphicData>
        </a:graphic>
      </p:graphicFrame>
      <p:sp>
        <p:nvSpPr>
          <p:cNvPr id="13" name="TextBox 12">
            <a:extLst>
              <a:ext uri="{FF2B5EF4-FFF2-40B4-BE49-F238E27FC236}">
                <a16:creationId xmlns:a16="http://schemas.microsoft.com/office/drawing/2014/main" id="{9BC15D26-9248-4AB2-859B-AFF5AE92C729}"/>
              </a:ext>
            </a:extLst>
          </p:cNvPr>
          <p:cNvSpPr txBox="1"/>
          <p:nvPr/>
        </p:nvSpPr>
        <p:spPr>
          <a:xfrm>
            <a:off x="762000" y="1673225"/>
            <a:ext cx="6809509"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Table-2: Literature Review</a:t>
            </a:r>
          </a:p>
        </p:txBody>
      </p:sp>
    </p:spTree>
    <p:extLst>
      <p:ext uri="{BB962C8B-B14F-4D97-AF65-F5344CB8AC3E}">
        <p14:creationId xmlns:p14="http://schemas.microsoft.com/office/powerpoint/2010/main" val="41867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2667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74191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(Paper-1) </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1"/>
              <a:ext cx="2083482" cy="1176819"/>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000" dirty="0">
                  <a:solidFill>
                    <a:schemeClr val="tx2">
                      <a:lumMod val="60000"/>
                      <a:lumOff val="40000"/>
                    </a:schemeClr>
                  </a:solidFill>
                  <a:latin typeface="Open Sans Bold"/>
                </a:rPr>
                <a:t>6</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410709" cy="7822591"/>
          </a:xfrm>
          <a:prstGeom prst="rect">
            <a:avLst/>
          </a:prstGeom>
          <a:noFill/>
        </p:spPr>
        <p:txBody>
          <a:bodyPr wrap="square" rtlCol="0">
            <a:spAutoFit/>
          </a:bodyPr>
          <a:lstStyle/>
          <a:p>
            <a:pPr>
              <a:lnSpc>
                <a:spcPct val="150000"/>
              </a:lnSpc>
            </a:pPr>
            <a:r>
              <a:rPr lang="en-US" sz="2600" b="1" dirty="0">
                <a:latin typeface="Times New Roman" panose="02020603050405020304" pitchFamily="18" charset="0"/>
                <a:cs typeface="Times New Roman" panose="02020603050405020304" pitchFamily="18" charset="0"/>
              </a:rPr>
              <a:t>Name: Traffic-Sign Detection and Classification in the wild</a:t>
            </a:r>
            <a:br>
              <a:rPr lang="en-US" sz="2600" b="1" dirty="0">
                <a:latin typeface="Times New Roman" panose="02020603050405020304" pitchFamily="18" charset="0"/>
                <a:cs typeface="Times New Roman" panose="02020603050405020304" pitchFamily="18" charset="0"/>
              </a:rPr>
            </a:b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Model Description: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study involves the use of convolutional neural networks (CNNs) for detecting and classifying traffic signs.</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authors trained two CNNs for this purpose, evaluated the performance of the their detection network.</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Finally they compared their network with the Fast R-CNN method.</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Achieved Accuracy 84%</a:t>
            </a:r>
          </a:p>
          <a:p>
            <a:pPr>
              <a:lnSpc>
                <a:spcPct val="150000"/>
              </a:lnSpc>
            </a:pPr>
            <a:endParaRPr lang="en-US" sz="2600" b="1" dirty="0">
              <a:latin typeface="Times New Roman" panose="02020603050405020304" pitchFamily="18" charset="0"/>
              <a:cs typeface="Times New Roman" panose="02020603050405020304" pitchFamily="18" charset="0"/>
            </a:endParaRPr>
          </a:p>
          <a:p>
            <a:pPr>
              <a:lnSpc>
                <a:spcPct val="150000"/>
              </a:lnSpc>
            </a:pPr>
            <a:r>
              <a:rPr lang="en-US" sz="2600" b="1" dirty="0">
                <a:latin typeface="Times New Roman" panose="02020603050405020304" pitchFamily="18" charset="0"/>
                <a:cs typeface="Times New Roman" panose="02020603050405020304" pitchFamily="18" charset="0"/>
              </a:rPr>
              <a:t>Dataset Description: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Developed a novel dataset containing 100K images of different Traffic and Road Signs from various regions from China.</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Annotated the images for better Accuracy</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Pixel Mask the required images.</a:t>
            </a:r>
          </a:p>
        </p:txBody>
      </p:sp>
    </p:spTree>
    <p:extLst>
      <p:ext uri="{BB962C8B-B14F-4D97-AF65-F5344CB8AC3E}">
        <p14:creationId xmlns:p14="http://schemas.microsoft.com/office/powerpoint/2010/main" val="97968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05285" y="749237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1190685"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(Paper-1)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7</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62490"/>
            <a:ext cx="680950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Framework Overview:</a:t>
            </a:r>
          </a:p>
        </p:txBody>
      </p:sp>
      <p:sp>
        <p:nvSpPr>
          <p:cNvPr id="22" name="Rectangle: Rounded Corners 21">
            <a:extLst>
              <a:ext uri="{FF2B5EF4-FFF2-40B4-BE49-F238E27FC236}">
                <a16:creationId xmlns:a16="http://schemas.microsoft.com/office/drawing/2014/main" id="{DCECF621-58FC-4B4A-9DFE-18B2B000BCB2}"/>
              </a:ext>
            </a:extLst>
          </p:cNvPr>
          <p:cNvSpPr/>
          <p:nvPr/>
        </p:nvSpPr>
        <p:spPr>
          <a:xfrm>
            <a:off x="3810000" y="4229100"/>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Conv1</a:t>
            </a:r>
          </a:p>
        </p:txBody>
      </p:sp>
      <p:sp>
        <p:nvSpPr>
          <p:cNvPr id="25" name="Rectangle: Rounded Corners 24">
            <a:extLst>
              <a:ext uri="{FF2B5EF4-FFF2-40B4-BE49-F238E27FC236}">
                <a16:creationId xmlns:a16="http://schemas.microsoft.com/office/drawing/2014/main" id="{5CE567FF-3E8E-4D56-A943-AEA68CA5338B}"/>
              </a:ext>
            </a:extLst>
          </p:cNvPr>
          <p:cNvSpPr/>
          <p:nvPr/>
        </p:nvSpPr>
        <p:spPr>
          <a:xfrm>
            <a:off x="5766954" y="4229100"/>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Conv2</a:t>
            </a:r>
          </a:p>
        </p:txBody>
      </p:sp>
      <p:sp>
        <p:nvSpPr>
          <p:cNvPr id="26" name="Rectangle: Rounded Corners 25">
            <a:extLst>
              <a:ext uri="{FF2B5EF4-FFF2-40B4-BE49-F238E27FC236}">
                <a16:creationId xmlns:a16="http://schemas.microsoft.com/office/drawing/2014/main" id="{D8AFF3C0-ABB8-4006-9B30-C59A5E8FE8CA}"/>
              </a:ext>
            </a:extLst>
          </p:cNvPr>
          <p:cNvSpPr/>
          <p:nvPr/>
        </p:nvSpPr>
        <p:spPr>
          <a:xfrm>
            <a:off x="7891064" y="4239031"/>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Conv3</a:t>
            </a:r>
          </a:p>
        </p:txBody>
      </p:sp>
      <p:sp>
        <p:nvSpPr>
          <p:cNvPr id="27" name="Rectangle: Rounded Corners 26">
            <a:extLst>
              <a:ext uri="{FF2B5EF4-FFF2-40B4-BE49-F238E27FC236}">
                <a16:creationId xmlns:a16="http://schemas.microsoft.com/office/drawing/2014/main" id="{AE5882CB-0237-4330-9336-DA59463F20C1}"/>
              </a:ext>
            </a:extLst>
          </p:cNvPr>
          <p:cNvSpPr/>
          <p:nvPr/>
        </p:nvSpPr>
        <p:spPr>
          <a:xfrm>
            <a:off x="3834245" y="6044819"/>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Conv4</a:t>
            </a:r>
          </a:p>
        </p:txBody>
      </p:sp>
      <p:sp>
        <p:nvSpPr>
          <p:cNvPr id="28" name="Rectangle: Rounded Corners 27">
            <a:extLst>
              <a:ext uri="{FF2B5EF4-FFF2-40B4-BE49-F238E27FC236}">
                <a16:creationId xmlns:a16="http://schemas.microsoft.com/office/drawing/2014/main" id="{F7E0193D-2225-4FA1-AE4D-D4F7F1C53514}"/>
              </a:ext>
            </a:extLst>
          </p:cNvPr>
          <p:cNvSpPr/>
          <p:nvPr/>
        </p:nvSpPr>
        <p:spPr>
          <a:xfrm>
            <a:off x="5834333" y="6069064"/>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Conv5</a:t>
            </a:r>
          </a:p>
        </p:txBody>
      </p:sp>
      <p:sp>
        <p:nvSpPr>
          <p:cNvPr id="29" name="Rectangle: Rounded Corners 28">
            <a:extLst>
              <a:ext uri="{FF2B5EF4-FFF2-40B4-BE49-F238E27FC236}">
                <a16:creationId xmlns:a16="http://schemas.microsoft.com/office/drawing/2014/main" id="{BC62C2DF-6FB5-435D-A13E-81D102F041E7}"/>
              </a:ext>
            </a:extLst>
          </p:cNvPr>
          <p:cNvSpPr/>
          <p:nvPr/>
        </p:nvSpPr>
        <p:spPr>
          <a:xfrm>
            <a:off x="8239991" y="6044819"/>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Conv6</a:t>
            </a:r>
          </a:p>
        </p:txBody>
      </p:sp>
      <p:sp>
        <p:nvSpPr>
          <p:cNvPr id="30" name="Rectangle: Rounded Corners 29">
            <a:extLst>
              <a:ext uri="{FF2B5EF4-FFF2-40B4-BE49-F238E27FC236}">
                <a16:creationId xmlns:a16="http://schemas.microsoft.com/office/drawing/2014/main" id="{44F46247-F5D3-4443-8AB2-F31DE7C26E85}"/>
              </a:ext>
            </a:extLst>
          </p:cNvPr>
          <p:cNvSpPr/>
          <p:nvPr/>
        </p:nvSpPr>
        <p:spPr>
          <a:xfrm>
            <a:off x="10553376" y="4862945"/>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Conv7</a:t>
            </a:r>
          </a:p>
        </p:txBody>
      </p:sp>
      <p:sp>
        <p:nvSpPr>
          <p:cNvPr id="31" name="Rectangle: Rounded Corners 30">
            <a:extLst>
              <a:ext uri="{FF2B5EF4-FFF2-40B4-BE49-F238E27FC236}">
                <a16:creationId xmlns:a16="http://schemas.microsoft.com/office/drawing/2014/main" id="{1A38503A-DF98-4076-9D27-3B59800C8A97}"/>
              </a:ext>
            </a:extLst>
          </p:cNvPr>
          <p:cNvSpPr/>
          <p:nvPr/>
        </p:nvSpPr>
        <p:spPr>
          <a:xfrm>
            <a:off x="10553376" y="6208199"/>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Conv7</a:t>
            </a:r>
          </a:p>
        </p:txBody>
      </p:sp>
      <p:sp>
        <p:nvSpPr>
          <p:cNvPr id="32" name="Rectangle: Rounded Corners 31">
            <a:extLst>
              <a:ext uri="{FF2B5EF4-FFF2-40B4-BE49-F238E27FC236}">
                <a16:creationId xmlns:a16="http://schemas.microsoft.com/office/drawing/2014/main" id="{05BE2F95-8872-459D-A971-1EF6EE0980B2}"/>
              </a:ext>
            </a:extLst>
          </p:cNvPr>
          <p:cNvSpPr/>
          <p:nvPr/>
        </p:nvSpPr>
        <p:spPr>
          <a:xfrm>
            <a:off x="10553376" y="7422845"/>
            <a:ext cx="1524000" cy="60960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Conv7</a:t>
            </a:r>
          </a:p>
        </p:txBody>
      </p:sp>
      <p:sp>
        <p:nvSpPr>
          <p:cNvPr id="33" name="Rectangle: Rounded Corners 32">
            <a:extLst>
              <a:ext uri="{FF2B5EF4-FFF2-40B4-BE49-F238E27FC236}">
                <a16:creationId xmlns:a16="http://schemas.microsoft.com/office/drawing/2014/main" id="{D3760827-209F-4D7B-BF0B-B7E3B50BD8A2}"/>
              </a:ext>
            </a:extLst>
          </p:cNvPr>
          <p:cNvSpPr/>
          <p:nvPr/>
        </p:nvSpPr>
        <p:spPr>
          <a:xfrm>
            <a:off x="13403625" y="4862945"/>
            <a:ext cx="1524000" cy="76727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Conv8-bbox</a:t>
            </a:r>
          </a:p>
        </p:txBody>
      </p:sp>
      <p:sp>
        <p:nvSpPr>
          <p:cNvPr id="34" name="Rectangle: Rounded Corners 33">
            <a:extLst>
              <a:ext uri="{FF2B5EF4-FFF2-40B4-BE49-F238E27FC236}">
                <a16:creationId xmlns:a16="http://schemas.microsoft.com/office/drawing/2014/main" id="{BC560D30-A80E-45EB-B388-2DF073B7AF12}"/>
              </a:ext>
            </a:extLst>
          </p:cNvPr>
          <p:cNvSpPr/>
          <p:nvPr/>
        </p:nvSpPr>
        <p:spPr>
          <a:xfrm>
            <a:off x="13403625" y="6302841"/>
            <a:ext cx="1524000" cy="767269"/>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Conv8-pixel</a:t>
            </a:r>
          </a:p>
        </p:txBody>
      </p:sp>
      <p:sp>
        <p:nvSpPr>
          <p:cNvPr id="35" name="Rectangle: Rounded Corners 34">
            <a:extLst>
              <a:ext uri="{FF2B5EF4-FFF2-40B4-BE49-F238E27FC236}">
                <a16:creationId xmlns:a16="http://schemas.microsoft.com/office/drawing/2014/main" id="{E7ECD03E-F79B-4EC2-A676-612C31BF564E}"/>
              </a:ext>
            </a:extLst>
          </p:cNvPr>
          <p:cNvSpPr/>
          <p:nvPr/>
        </p:nvSpPr>
        <p:spPr>
          <a:xfrm>
            <a:off x="13403625" y="7585068"/>
            <a:ext cx="1455375" cy="767269"/>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Conv8-label</a:t>
            </a:r>
          </a:p>
        </p:txBody>
      </p:sp>
      <p:pic>
        <p:nvPicPr>
          <p:cNvPr id="2052" name="Picture 4" descr="What does a rectangular road sign mean? - Quora">
            <a:extLst>
              <a:ext uri="{FF2B5EF4-FFF2-40B4-BE49-F238E27FC236}">
                <a16:creationId xmlns:a16="http://schemas.microsoft.com/office/drawing/2014/main" id="{26A3B6A9-DA35-4E14-9FC0-B922E8D11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91" y="3962897"/>
            <a:ext cx="2891662" cy="161875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CDB8A793-F74F-40B6-B712-3D7BA803F5F5}"/>
              </a:ext>
            </a:extLst>
          </p:cNvPr>
          <p:cNvCxnSpPr/>
          <p:nvPr/>
        </p:nvCxnSpPr>
        <p:spPr>
          <a:xfrm>
            <a:off x="3429000" y="2857500"/>
            <a:ext cx="0" cy="4870145"/>
          </a:xfrm>
          <a:prstGeom prst="line">
            <a:avLst/>
          </a:prstGeom>
          <a:ln/>
        </p:spPr>
        <p:style>
          <a:lnRef idx="2">
            <a:schemeClr val="dk1"/>
          </a:lnRef>
          <a:fillRef idx="0">
            <a:schemeClr val="dk1"/>
          </a:fillRef>
          <a:effectRef idx="1">
            <a:schemeClr val="dk1"/>
          </a:effectRef>
          <a:fontRef idx="minor">
            <a:schemeClr val="tx1"/>
          </a:fontRef>
        </p:style>
      </p:cxnSp>
      <p:cxnSp>
        <p:nvCxnSpPr>
          <p:cNvPr id="39" name="Connector: Elbow 38">
            <a:extLst>
              <a:ext uri="{FF2B5EF4-FFF2-40B4-BE49-F238E27FC236}">
                <a16:creationId xmlns:a16="http://schemas.microsoft.com/office/drawing/2014/main" id="{2C7CE25C-E7CA-4F14-8C91-16AF7FE4013F}"/>
              </a:ext>
            </a:extLst>
          </p:cNvPr>
          <p:cNvCxnSpPr>
            <a:cxnSpLocks/>
            <a:stCxn id="26" idx="3"/>
            <a:endCxn id="27" idx="0"/>
          </p:cNvCxnSpPr>
          <p:nvPr/>
        </p:nvCxnSpPr>
        <p:spPr>
          <a:xfrm flipH="1">
            <a:off x="4596245" y="4543831"/>
            <a:ext cx="4818819" cy="1500988"/>
          </a:xfrm>
          <a:prstGeom prst="bentConnector4">
            <a:avLst>
              <a:gd name="adj1" fmla="val -4744"/>
              <a:gd name="adj2" fmla="val 60153"/>
            </a:avLst>
          </a:prstGeom>
          <a:ln>
            <a:tailEnd type="triangle"/>
          </a:ln>
        </p:spPr>
        <p:style>
          <a:lnRef idx="2">
            <a:schemeClr val="dk1"/>
          </a:lnRef>
          <a:fillRef idx="0">
            <a:schemeClr val="dk1"/>
          </a:fillRef>
          <a:effectRef idx="1">
            <a:schemeClr val="dk1"/>
          </a:effectRef>
          <a:fontRef idx="minor">
            <a:schemeClr val="tx1"/>
          </a:fontRef>
        </p:style>
      </p:cxnSp>
      <p:cxnSp>
        <p:nvCxnSpPr>
          <p:cNvPr id="42" name="Connector: Elbow 41">
            <a:extLst>
              <a:ext uri="{FF2B5EF4-FFF2-40B4-BE49-F238E27FC236}">
                <a16:creationId xmlns:a16="http://schemas.microsoft.com/office/drawing/2014/main" id="{AE5480D2-58A8-43F1-B940-DDD897C78F42}"/>
              </a:ext>
            </a:extLst>
          </p:cNvPr>
          <p:cNvCxnSpPr>
            <a:cxnSpLocks/>
            <a:stCxn id="22" idx="3"/>
            <a:endCxn id="25" idx="1"/>
          </p:cNvCxnSpPr>
          <p:nvPr/>
        </p:nvCxnSpPr>
        <p:spPr>
          <a:xfrm>
            <a:off x="5334000" y="4533900"/>
            <a:ext cx="432954"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a:extLst>
              <a:ext uri="{FF2B5EF4-FFF2-40B4-BE49-F238E27FC236}">
                <a16:creationId xmlns:a16="http://schemas.microsoft.com/office/drawing/2014/main" id="{B8A59A3F-1AC1-409E-9CBD-14866DD65949}"/>
              </a:ext>
            </a:extLst>
          </p:cNvPr>
          <p:cNvCxnSpPr>
            <a:cxnSpLocks/>
            <a:stCxn id="25" idx="3"/>
            <a:endCxn id="26" idx="1"/>
          </p:cNvCxnSpPr>
          <p:nvPr/>
        </p:nvCxnSpPr>
        <p:spPr>
          <a:xfrm>
            <a:off x="7290954" y="4533900"/>
            <a:ext cx="600110" cy="993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A4B8330-8743-4B4A-A704-7AC052DE89DC}"/>
              </a:ext>
            </a:extLst>
          </p:cNvPr>
          <p:cNvCxnSpPr>
            <a:cxnSpLocks/>
            <a:stCxn id="27" idx="3"/>
            <a:endCxn id="28" idx="1"/>
          </p:cNvCxnSpPr>
          <p:nvPr/>
        </p:nvCxnSpPr>
        <p:spPr>
          <a:xfrm>
            <a:off x="5358245" y="6349619"/>
            <a:ext cx="476088" cy="24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BA9BBAE8-5EE3-4973-B60C-3AC8306E9154}"/>
              </a:ext>
            </a:extLst>
          </p:cNvPr>
          <p:cNvCxnSpPr>
            <a:cxnSpLocks/>
            <a:stCxn id="28" idx="3"/>
            <a:endCxn id="29" idx="1"/>
          </p:cNvCxnSpPr>
          <p:nvPr/>
        </p:nvCxnSpPr>
        <p:spPr>
          <a:xfrm flipV="1">
            <a:off x="7358333" y="6349619"/>
            <a:ext cx="881658" cy="24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Elbow 55">
            <a:extLst>
              <a:ext uri="{FF2B5EF4-FFF2-40B4-BE49-F238E27FC236}">
                <a16:creationId xmlns:a16="http://schemas.microsoft.com/office/drawing/2014/main" id="{3EAD64D3-7AB2-4356-98EC-7AF8437F7D69}"/>
              </a:ext>
            </a:extLst>
          </p:cNvPr>
          <p:cNvCxnSpPr>
            <a:cxnSpLocks/>
            <a:stCxn id="29" idx="3"/>
            <a:endCxn id="30" idx="1"/>
          </p:cNvCxnSpPr>
          <p:nvPr/>
        </p:nvCxnSpPr>
        <p:spPr>
          <a:xfrm flipV="1">
            <a:off x="9763991" y="5167745"/>
            <a:ext cx="789385" cy="118187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Elbow 61">
            <a:extLst>
              <a:ext uri="{FF2B5EF4-FFF2-40B4-BE49-F238E27FC236}">
                <a16:creationId xmlns:a16="http://schemas.microsoft.com/office/drawing/2014/main" id="{63EDA6E9-2CC9-4CB7-A29B-0639376C8AC1}"/>
              </a:ext>
            </a:extLst>
          </p:cNvPr>
          <p:cNvCxnSpPr>
            <a:cxnSpLocks/>
            <a:stCxn id="29" idx="3"/>
            <a:endCxn id="32" idx="1"/>
          </p:cNvCxnSpPr>
          <p:nvPr/>
        </p:nvCxnSpPr>
        <p:spPr>
          <a:xfrm>
            <a:off x="9763991" y="6349619"/>
            <a:ext cx="789385" cy="137802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49" name="Connector: Elbow 2048">
            <a:extLst>
              <a:ext uri="{FF2B5EF4-FFF2-40B4-BE49-F238E27FC236}">
                <a16:creationId xmlns:a16="http://schemas.microsoft.com/office/drawing/2014/main" id="{2CF880E9-7437-4CC0-A3B0-8009398C2F34}"/>
              </a:ext>
            </a:extLst>
          </p:cNvPr>
          <p:cNvCxnSpPr>
            <a:cxnSpLocks/>
            <a:stCxn id="29" idx="3"/>
            <a:endCxn id="31" idx="1"/>
          </p:cNvCxnSpPr>
          <p:nvPr/>
        </p:nvCxnSpPr>
        <p:spPr>
          <a:xfrm>
            <a:off x="9763991" y="6349619"/>
            <a:ext cx="789385" cy="16338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54" name="Connector: Elbow 2053">
            <a:extLst>
              <a:ext uri="{FF2B5EF4-FFF2-40B4-BE49-F238E27FC236}">
                <a16:creationId xmlns:a16="http://schemas.microsoft.com/office/drawing/2014/main" id="{CFEB2C45-4B37-4982-8AE2-A071B1AA8BCD}"/>
              </a:ext>
            </a:extLst>
          </p:cNvPr>
          <p:cNvCxnSpPr>
            <a:cxnSpLocks/>
            <a:stCxn id="30" idx="3"/>
            <a:endCxn id="33" idx="1"/>
          </p:cNvCxnSpPr>
          <p:nvPr/>
        </p:nvCxnSpPr>
        <p:spPr>
          <a:xfrm>
            <a:off x="12077376" y="5167745"/>
            <a:ext cx="1326249" cy="7883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57" name="Connector: Elbow 2056">
            <a:extLst>
              <a:ext uri="{FF2B5EF4-FFF2-40B4-BE49-F238E27FC236}">
                <a16:creationId xmlns:a16="http://schemas.microsoft.com/office/drawing/2014/main" id="{37BA434E-7870-4E58-B92F-5B308E5E9250}"/>
              </a:ext>
            </a:extLst>
          </p:cNvPr>
          <p:cNvCxnSpPr>
            <a:stCxn id="31" idx="3"/>
            <a:endCxn id="34" idx="1"/>
          </p:cNvCxnSpPr>
          <p:nvPr/>
        </p:nvCxnSpPr>
        <p:spPr>
          <a:xfrm>
            <a:off x="12077376" y="6512999"/>
            <a:ext cx="1326249" cy="17347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4" name="Connector: Elbow 73">
            <a:extLst>
              <a:ext uri="{FF2B5EF4-FFF2-40B4-BE49-F238E27FC236}">
                <a16:creationId xmlns:a16="http://schemas.microsoft.com/office/drawing/2014/main" id="{2111F448-CD2A-4E1C-A5C5-FDDFC2DB576D}"/>
              </a:ext>
            </a:extLst>
          </p:cNvPr>
          <p:cNvCxnSpPr/>
          <p:nvPr/>
        </p:nvCxnSpPr>
        <p:spPr>
          <a:xfrm>
            <a:off x="12077376" y="7757182"/>
            <a:ext cx="1326249" cy="17347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058" name="TextBox 2057">
            <a:extLst>
              <a:ext uri="{FF2B5EF4-FFF2-40B4-BE49-F238E27FC236}">
                <a16:creationId xmlns:a16="http://schemas.microsoft.com/office/drawing/2014/main" id="{C069660D-3774-43B9-B651-BEB8776957CE}"/>
              </a:ext>
            </a:extLst>
          </p:cNvPr>
          <p:cNvSpPr txBox="1"/>
          <p:nvPr/>
        </p:nvSpPr>
        <p:spPr>
          <a:xfrm>
            <a:off x="685800" y="6044819"/>
            <a:ext cx="20101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Data</a:t>
            </a:r>
          </a:p>
        </p:txBody>
      </p:sp>
      <p:sp>
        <p:nvSpPr>
          <p:cNvPr id="2060" name="TextBox 2059">
            <a:extLst>
              <a:ext uri="{FF2B5EF4-FFF2-40B4-BE49-F238E27FC236}">
                <a16:creationId xmlns:a16="http://schemas.microsoft.com/office/drawing/2014/main" id="{9FA01B02-C4C0-4096-83AE-ADA897E70A7D}"/>
              </a:ext>
            </a:extLst>
          </p:cNvPr>
          <p:cNvSpPr txBox="1"/>
          <p:nvPr/>
        </p:nvSpPr>
        <p:spPr>
          <a:xfrm>
            <a:off x="5943600" y="8767729"/>
            <a:ext cx="6400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Fig-2 : Paper 1 Proposed Framework Architecture</a:t>
            </a:r>
          </a:p>
        </p:txBody>
      </p:sp>
    </p:spTree>
    <p:extLst>
      <p:ext uri="{BB962C8B-B14F-4D97-AF65-F5344CB8AC3E}">
        <p14:creationId xmlns:p14="http://schemas.microsoft.com/office/powerpoint/2010/main" val="2860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639800" y="755481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0543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(Paper-1)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8</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72375"/>
            <a:ext cx="680950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Network Architecture:</a:t>
            </a:r>
          </a:p>
        </p:txBody>
      </p:sp>
      <p:graphicFrame>
        <p:nvGraphicFramePr>
          <p:cNvPr id="2" name="Table 13">
            <a:extLst>
              <a:ext uri="{FF2B5EF4-FFF2-40B4-BE49-F238E27FC236}">
                <a16:creationId xmlns:a16="http://schemas.microsoft.com/office/drawing/2014/main" id="{DFB9A98A-51E8-491F-B44A-D7F254A6E1BC}"/>
              </a:ext>
            </a:extLst>
          </p:cNvPr>
          <p:cNvGraphicFramePr>
            <a:graphicFrameLocks noGrp="1"/>
          </p:cNvGraphicFramePr>
          <p:nvPr>
            <p:extLst>
              <p:ext uri="{D42A27DB-BD31-4B8C-83A1-F6EECF244321}">
                <p14:modId xmlns:p14="http://schemas.microsoft.com/office/powerpoint/2010/main" val="963936519"/>
              </p:ext>
            </p:extLst>
          </p:nvPr>
        </p:nvGraphicFramePr>
        <p:xfrm>
          <a:off x="824347" y="2786878"/>
          <a:ext cx="16396857" cy="64922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79279">
                  <a:extLst>
                    <a:ext uri="{9D8B030D-6E8A-4147-A177-3AD203B41FA5}">
                      <a16:colId xmlns:a16="http://schemas.microsoft.com/office/drawing/2014/main" val="297792477"/>
                    </a:ext>
                  </a:extLst>
                </a:gridCol>
                <a:gridCol w="1276524">
                  <a:extLst>
                    <a:ext uri="{9D8B030D-6E8A-4147-A177-3AD203B41FA5}">
                      <a16:colId xmlns:a16="http://schemas.microsoft.com/office/drawing/2014/main" val="49370876"/>
                    </a:ext>
                  </a:extLst>
                </a:gridCol>
                <a:gridCol w="1143409">
                  <a:extLst>
                    <a:ext uri="{9D8B030D-6E8A-4147-A177-3AD203B41FA5}">
                      <a16:colId xmlns:a16="http://schemas.microsoft.com/office/drawing/2014/main" val="897604354"/>
                    </a:ext>
                  </a:extLst>
                </a:gridCol>
                <a:gridCol w="1366405">
                  <a:extLst>
                    <a:ext uri="{9D8B030D-6E8A-4147-A177-3AD203B41FA5}">
                      <a16:colId xmlns:a16="http://schemas.microsoft.com/office/drawing/2014/main" val="4148243298"/>
                    </a:ext>
                  </a:extLst>
                </a:gridCol>
                <a:gridCol w="1366405">
                  <a:extLst>
                    <a:ext uri="{9D8B030D-6E8A-4147-A177-3AD203B41FA5}">
                      <a16:colId xmlns:a16="http://schemas.microsoft.com/office/drawing/2014/main" val="736017396"/>
                    </a:ext>
                  </a:extLst>
                </a:gridCol>
                <a:gridCol w="1366405">
                  <a:extLst>
                    <a:ext uri="{9D8B030D-6E8A-4147-A177-3AD203B41FA5}">
                      <a16:colId xmlns:a16="http://schemas.microsoft.com/office/drawing/2014/main" val="4239767398"/>
                    </a:ext>
                  </a:extLst>
                </a:gridCol>
                <a:gridCol w="1366405">
                  <a:extLst>
                    <a:ext uri="{9D8B030D-6E8A-4147-A177-3AD203B41FA5}">
                      <a16:colId xmlns:a16="http://schemas.microsoft.com/office/drawing/2014/main" val="3495837595"/>
                    </a:ext>
                  </a:extLst>
                </a:gridCol>
                <a:gridCol w="1366405">
                  <a:extLst>
                    <a:ext uri="{9D8B030D-6E8A-4147-A177-3AD203B41FA5}">
                      <a16:colId xmlns:a16="http://schemas.microsoft.com/office/drawing/2014/main" val="4109016633"/>
                    </a:ext>
                  </a:extLst>
                </a:gridCol>
                <a:gridCol w="1366405">
                  <a:extLst>
                    <a:ext uri="{9D8B030D-6E8A-4147-A177-3AD203B41FA5}">
                      <a16:colId xmlns:a16="http://schemas.microsoft.com/office/drawing/2014/main" val="3616492689"/>
                    </a:ext>
                  </a:extLst>
                </a:gridCol>
                <a:gridCol w="1366405">
                  <a:extLst>
                    <a:ext uri="{9D8B030D-6E8A-4147-A177-3AD203B41FA5}">
                      <a16:colId xmlns:a16="http://schemas.microsoft.com/office/drawing/2014/main" val="3121532122"/>
                    </a:ext>
                  </a:extLst>
                </a:gridCol>
                <a:gridCol w="1366405">
                  <a:extLst>
                    <a:ext uri="{9D8B030D-6E8A-4147-A177-3AD203B41FA5}">
                      <a16:colId xmlns:a16="http://schemas.microsoft.com/office/drawing/2014/main" val="1099582498"/>
                    </a:ext>
                  </a:extLst>
                </a:gridCol>
                <a:gridCol w="1366405">
                  <a:extLst>
                    <a:ext uri="{9D8B030D-6E8A-4147-A177-3AD203B41FA5}">
                      <a16:colId xmlns:a16="http://schemas.microsoft.com/office/drawing/2014/main" val="4121694543"/>
                    </a:ext>
                  </a:extLst>
                </a:gridCol>
              </a:tblGrid>
              <a:tr h="820679">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Layer</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Data</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Conv1</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Conv2</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Conv3</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Conv4</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Conv5 </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Conv6</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Conv7</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Conv8-bbox</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Conv8-pixel</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Conv8-label</a:t>
                      </a:r>
                    </a:p>
                  </a:txBody>
                  <a:tcPr>
                    <a:solidFill>
                      <a:schemeClr val="accent1">
                        <a:lumMod val="40000"/>
                        <a:lumOff val="60000"/>
                      </a:schemeClr>
                    </a:solidFill>
                  </a:tcPr>
                </a:tc>
                <a:extLst>
                  <a:ext uri="{0D108BD9-81ED-4DB2-BD59-A6C34878D82A}">
                    <a16:rowId xmlns:a16="http://schemas.microsoft.com/office/drawing/2014/main" val="1110622099"/>
                  </a:ext>
                </a:extLst>
              </a:tr>
              <a:tr h="1556460">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Output Size</a:t>
                      </a:r>
                    </a:p>
                    <a:p>
                      <a:pPr algn="ctr"/>
                      <a:r>
                        <a:rPr lang="en-US" sz="2600" dirty="0">
                          <a:solidFill>
                            <a:schemeClr val="tx1"/>
                          </a:solidFill>
                          <a:latin typeface="Times New Roman" panose="02020603050405020304" pitchFamily="18" charset="0"/>
                          <a:cs typeface="Times New Roman" panose="02020603050405020304" pitchFamily="18" charset="0"/>
                        </a:rPr>
                        <a:t>(Chain *h*w)</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3,480,640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96,118,158</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256,59,79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256,15,20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128,15,20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1000,15,20</a:t>
                      </a:r>
                    </a:p>
                  </a:txBody>
                  <a:tcPr>
                    <a:solidFill>
                      <a:schemeClr val="accent1">
                        <a:lumMod val="40000"/>
                        <a:lumOff val="60000"/>
                      </a:schemeClr>
                    </a:solidFill>
                  </a:tcPr>
                </a:tc>
                <a:extLst>
                  <a:ext uri="{0D108BD9-81ED-4DB2-BD59-A6C34878D82A}">
                    <a16:rowId xmlns:a16="http://schemas.microsoft.com/office/drawing/2014/main" val="2779933070"/>
                  </a:ext>
                </a:extLst>
              </a:tr>
              <a:tr h="820679">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Input Size</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3,480,640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96,59,79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256,29,39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384,29,39</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4096,15,20</a:t>
                      </a:r>
                    </a:p>
                  </a:txBody>
                  <a:tcPr>
                    <a:solidFill>
                      <a:schemeClr val="accent1">
                        <a:lumMod val="40000"/>
                        <a:lumOff val="60000"/>
                      </a:schemeClr>
                    </a:solidFill>
                  </a:tcPr>
                </a:tc>
                <a:extLst>
                  <a:ext uri="{0D108BD9-81ED-4DB2-BD59-A6C34878D82A}">
                    <a16:rowId xmlns:a16="http://schemas.microsoft.com/office/drawing/2014/main" val="3929561863"/>
                  </a:ext>
                </a:extLst>
              </a:tr>
              <a:tr h="1188570">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Kernel Size, stride, pad</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11,4,0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5,1,2</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3,1,1</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3,1,1</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3,1,1</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6,1,3</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1,1,0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1,1,0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1,1,0</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1,1,0</a:t>
                      </a:r>
                    </a:p>
                  </a:txBody>
                  <a:tcPr>
                    <a:solidFill>
                      <a:schemeClr val="accent1">
                        <a:lumMod val="40000"/>
                        <a:lumOff val="60000"/>
                      </a:schemeClr>
                    </a:solidFill>
                  </a:tcPr>
                </a:tc>
                <a:extLst>
                  <a:ext uri="{0D108BD9-81ED-4DB2-BD59-A6C34878D82A}">
                    <a16:rowId xmlns:a16="http://schemas.microsoft.com/office/drawing/2014/main" val="3560786622"/>
                  </a:ext>
                </a:extLst>
              </a:tr>
              <a:tr h="820679">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Pooling Size</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3,2</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3,2</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val="1125189393"/>
                  </a:ext>
                </a:extLst>
              </a:tr>
              <a:tr h="820679">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Addition</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600" dirty="0" err="1">
                          <a:solidFill>
                            <a:schemeClr val="tx1"/>
                          </a:solidFill>
                          <a:latin typeface="Times New Roman" panose="02020603050405020304" pitchFamily="18" charset="0"/>
                          <a:cs typeface="Times New Roman" panose="02020603050405020304" pitchFamily="18" charset="0"/>
                        </a:rPr>
                        <a:t>Irn</a:t>
                      </a:r>
                      <a:r>
                        <a:rPr lang="en-US" sz="2600" dirty="0">
                          <a:solidFill>
                            <a:schemeClr val="tx1"/>
                          </a:solidFill>
                          <a:latin typeface="Times New Roman" panose="02020603050405020304" pitchFamily="18" charset="0"/>
                          <a:cs typeface="Times New Roman" panose="02020603050405020304" pitchFamily="18" charset="0"/>
                        </a:rPr>
                        <a:t> Layer</a:t>
                      </a:r>
                    </a:p>
                  </a:txBody>
                  <a:tcPr>
                    <a:solidFill>
                      <a:schemeClr val="accent1">
                        <a:lumMod val="40000"/>
                        <a:lumOff val="60000"/>
                      </a:schemeClr>
                    </a:solidFill>
                  </a:tcPr>
                </a:tc>
                <a:tc>
                  <a:txBody>
                    <a:bodyPr/>
                    <a:lstStyle/>
                    <a:p>
                      <a:pPr algn="ctr"/>
                      <a:r>
                        <a:rPr lang="en-US" sz="2600" dirty="0" err="1">
                          <a:solidFill>
                            <a:schemeClr val="tx1"/>
                          </a:solidFill>
                          <a:latin typeface="Times New Roman" panose="02020603050405020304" pitchFamily="18" charset="0"/>
                          <a:cs typeface="Times New Roman" panose="02020603050405020304" pitchFamily="18" charset="0"/>
                        </a:rPr>
                        <a:t>Irn</a:t>
                      </a:r>
                      <a:r>
                        <a:rPr lang="en-US" sz="2600" dirty="0">
                          <a:solidFill>
                            <a:schemeClr val="tx1"/>
                          </a:solidFill>
                          <a:latin typeface="Times New Roman" panose="02020603050405020304" pitchFamily="18" charset="0"/>
                          <a:cs typeface="Times New Roman" panose="02020603050405020304" pitchFamily="18" charset="0"/>
                        </a:rPr>
                        <a:t> Layer</a:t>
                      </a:r>
                    </a:p>
                  </a:txBody>
                  <a:tcPr>
                    <a:solidFill>
                      <a:schemeClr val="accent1">
                        <a:lumMod val="40000"/>
                        <a:lumOff val="60000"/>
                      </a:schemeClr>
                    </a:solidFill>
                  </a:tcPr>
                </a:tc>
                <a:tc>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Dropout</a:t>
                      </a:r>
                    </a:p>
                    <a:p>
                      <a:pPr algn="ctr"/>
                      <a:r>
                        <a:rPr lang="en-US" sz="2600" dirty="0">
                          <a:solidFill>
                            <a:schemeClr val="tx1"/>
                          </a:solidFill>
                          <a:latin typeface="Times New Roman" panose="02020603050405020304" pitchFamily="18" charset="0"/>
                          <a:cs typeface="Times New Roman" panose="02020603050405020304" pitchFamily="18" charset="0"/>
                        </a:rPr>
                        <a:t>0.5</a:t>
                      </a:r>
                    </a:p>
                  </a:txBody>
                  <a:tcPr>
                    <a:solidFill>
                      <a:schemeClr val="accent1">
                        <a:lumMod val="40000"/>
                        <a:lumOff val="60000"/>
                      </a:schemeClr>
                    </a:solidFill>
                  </a:tcPr>
                </a:tc>
                <a:tc>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Dropout</a:t>
                      </a:r>
                    </a:p>
                    <a:p>
                      <a:pPr algn="ctr"/>
                      <a:r>
                        <a:rPr lang="en-US" sz="2600" dirty="0">
                          <a:solidFill>
                            <a:schemeClr val="tx1"/>
                          </a:solidFill>
                          <a:latin typeface="Times New Roman" panose="02020603050405020304" pitchFamily="18" charset="0"/>
                          <a:cs typeface="Times New Roman" panose="02020603050405020304" pitchFamily="18" charset="0"/>
                        </a:rPr>
                        <a:t>0.5</a:t>
                      </a: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val="510434320"/>
                  </a:ext>
                </a:extLst>
              </a:tr>
            </a:tbl>
          </a:graphicData>
        </a:graphic>
      </p:graphicFrame>
      <p:sp>
        <p:nvSpPr>
          <p:cNvPr id="15" name="TextBox 14">
            <a:extLst>
              <a:ext uri="{FF2B5EF4-FFF2-40B4-BE49-F238E27FC236}">
                <a16:creationId xmlns:a16="http://schemas.microsoft.com/office/drawing/2014/main" id="{BECCF4C5-D622-4C3B-88B9-7CC5F1567655}"/>
              </a:ext>
            </a:extLst>
          </p:cNvPr>
          <p:cNvSpPr txBox="1"/>
          <p:nvPr/>
        </p:nvSpPr>
        <p:spPr>
          <a:xfrm>
            <a:off x="886691" y="2171700"/>
            <a:ext cx="11762509"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Table-3: Network Architecture for multi-class model</a:t>
            </a:r>
          </a:p>
        </p:txBody>
      </p:sp>
    </p:spTree>
    <p:extLst>
      <p:ext uri="{BB962C8B-B14F-4D97-AF65-F5344CB8AC3E}">
        <p14:creationId xmlns:p14="http://schemas.microsoft.com/office/powerpoint/2010/main" val="21011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7891064" y="9711751"/>
            <a:ext cx="2221854" cy="425566"/>
          </a:xfrm>
          <a:prstGeom prst="rect">
            <a:avLst/>
          </a:prstGeom>
        </p:spPr>
        <p:txBody>
          <a:bodyPr wrap="square" lIns="0" tIns="0" rIns="0" bIns="0" rtlCol="0" anchor="t">
            <a:spAutoFit/>
          </a:bodyPr>
          <a:lstStyle/>
          <a:p>
            <a:pPr algn="ctr">
              <a:lnSpc>
                <a:spcPts val="3779"/>
              </a:lnSpc>
            </a:pPr>
            <a:fld id="{0316BD45-5423-43AC-AF76-858D4C948DD9}" type="datetime1">
              <a:rPr lang="en-US" sz="1600" smtClean="0">
                <a:solidFill>
                  <a:schemeClr val="bg1">
                    <a:lumMod val="50000"/>
                  </a:schemeClr>
                </a:solidFill>
                <a:latin typeface="Times New Roman" panose="02020603050405020304" pitchFamily="18" charset="0"/>
                <a:cs typeface="Times New Roman" panose="02020603050405020304" pitchFamily="18" charset="0"/>
              </a:rPr>
              <a:t>5/16/2024</a:t>
            </a:fld>
            <a:endParaRPr lang="en-US" sz="27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4"/>
          <p:cNvSpPr/>
          <p:nvPr/>
        </p:nvSpPr>
        <p:spPr>
          <a:xfrm>
            <a:off x="-304800" y="9982375"/>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5" name="Freeform 5"/>
          <p:cNvSpPr/>
          <p:nvPr/>
        </p:nvSpPr>
        <p:spPr>
          <a:xfrm>
            <a:off x="13743709" y="744328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000" y="9949289"/>
            <a:ext cx="7105264" cy="19050"/>
          </a:xfrm>
          <a:prstGeom prst="line">
            <a:avLst/>
          </a:prstGeom>
          <a:ln w="114300" cap="flat">
            <a:solidFill>
              <a:schemeClr val="tx2">
                <a:lumMod val="60000"/>
                <a:lumOff val="40000"/>
              </a:schemeClr>
            </a:solidFill>
            <a:prstDash val="solid"/>
            <a:headEnd type="none" w="sm" len="sm"/>
            <a:tailEnd type="none" w="sm" len="sm"/>
          </a:ln>
        </p:spPr>
      </p:sp>
      <p:sp>
        <p:nvSpPr>
          <p:cNvPr id="7" name="TextBox 7"/>
          <p:cNvSpPr txBox="1"/>
          <p:nvPr/>
        </p:nvSpPr>
        <p:spPr>
          <a:xfrm>
            <a:off x="886691" y="467280"/>
            <a:ext cx="11305309" cy="738664"/>
          </a:xfrm>
          <a:prstGeom prst="rect">
            <a:avLst/>
          </a:prstGeom>
        </p:spPr>
        <p:txBody>
          <a:bodyPr wrap="square" lIns="0" tIns="0" rIns="0" bIns="0" rtlCol="0" anchor="t">
            <a:spAutoFit/>
          </a:bodyPr>
          <a:lstStyle/>
          <a:p>
            <a:r>
              <a:rPr lang="en-US" sz="4000" b="1" u="sng" dirty="0">
                <a:solidFill>
                  <a:srgbClr val="000000"/>
                </a:solidFill>
                <a:latin typeface="Times New Roman" panose="02020603050405020304" pitchFamily="18" charset="0"/>
                <a:cs typeface="Times New Roman" panose="02020603050405020304" pitchFamily="18" charset="0"/>
              </a:rPr>
              <a:t>METHODLOGY (Paper-2) (Cont’d)</a:t>
            </a:r>
            <a:r>
              <a:rPr lang="en-US" sz="4800" b="1" u="sng" dirty="0">
                <a:solidFill>
                  <a:srgbClr val="000000"/>
                </a:solidFill>
                <a:latin typeface="Times New Roman" panose="02020603050405020304" pitchFamily="18" charset="0"/>
                <a:cs typeface="Times New Roman" panose="02020603050405020304" pitchFamily="18" charset="0"/>
              </a:rPr>
              <a:t>:</a:t>
            </a:r>
            <a:endParaRPr lang="en-US" sz="9600" b="1" u="sng" dirty="0">
              <a:solidFill>
                <a:srgbClr val="000000"/>
              </a:solidFill>
              <a:latin typeface="Times New Roman" panose="02020603050405020304" pitchFamily="18" charset="0"/>
              <a:cs typeface="Times New Roman" panose="02020603050405020304" pitchFamily="18" charset="0"/>
            </a:endParaRPr>
          </a:p>
        </p:txBody>
      </p:sp>
      <p:grpSp>
        <p:nvGrpSpPr>
          <p:cNvPr id="8" name="Group 8"/>
          <p:cNvGrpSpPr/>
          <p:nvPr/>
        </p:nvGrpSpPr>
        <p:grpSpPr>
          <a:xfrm>
            <a:off x="16840200" y="0"/>
            <a:ext cx="1562612" cy="1673225"/>
            <a:chOff x="0" y="0"/>
            <a:chExt cx="2083482" cy="2230967"/>
          </a:xfrm>
          <a:solidFill>
            <a:schemeClr val="tx2">
              <a:lumMod val="60000"/>
              <a:lumOff val="40000"/>
            </a:schemeClr>
          </a:solidFill>
        </p:grpSpPr>
        <p:grpSp>
          <p:nvGrpSpPr>
            <p:cNvPr id="9" name="Group 9"/>
            <p:cNvGrpSpPr/>
            <p:nvPr/>
          </p:nvGrpSpPr>
          <p:grpSpPr>
            <a:xfrm>
              <a:off x="75599" y="0"/>
              <a:ext cx="1932284" cy="2230967"/>
              <a:chOff x="0" y="0"/>
              <a:chExt cx="703982" cy="812800"/>
            </a:xfrm>
            <a:grpFill/>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noFill/>
              <a:ln>
                <a:noFill/>
              </a:ln>
            </p:spPr>
            <p:style>
              <a:lnRef idx="0">
                <a:scrgbClr r="0" g="0" b="0"/>
              </a:lnRef>
              <a:fillRef idx="0">
                <a:scrgbClr r="0" g="0" b="0"/>
              </a:fillRef>
              <a:effectRef idx="0">
                <a:scrgbClr r="0" g="0" b="0"/>
              </a:effectRef>
              <a:fontRef idx="minor">
                <a:schemeClr val="accent4"/>
              </a:fontRef>
            </p:style>
          </p:sp>
          <p:sp>
            <p:nvSpPr>
              <p:cNvPr id="11" name="TextBox 11"/>
              <p:cNvSpPr txBox="1"/>
              <p:nvPr/>
            </p:nvSpPr>
            <p:spPr>
              <a:xfrm>
                <a:off x="0" y="-47625"/>
                <a:ext cx="703982" cy="733425"/>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a:noFill/>
            <a:ln>
              <a:noFill/>
            </a:ln>
          </p:spPr>
          <p:style>
            <a:lnRef idx="0">
              <a:scrgbClr r="0" g="0" b="0"/>
            </a:lnRef>
            <a:fillRef idx="0">
              <a:scrgbClr r="0" g="0" b="0"/>
            </a:fillRef>
            <a:effectRef idx="0">
              <a:scrgbClr r="0" g="0" b="0"/>
            </a:effectRef>
            <a:fontRef idx="minor">
              <a:schemeClr val="accent4"/>
            </a:fontRef>
          </p:style>
          <p:txBody>
            <a:bodyPr lIns="0" tIns="0" rIns="0" bIns="0" rtlCol="0" anchor="t">
              <a:spAutoFit/>
            </a:bodyPr>
            <a:lstStyle/>
            <a:p>
              <a:pPr algn="ctr">
                <a:lnSpc>
                  <a:spcPts val="7805"/>
                </a:lnSpc>
              </a:pPr>
              <a:r>
                <a:rPr lang="en-US" sz="4400" dirty="0">
                  <a:solidFill>
                    <a:schemeClr val="tx2">
                      <a:lumMod val="60000"/>
                      <a:lumOff val="40000"/>
                    </a:schemeClr>
                  </a:solidFill>
                  <a:latin typeface="Open Sans Bold"/>
                </a:rPr>
                <a:t>9</a:t>
              </a:r>
            </a:p>
          </p:txBody>
        </p:sp>
      </p:grpSp>
      <p:sp>
        <p:nvSpPr>
          <p:cNvPr id="13" name="TextBox 12">
            <a:extLst>
              <a:ext uri="{FF2B5EF4-FFF2-40B4-BE49-F238E27FC236}">
                <a16:creationId xmlns:a16="http://schemas.microsoft.com/office/drawing/2014/main" id="{9BC15D26-9248-4AB2-859B-AFF5AE92C729}"/>
              </a:ext>
            </a:extLst>
          </p:cNvPr>
          <p:cNvSpPr txBox="1"/>
          <p:nvPr/>
        </p:nvSpPr>
        <p:spPr>
          <a:xfrm>
            <a:off x="886691" y="1411783"/>
            <a:ext cx="16258309" cy="7822591"/>
          </a:xfrm>
          <a:prstGeom prst="rect">
            <a:avLst/>
          </a:prstGeom>
          <a:noFill/>
        </p:spPr>
        <p:txBody>
          <a:bodyPr wrap="square" rtlCol="0">
            <a:spAutoFit/>
          </a:bodyPr>
          <a:lstStyle/>
          <a:p>
            <a:pPr>
              <a:lnSpc>
                <a:spcPct val="150000"/>
              </a:lnSpc>
            </a:pPr>
            <a:r>
              <a:rPr lang="en-US" sz="2600" b="1" dirty="0">
                <a:latin typeface="Times New Roman" panose="02020603050405020304" pitchFamily="18" charset="0"/>
                <a:cs typeface="Times New Roman" panose="02020603050405020304" pitchFamily="18" charset="0"/>
              </a:rPr>
              <a:t>Paper Name: DFR-TSD: A Deep Learning Framework for Robust Traffic Sign Detection Under Challenging Weather Condition</a:t>
            </a:r>
          </a:p>
          <a:p>
            <a:pPr>
              <a:lnSpc>
                <a:spcPct val="150000"/>
              </a:lnSpc>
            </a:pPr>
            <a:endParaRPr lang="en-US" sz="2600" b="1" dirty="0">
              <a:latin typeface="Times New Roman" panose="02020603050405020304" pitchFamily="18" charset="0"/>
              <a:cs typeface="Times New Roman" panose="02020603050405020304" pitchFamily="18" charset="0"/>
            </a:endParaRPr>
          </a:p>
          <a:p>
            <a:pPr>
              <a:lnSpc>
                <a:spcPct val="150000"/>
              </a:lnSpc>
            </a:pPr>
            <a:r>
              <a:rPr lang="en-US" sz="2600" b="1" dirty="0">
                <a:latin typeface="Times New Roman" panose="02020603050405020304" pitchFamily="18" charset="0"/>
                <a:cs typeface="Times New Roman" panose="02020603050405020304" pitchFamily="18" charset="0"/>
              </a:rPr>
              <a:t>Model Description:</a:t>
            </a:r>
          </a:p>
          <a:p>
            <a:pPr marL="342900" indent="-342900">
              <a:lnSpc>
                <a:spcPct val="150000"/>
              </a:lnSpc>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4 Module Based Architecture</a:t>
            </a:r>
            <a:endParaRPr lang="en-US" sz="26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CNN-Based Challenge Classifier</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Enhance-Net for image classification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Separate CNN Architectures for sign detection and classification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Achieved 91.1% precision and 70.71% Recall on CURE-TSD dataset</a:t>
            </a:r>
          </a:p>
          <a:p>
            <a:pPr>
              <a:lnSpc>
                <a:spcPct val="150000"/>
              </a:lnSpc>
            </a:pP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b="1" dirty="0">
                <a:latin typeface="Times New Roman" panose="02020603050405020304" pitchFamily="18" charset="0"/>
                <a:cs typeface="Times New Roman" panose="02020603050405020304" pitchFamily="18" charset="0"/>
              </a:rPr>
              <a:t>Dataset Description:</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CURE-TSD Dataset used</a:t>
            </a:r>
          </a:p>
          <a:p>
            <a:pPr marL="342900" indent="-3429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Containing almost 1.72 million frames from different videos and images</a:t>
            </a:r>
          </a:p>
        </p:txBody>
      </p:sp>
    </p:spTree>
    <p:extLst>
      <p:ext uri="{BB962C8B-B14F-4D97-AF65-F5344CB8AC3E}">
        <p14:creationId xmlns:p14="http://schemas.microsoft.com/office/powerpoint/2010/main" val="39192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2139</Words>
  <Application>Microsoft Office PowerPoint</Application>
  <PresentationFormat>Custom</PresentationFormat>
  <Paragraphs>368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Wingdings</vt:lpstr>
      <vt:lpstr>Alatsi</vt:lpstr>
      <vt:lpstr>Calibri</vt:lpstr>
      <vt:lpstr>Open Sans Bold</vt:lpstr>
      <vt:lpstr>Alatsi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Contract Management Consulting Presentation</dc:title>
  <dc:creator>Chinmoy Modak Turjo</dc:creator>
  <cp:lastModifiedBy>Chinmoy Modak Turjo</cp:lastModifiedBy>
  <cp:revision>63</cp:revision>
  <dcterms:created xsi:type="dcterms:W3CDTF">2006-08-16T00:00:00Z</dcterms:created>
  <dcterms:modified xsi:type="dcterms:W3CDTF">2024-05-16T04:50:54Z</dcterms:modified>
  <dc:identifier>DAGFSGrY5eY</dc:identifier>
</cp:coreProperties>
</file>