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56" r:id="rId2"/>
    <p:sldId id="258" r:id="rId3"/>
    <p:sldId id="349" r:id="rId4"/>
    <p:sldId id="334" r:id="rId5"/>
    <p:sldId id="337" r:id="rId6"/>
    <p:sldId id="338" r:id="rId7"/>
    <p:sldId id="345" r:id="rId8"/>
    <p:sldId id="356" r:id="rId9"/>
    <p:sldId id="305" r:id="rId10"/>
    <p:sldId id="287" r:id="rId11"/>
    <p:sldId id="303" r:id="rId12"/>
    <p:sldId id="350" r:id="rId13"/>
    <p:sldId id="369" r:id="rId14"/>
    <p:sldId id="359" r:id="rId15"/>
    <p:sldId id="358" r:id="rId16"/>
    <p:sldId id="353" r:id="rId17"/>
    <p:sldId id="357" r:id="rId18"/>
    <p:sldId id="370" r:id="rId19"/>
    <p:sldId id="363" r:id="rId20"/>
    <p:sldId id="371" r:id="rId21"/>
    <p:sldId id="362" r:id="rId22"/>
    <p:sldId id="352" r:id="rId23"/>
    <p:sldId id="302" r:id="rId24"/>
    <p:sldId id="348" r:id="rId25"/>
    <p:sldId id="366" r:id="rId26"/>
    <p:sldId id="360" r:id="rId27"/>
    <p:sldId id="361" r:id="rId28"/>
    <p:sldId id="324" r:id="rId29"/>
    <p:sldId id="3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117"/>
    <a:srgbClr val="1903BD"/>
    <a:srgbClr val="CC0099"/>
    <a:srgbClr val="2B9226"/>
    <a:srgbClr val="243DF8"/>
    <a:srgbClr val="E864D5"/>
    <a:srgbClr val="CA2D1C"/>
    <a:srgbClr val="CF3117"/>
    <a:srgbClr val="3046EC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673" autoAdjust="0"/>
  </p:normalViewPr>
  <p:slideViewPr>
    <p:cSldViewPr>
      <p:cViewPr varScale="1">
        <p:scale>
          <a:sx n="111" d="100"/>
          <a:sy n="111" d="100"/>
        </p:scale>
        <p:origin x="-330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4CF65-B678-4F33-942F-351DFDFA9314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E075F-ECFB-4FFE-8CA7-BE842F8AFD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6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E075F-ECFB-4FFE-8CA7-BE842F8AFD7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E075F-ECFB-4FFE-8CA7-BE842F8AFD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E075F-ECFB-4FFE-8CA7-BE842F8AFD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1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E075F-ECFB-4FFE-8CA7-BE842F8AFD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9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E075F-ECFB-4FFE-8CA7-BE842F8AFD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93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E075F-ECFB-4FFE-8CA7-BE842F8AFD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45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E075F-ECFB-4FFE-8CA7-BE842F8AFD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109-792E-4509-9FC7-4E7DCE8B75DE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1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3872-1A49-4941-B421-1688CC06CD6E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6B2A-83BC-4A13-968C-05D17673B005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57FB-DEA6-49ED-9CA3-78A428DC6C18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6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A340-9185-439F-ADBB-AA97D1548458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3C38-C07A-4F04-92DC-1B9A2D091A1A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1992-9F98-440A-B0B4-BE427FEEDDDC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4B55-7D49-46B4-9307-BF942D8CAEFF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BE5F-D41A-40A9-B29C-1617C27E0EC4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30A0-23CD-4D80-98B6-7EEBF01F40A2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7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AFE0-367C-4A25-99AF-B39FE69E71C0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0F3A5-E1B3-47C6-8201-225631C04E20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6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5.png"/><Relationship Id="rId4" Type="http://schemas.openxmlformats.org/officeDocument/2006/relationships/image" Target="../media/image450.png"/><Relationship Id="rId9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player.com/slide/9765249/" TargetMode="External"/><Relationship Id="rId2" Type="http://schemas.openxmlformats.org/officeDocument/2006/relationships/hyperlink" Target="https://mattmazur.com/2015/03/17/a-step-by-step-backpropagation-example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750" y="761999"/>
            <a:ext cx="10439400" cy="188567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MY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Configuring </a:t>
            </a:r>
            <a:r>
              <a:rPr lang="en-MY" sz="32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Spiking Neural Network  Training Algorithms</a:t>
            </a:r>
            <a:endParaRPr lang="en-US" sz="3200" b="1" cap="none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9224" y="3124200"/>
            <a:ext cx="64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latin typeface="Cambria" pitchFamily="18" charset="0"/>
              </a:rPr>
              <a:t>Mst</a:t>
            </a:r>
            <a:r>
              <a:rPr lang="en-US" b="1" dirty="0" smtClean="0">
                <a:latin typeface="Cambria" pitchFamily="18" charset="0"/>
              </a:rPr>
              <a:t>. </a:t>
            </a:r>
            <a:r>
              <a:rPr lang="en-US" b="1" dirty="0" err="1" smtClean="0">
                <a:latin typeface="Cambria" pitchFamily="18" charset="0"/>
              </a:rPr>
              <a:t>Mausumi</a:t>
            </a:r>
            <a:r>
              <a:rPr lang="en-US" b="1" dirty="0" smtClean="0">
                <a:latin typeface="Cambria" pitchFamily="18" charset="0"/>
              </a:rPr>
              <a:t> </a:t>
            </a:r>
            <a:r>
              <a:rPr lang="en-US" b="1" dirty="0" err="1">
                <a:latin typeface="Cambria" pitchFamily="18" charset="0"/>
              </a:rPr>
              <a:t>Sabnam</a:t>
            </a:r>
            <a:r>
              <a:rPr lang="en-US" b="1" dirty="0">
                <a:latin typeface="Cambria" pitchFamily="18" charset="0"/>
              </a:rPr>
              <a:t> </a:t>
            </a:r>
            <a:r>
              <a:rPr lang="en-US" b="1" dirty="0" err="1" smtClean="0">
                <a:latin typeface="Cambria" pitchFamily="18" charset="0"/>
              </a:rPr>
              <a:t>Mustari</a:t>
            </a:r>
            <a:endParaRPr lang="en-MY" dirty="0" smtClean="0">
              <a:latin typeface="Cambria" pitchFamily="18" charset="0"/>
            </a:endParaRPr>
          </a:p>
          <a:p>
            <a:pPr algn="ctr"/>
            <a:endParaRPr lang="en-MY" dirty="0">
              <a:latin typeface="Cambria" pitchFamily="18" charset="0"/>
            </a:endParaRPr>
          </a:p>
          <a:p>
            <a:pPr algn="ctr"/>
            <a:r>
              <a:rPr lang="en-MY" b="1" dirty="0" smtClean="0">
                <a:latin typeface="Cambria" pitchFamily="18" charset="0"/>
              </a:rPr>
              <a:t>Supervisor</a:t>
            </a:r>
          </a:p>
          <a:p>
            <a:pPr algn="ctr"/>
            <a:r>
              <a:rPr lang="en-MY" b="1" dirty="0" smtClean="0">
                <a:latin typeface="Cambria" pitchFamily="18" charset="0"/>
              </a:rPr>
              <a:t>Professor. </a:t>
            </a:r>
            <a:r>
              <a:rPr lang="en-MY" b="1" dirty="0" err="1" smtClean="0">
                <a:latin typeface="Cambria" pitchFamily="18" charset="0"/>
              </a:rPr>
              <a:t>Dr.</a:t>
            </a:r>
            <a:r>
              <a:rPr lang="en-MY" b="1" dirty="0" smtClean="0">
                <a:latin typeface="Cambria" pitchFamily="18" charset="0"/>
              </a:rPr>
              <a:t> Antonina </a:t>
            </a:r>
            <a:r>
              <a:rPr lang="en-MY" b="1" dirty="0" err="1" smtClean="0">
                <a:latin typeface="Cambria" pitchFamily="18" charset="0"/>
              </a:rPr>
              <a:t>Kolokolova</a:t>
            </a:r>
            <a:endParaRPr lang="en-MY" b="1" dirty="0" smtClean="0">
              <a:latin typeface="Cambria" pitchFamily="18" charset="0"/>
            </a:endParaRPr>
          </a:p>
          <a:p>
            <a:pPr algn="ctr"/>
            <a:endParaRPr lang="en-US" b="1" dirty="0">
              <a:latin typeface="Cambria" pitchFamily="18" charset="0"/>
            </a:endParaRPr>
          </a:p>
          <a:p>
            <a:pPr algn="ctr"/>
            <a:r>
              <a:rPr lang="en-MY" dirty="0">
                <a:latin typeface="Cambria" pitchFamily="18" charset="0"/>
              </a:rPr>
              <a:t>Memorial University of </a:t>
            </a:r>
            <a:r>
              <a:rPr lang="en-MY" dirty="0" smtClean="0">
                <a:latin typeface="Cambria" pitchFamily="18" charset="0"/>
              </a:rPr>
              <a:t>Newfoundland, Newfoundland</a:t>
            </a:r>
            <a:r>
              <a:rPr lang="en-MY" dirty="0">
                <a:latin typeface="Cambria" pitchFamily="18" charset="0"/>
              </a:rPr>
              <a:t>, Canada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33400" y="6019800"/>
            <a:ext cx="10647648" cy="0"/>
          </a:xfrm>
          <a:prstGeom prst="line">
            <a:avLst/>
          </a:prstGeom>
          <a:ln w="19050">
            <a:solidFill>
              <a:srgbClr val="E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3400" y="60592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cs typeface="Arial" panose="020B0604020202020204" pitchFamily="34" charset="0"/>
              </a:rPr>
              <a:t>Date	: 25/07/2017</a:t>
            </a:r>
            <a:endParaRPr lang="en-US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304" y="6029197"/>
            <a:ext cx="1057744" cy="7524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flipV="1">
            <a:off x="609600" y="2080260"/>
            <a:ext cx="10800048" cy="5334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6866" y="493694"/>
            <a:ext cx="1025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Feed Forward Artificial Neural Network </a:t>
            </a:r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30000" y="6340476"/>
            <a:ext cx="533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824716" y="6271848"/>
            <a:ext cx="3103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</a:rPr>
              <a:t>Fig. 1. </a:t>
            </a:r>
            <a:r>
              <a:rPr lang="en-MY" kern="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Feed Forward</a:t>
            </a:r>
            <a:r>
              <a:rPr lang="en-MY" kern="0" noProof="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 Network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6863" y="1773354"/>
                <a:ext cx="5526735" cy="4418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MY" dirty="0" smtClean="0">
                    <a:latin typeface="Cambria" panose="02040503050406030204" pitchFamily="18" charset="0"/>
                  </a:rPr>
                  <a:t>Weights </a:t>
                </a:r>
                <a:r>
                  <a:rPr lang="en-US" dirty="0" err="1">
                    <a:latin typeface="Cambria" panose="02040503050406030204" pitchFamily="18" charset="0"/>
                  </a:rPr>
                  <a:t>W</a:t>
                </a:r>
                <a:r>
                  <a:rPr lang="en-US" baseline="-25000" dirty="0" err="1">
                    <a:latin typeface="Cambria" panose="02040503050406030204" pitchFamily="18" charset="0"/>
                  </a:rPr>
                  <a:t>ij</a:t>
                </a:r>
                <a:r>
                  <a:rPr lang="en-US" baseline="-25000" dirty="0">
                    <a:latin typeface="Cambria" panose="02040503050406030204" pitchFamily="18" charset="0"/>
                  </a:rPr>
                  <a:t> </a:t>
                </a:r>
                <a:r>
                  <a:rPr lang="en-MY" dirty="0" smtClean="0">
                    <a:latin typeface="Cambria" panose="02040503050406030204" pitchFamily="18" charset="0"/>
                  </a:rPr>
                  <a:t>are </a:t>
                </a:r>
                <a:r>
                  <a:rPr lang="en-MY" dirty="0">
                    <a:latin typeface="Cambria" panose="02040503050406030204" pitchFamily="18" charset="0"/>
                  </a:rPr>
                  <a:t>initialized </a:t>
                </a:r>
                <a:r>
                  <a:rPr lang="en-MY" dirty="0" smtClean="0">
                    <a:latin typeface="Cambria" panose="02040503050406030204" pitchFamily="18" charset="0"/>
                  </a:rPr>
                  <a:t>for </a:t>
                </a:r>
                <a:r>
                  <a:rPr lang="en-MY" dirty="0">
                    <a:latin typeface="Cambria" panose="02040503050406030204" pitchFamily="18" charset="0"/>
                  </a:rPr>
                  <a:t>each </a:t>
                </a:r>
                <a:r>
                  <a:rPr lang="en-MY" dirty="0" smtClean="0">
                    <a:latin typeface="Cambria" panose="02040503050406030204" pitchFamily="18" charset="0"/>
                  </a:rPr>
                  <a:t>connection and </a:t>
                </a:r>
                <a:r>
                  <a:rPr lang="en-US" baseline="-25000" dirty="0" smtClean="0">
                    <a:latin typeface="Cambria" panose="02040503050406030204" pitchFamily="18" charset="0"/>
                  </a:rPr>
                  <a:t> </a:t>
                </a:r>
                <a:r>
                  <a:rPr lang="en-MY" dirty="0">
                    <a:latin typeface="Cambria" panose="02040503050406030204" pitchFamily="18" charset="0"/>
                  </a:rPr>
                  <a:t>i</a:t>
                </a:r>
                <a:r>
                  <a:rPr lang="en-MY" dirty="0" smtClean="0">
                    <a:latin typeface="Cambria" panose="02040503050406030204" pitchFamily="18" charset="0"/>
                  </a:rPr>
                  <a:t>nput X</a:t>
                </a:r>
                <a:r>
                  <a:rPr lang="en-US" baseline="-25000" dirty="0" err="1" smtClean="0">
                    <a:latin typeface="Cambria" panose="02040503050406030204" pitchFamily="18" charset="0"/>
                  </a:rPr>
                  <a:t>i</a:t>
                </a:r>
                <a:r>
                  <a:rPr lang="en-US" baseline="-25000" dirty="0" smtClean="0">
                    <a:latin typeface="Cambria" panose="02040503050406030204" pitchFamily="18" charset="0"/>
                  </a:rPr>
                  <a:t> </a:t>
                </a:r>
                <a:r>
                  <a:rPr lang="en-MY" dirty="0" smtClean="0">
                    <a:latin typeface="Cambria" panose="02040503050406030204" pitchFamily="18" charset="0"/>
                  </a:rPr>
                  <a:t>is presented to input layer i. </a:t>
                </a:r>
              </a:p>
              <a:p>
                <a:pPr algn="just">
                  <a:lnSpc>
                    <a:spcPct val="150000"/>
                  </a:lnSpc>
                </a:pPr>
                <a:endParaRPr lang="en-MY" dirty="0" smtClean="0">
                  <a:latin typeface="Cambria" panose="020405030504060302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MY" dirty="0" smtClean="0">
                    <a:latin typeface="Cambria" panose="02040503050406030204" pitchFamily="18" charset="0"/>
                  </a:rPr>
                  <a:t>Outputs of hidden layer neuron  j  are then passed to next layer and finally forwarded to output layer .</a:t>
                </a:r>
              </a:p>
              <a:p>
                <a:pPr marL="342900" lvl="2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Cambria" panose="02040503050406030204" pitchFamily="18" charset="0"/>
                  </a:rPr>
                  <a:t>Calculate the error at the outputs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MY" dirty="0" smtClean="0">
                    <a:latin typeface="Cambria" panose="02040503050406030204" pitchFamily="18" charset="0"/>
                  </a:rPr>
                  <a:t>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MY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𝑡𝑎𝑟𝑔𝑒𝑟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𝑎𝑐𝑡𝑢𝑎𝑙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endParaRPr lang="en-MY" dirty="0" smtClean="0">
                  <a:latin typeface="Cambria" panose="02040503050406030204" pitchFamily="18" charset="0"/>
                </a:endParaRPr>
              </a:p>
              <a:p>
                <a:pPr marL="800100" lvl="3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Cambria" panose="02040503050406030204" pitchFamily="18" charset="0"/>
                  </a:rPr>
                  <a:t>Use </a:t>
                </a:r>
                <a:r>
                  <a:rPr lang="en-US" altLang="en-US" dirty="0" smtClean="0">
                    <a:latin typeface="Cambria" panose="02040503050406030204" pitchFamily="18" charset="0"/>
                  </a:rPr>
                  <a:t>error  to </a:t>
                </a:r>
                <a:r>
                  <a:rPr lang="en-US" altLang="en-US" dirty="0">
                    <a:latin typeface="Cambria" panose="02040503050406030204" pitchFamily="18" charset="0"/>
                  </a:rPr>
                  <a:t>compute weight adjustments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MY" dirty="0" smtClean="0">
                    <a:latin typeface="Cambria" panose="02040503050406030204" pitchFamily="18" charset="0"/>
                  </a:rPr>
                  <a:t>Weights are updated till convergence</a:t>
                </a:r>
              </a:p>
              <a:p>
                <a:pPr algn="just">
                  <a:lnSpc>
                    <a:spcPct val="150000"/>
                  </a:lnSpc>
                </a:pPr>
                <a:endParaRPr lang="en-MY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63" y="1773354"/>
                <a:ext cx="5526735" cy="4418517"/>
              </a:xfrm>
              <a:prstGeom prst="rect">
                <a:avLst/>
              </a:prstGeom>
              <a:blipFill rotWithShape="1">
                <a:blip r:embed="rId3"/>
                <a:stretch>
                  <a:fillRect l="-662" r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752600"/>
            <a:ext cx="5257800" cy="4330883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940210"/>
              </p:ext>
            </p:extLst>
          </p:nvPr>
        </p:nvGraphicFramePr>
        <p:xfrm>
          <a:off x="1524000" y="2743200"/>
          <a:ext cx="2743200" cy="40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CorelDRAW" r:id="rId5" imgW="900944" imgH="231348" progId="CorelDRAW.Graphic.10">
                  <p:embed/>
                </p:oleObj>
              </mc:Choice>
              <mc:Fallback>
                <p:oleObj name="CorelDRAW" r:id="rId5" imgW="900944" imgH="231348" progId="CorelDRAW.Graphic.10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43200"/>
                        <a:ext cx="2743200" cy="400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 flipV="1">
            <a:off x="489874" y="1140026"/>
            <a:ext cx="7739726" cy="56314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493694"/>
            <a:ext cx="1021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Back Propagation Algorithm</a:t>
            </a:r>
            <a:endParaRPr lang="en-MY" sz="3600" dirty="0">
              <a:latin typeface="Cambria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 flipV="1">
            <a:off x="533400" y="1243497"/>
            <a:ext cx="5638801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30000" y="6340476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838200" y="1828800"/>
            <a:ext cx="9829800" cy="2438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990600"/>
            <a:ext cx="3495238" cy="2866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400" y="1447800"/>
                <a:ext cx="7239000" cy="5059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dirty="0" smtClean="0">
                    <a:latin typeface="Cambria" panose="02040503050406030204" pitchFamily="18" charset="0"/>
                  </a:rPr>
                  <a:t>Error  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𝑜𝑢𝑡𝑝𝑢𝑡𝑠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i="1" baseline="30000">
                        <a:latin typeface="Cambria Math"/>
                      </a:rPr>
                      <m:t>2</m:t>
                    </m:r>
                  </m:oMath>
                </a14:m>
                <a:endParaRPr lang="en-US" baseline="30000" dirty="0" smtClean="0">
                  <a:latin typeface="Cambria" panose="02040503050406030204" pitchFamily="18" charset="0"/>
                </a:endParaRPr>
              </a:p>
              <a:p>
                <a:endParaRPr lang="en-US" baseline="30000" dirty="0">
                  <a:latin typeface="Cambria" panose="02040503050406030204" pitchFamily="18" charset="0"/>
                </a:endParaRPr>
              </a:p>
              <a:p>
                <a:r>
                  <a:rPr lang="en-US" dirty="0" smtClean="0">
                    <a:latin typeface="Cambria" panose="02040503050406030204" pitchFamily="18" charset="0"/>
                  </a:rPr>
                  <a:t>Here,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 is desire output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actual output</a:t>
                </a:r>
              </a:p>
              <a:p>
                <a:endParaRPr lang="en-US" dirty="0">
                  <a:latin typeface="Cambria" panose="02040503050406030204" pitchFamily="18" charset="0"/>
                </a:endParaRPr>
              </a:p>
              <a:p>
                <a:r>
                  <a:rPr lang="en-US" dirty="0" smtClean="0">
                    <a:latin typeface="Cambria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be the learning rate.  </a:t>
                </a:r>
                <a:endParaRPr lang="en-US" dirty="0">
                  <a:latin typeface="Cambria" panose="02040503050406030204" pitchFamily="18" charset="0"/>
                </a:endParaRPr>
              </a:p>
              <a:p>
                <a:endParaRPr lang="en-US" dirty="0" smtClean="0">
                  <a:latin typeface="Cambria" panose="02040503050406030204" pitchFamily="18" charset="0"/>
                </a:endParaRPr>
              </a:p>
              <a:p>
                <a:r>
                  <a:rPr lang="en-US" dirty="0" smtClean="0">
                    <a:latin typeface="Cambria" panose="02040503050406030204" pitchFamily="18" charset="0"/>
                  </a:rPr>
                  <a:t>After evaluating a sample, update the weights by: </a:t>
                </a:r>
              </a:p>
              <a:p>
                <a:endParaRPr lang="en-US" dirty="0" smtClean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	</a:t>
                </a:r>
                <a:r>
                  <a:rPr lang="en-US" dirty="0" smtClean="0">
                    <a:latin typeface="Cambria" panose="02040503050406030204" pitchFamily="18" charset="0"/>
                  </a:rPr>
                  <a:t>∆ 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baseline="-36000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i</m:t>
                    </m:r>
                    <m:r>
                      <a:rPr lang="en-US" b="0" i="1" baseline="-36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baseline="-360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 </m:t>
                    </m:r>
                    <m:r>
                      <a:rPr lang="en-US" b="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 </a:t>
                </a:r>
                <a:r>
                  <a:rPr lang="el-GR" dirty="0" smtClean="0">
                    <a:latin typeface="Cambria" panose="02040503050406030204" pitchFamily="18" charset="0"/>
                  </a:rPr>
                  <a:t>η</a:t>
                </a:r>
                <a:r>
                  <a:rPr lang="en-US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  </a:t>
                </a:r>
              </a:p>
              <a:p>
                <a:endParaRPr lang="en-US" dirty="0" smtClean="0">
                  <a:latin typeface="Cambria" panose="02040503050406030204" pitchFamily="18" charset="0"/>
                </a:endParaRPr>
              </a:p>
              <a:p>
                <a:r>
                  <a:rPr lang="en-US" dirty="0" smtClean="0">
                    <a:latin typeface="Cambria" panose="02040503050406030204" pitchFamily="18" charset="0"/>
                  </a:rPr>
                  <a:t>For 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is an output neuron,  </a:t>
                </a:r>
              </a:p>
              <a:p>
                <a:endParaRPr lang="en-US" dirty="0" smtClean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baseline="-360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i</m:t>
                    </m:r>
                    <m:r>
                      <a:rPr lang="en-US" i="1" baseline="-36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𝜂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𝑡𝑎𝑟𝑔𝑒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𝑎𝑐𝑡𝑢𝑎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∗</m:t>
                    </m:r>
                    <m:r>
                      <a:rPr lang="en-US" b="0" i="1" dirty="0" smtClean="0">
                        <a:latin typeface="Cambria Math"/>
                      </a:rPr>
                      <m:t>𝑎𝑐𝑡𝑢𝑎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𝑎𝑐𝑡𝑢𝑎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∗</m:t>
                    </m:r>
                    <m:r>
                      <a:rPr lang="en-US" b="0" i="1" dirty="0" smtClean="0">
                        <a:latin typeface="Cambria Math"/>
                      </a:rPr>
                      <m:t>𝑎𝑐𝑡𝑢𝑎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 </a:t>
                </a:r>
                <a:endParaRPr lang="en-US" dirty="0">
                  <a:latin typeface="Cambria" panose="02040503050406030204" pitchFamily="18" charset="0"/>
                </a:endParaRPr>
              </a:p>
              <a:p>
                <a:endParaRPr lang="en-US" dirty="0" smtClean="0">
                  <a:latin typeface="Cambria" panose="02040503050406030204" pitchFamily="18" charset="0"/>
                </a:endParaRPr>
              </a:p>
              <a:p>
                <a:r>
                  <a:rPr lang="en-US" dirty="0" smtClean="0">
                    <a:latin typeface="Cambria" panose="02040503050406030204" pitchFamily="18" charset="0"/>
                  </a:rPr>
                  <a:t>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  <a:p>
                <a:endParaRPr lang="en-US" dirty="0" smtClean="0">
                  <a:latin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47800"/>
                <a:ext cx="7239000" cy="5059462"/>
              </a:xfrm>
              <a:prstGeom prst="rect">
                <a:avLst/>
              </a:prstGeom>
              <a:blipFill rotWithShape="1">
                <a:blip r:embed="rId4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7707199" y="4835882"/>
                <a:ext cx="2898404" cy="615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 </a:t>
                </a:r>
                <a:r>
                  <a:rPr lang="en-US" dirty="0" smtClean="0">
                    <a:latin typeface="Trebuchet MS"/>
                  </a:rPr>
                  <a:t>ƒ(</a:t>
                </a:r>
                <a:r>
                  <a:rPr lang="en-US" i="1" dirty="0" smtClean="0">
                    <a:latin typeface="Cambria" panose="02040503050406030204" pitchFamily="18" charset="0"/>
                  </a:rPr>
                  <a:t>x</a:t>
                </a:r>
                <a:r>
                  <a:rPr lang="en-US" dirty="0" smtClean="0">
                    <a:latin typeface="Trebuchet MS"/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 + </m:t>
                            </m:r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07199" y="4835882"/>
                <a:ext cx="2898404" cy="615874"/>
              </a:xfrm>
              <a:prstGeom prst="rect">
                <a:avLst/>
              </a:prstGeom>
              <a:blipFill rotWithShape="1">
                <a:blip r:embed="rId5"/>
                <a:stretch>
                  <a:fillRect l="-630" b="-89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829017"/>
              </p:ext>
            </p:extLst>
          </p:nvPr>
        </p:nvGraphicFramePr>
        <p:xfrm>
          <a:off x="7620000" y="3810000"/>
          <a:ext cx="312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6" imgW="1079500" imgH="457200" progId="Equation.3">
                  <p:embed/>
                </p:oleObj>
              </mc:Choice>
              <mc:Fallback>
                <p:oleObj name="Equation" r:id="rId6" imgW="107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810000"/>
                        <a:ext cx="3124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 Brace 3"/>
          <p:cNvSpPr/>
          <p:nvPr/>
        </p:nvSpPr>
        <p:spPr>
          <a:xfrm rot="16200000">
            <a:off x="4019550" y="3261006"/>
            <a:ext cx="228600" cy="4381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493694"/>
            <a:ext cx="1013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Spiking Neural Network (SNN) 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533399" y="1155422"/>
            <a:ext cx="6172201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8534400" cy="507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4819"/>
            <a:ext cx="5486400" cy="1143000"/>
          </a:xfrm>
        </p:spPr>
        <p:txBody>
          <a:bodyPr>
            <a:normAutofit fontScale="90000"/>
          </a:bodyPr>
          <a:lstStyle/>
          <a:p>
            <a:r>
              <a:rPr lang="en-MY" dirty="0">
                <a:latin typeface="Cambria" pitchFamily="18" charset="0"/>
              </a:rPr>
              <a:t>SNN Training Methods:</a:t>
            </a:r>
            <a:r>
              <a:rPr lang="en-MY" sz="2800" dirty="0">
                <a:latin typeface="Cambria" pitchFamily="18" charset="0"/>
              </a:rPr>
              <a:t> </a:t>
            </a:r>
            <a:r>
              <a:rPr lang="en-MY" sz="2800" dirty="0" smtClean="0">
                <a:latin typeface="Cambria" pitchFamily="18" charset="0"/>
              </a:rPr>
              <a:t/>
            </a:r>
            <a:br>
              <a:rPr lang="en-MY" sz="2800" dirty="0" smtClean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 smtClean="0">
                <a:latin typeface="Cambria" panose="02040503050406030204" pitchFamily="18" charset="0"/>
              </a:rPr>
              <a:t>NSEBP [</a:t>
            </a:r>
            <a:r>
              <a:rPr lang="en-US" sz="1900" dirty="0" err="1" smtClean="0">
                <a:latin typeface="Cambria" panose="02040503050406030204" pitchFamily="18" charset="0"/>
              </a:rPr>
              <a:t>Xie</a:t>
            </a:r>
            <a:r>
              <a:rPr lang="en-US" sz="1900" dirty="0" smtClean="0">
                <a:latin typeface="Cambria" panose="02040503050406030204" pitchFamily="18" charset="0"/>
              </a:rPr>
              <a:t>, Qu, Liu, Zhang, </a:t>
            </a:r>
            <a:r>
              <a:rPr lang="en-US" sz="1900" dirty="0" err="1" smtClean="0">
                <a:latin typeface="Cambria" panose="02040503050406030204" pitchFamily="18" charset="0"/>
              </a:rPr>
              <a:t>Kurths</a:t>
            </a:r>
            <a:r>
              <a:rPr lang="en-US" sz="1900" dirty="0" smtClean="0">
                <a:latin typeface="Cambria" panose="02040503050406030204" pitchFamily="18" charset="0"/>
              </a:rPr>
              <a:t> 2016]</a:t>
            </a:r>
          </a:p>
          <a:p>
            <a:pPr lvl="1"/>
            <a:r>
              <a:rPr lang="en-US" sz="1900" dirty="0" smtClean="0">
                <a:latin typeface="Cambria" panose="02040503050406030204" pitchFamily="18" charset="0"/>
              </a:rPr>
              <a:t>Multiple spikes per neuron.</a:t>
            </a:r>
          </a:p>
          <a:p>
            <a:pPr lvl="1"/>
            <a:r>
              <a:rPr lang="en-US" sz="1900" dirty="0" smtClean="0">
                <a:latin typeface="Cambria" panose="02040503050406030204" pitchFamily="18" charset="0"/>
              </a:rPr>
              <a:t>Presynaptic spike jitter instead of gradient descent.</a:t>
            </a:r>
          </a:p>
          <a:p>
            <a:pPr lvl="1"/>
            <a:r>
              <a:rPr lang="en-US" sz="19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Need random noise. </a:t>
            </a:r>
          </a:p>
          <a:p>
            <a:pPr lvl="1"/>
            <a:r>
              <a:rPr lang="en-US" sz="19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For benchmarks, only trained one layer. </a:t>
            </a:r>
          </a:p>
          <a:p>
            <a:r>
              <a:rPr lang="en-US" sz="1900" dirty="0" smtClean="0">
                <a:latin typeface="Cambria" panose="02040503050406030204" pitchFamily="18" charset="0"/>
              </a:rPr>
              <a:t>Spike-Prop [</a:t>
            </a:r>
            <a:r>
              <a:rPr lang="en-MY" sz="1900" dirty="0" err="1">
                <a:latin typeface="Cambria" pitchFamily="18" charset="0"/>
              </a:rPr>
              <a:t>Bohte</a:t>
            </a:r>
            <a:r>
              <a:rPr lang="en-MY" sz="1900" dirty="0">
                <a:latin typeface="Cambria" pitchFamily="18" charset="0"/>
              </a:rPr>
              <a:t>, </a:t>
            </a:r>
            <a:r>
              <a:rPr lang="en-MY" sz="1900" dirty="0" err="1">
                <a:latin typeface="Cambria" pitchFamily="18" charset="0"/>
              </a:rPr>
              <a:t>Kok</a:t>
            </a:r>
            <a:r>
              <a:rPr lang="en-MY" sz="1900" dirty="0">
                <a:latin typeface="Cambria" pitchFamily="18" charset="0"/>
              </a:rPr>
              <a:t>, </a:t>
            </a:r>
            <a:r>
              <a:rPr lang="en-MY" sz="1900" dirty="0" err="1">
                <a:latin typeface="Cambria" pitchFamily="18" charset="0"/>
              </a:rPr>
              <a:t>Poutre</a:t>
            </a:r>
            <a:r>
              <a:rPr lang="en-MY" sz="1900" dirty="0">
                <a:latin typeface="Cambria" pitchFamily="18" charset="0"/>
              </a:rPr>
              <a:t> 2002 </a:t>
            </a:r>
            <a:r>
              <a:rPr lang="en-US" sz="1900" dirty="0" smtClean="0">
                <a:latin typeface="Cambria" panose="02040503050406030204" pitchFamily="18" charset="0"/>
              </a:rPr>
              <a:t>] </a:t>
            </a:r>
          </a:p>
          <a:p>
            <a:pPr lvl="1"/>
            <a:r>
              <a:rPr lang="en-US" sz="19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Single spike per neurons</a:t>
            </a:r>
          </a:p>
          <a:p>
            <a:pPr lvl="1"/>
            <a:r>
              <a:rPr lang="en-US" sz="19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Multiple synapses with delays </a:t>
            </a:r>
          </a:p>
          <a:p>
            <a:pPr lvl="1"/>
            <a:r>
              <a:rPr lang="en-US" sz="1900" dirty="0" smtClean="0">
                <a:latin typeface="Cambria" panose="02040503050406030204" pitchFamily="18" charset="0"/>
              </a:rPr>
              <a:t>Variant of back-prop. </a:t>
            </a:r>
          </a:p>
          <a:p>
            <a:pPr lvl="1"/>
            <a:r>
              <a:rPr lang="en-US" sz="1900" dirty="0" smtClean="0">
                <a:latin typeface="Cambria" panose="02040503050406030204" pitchFamily="18" charset="0"/>
              </a:rPr>
              <a:t>No random noise </a:t>
            </a:r>
          </a:p>
          <a:p>
            <a:r>
              <a:rPr lang="en-US" sz="1900" dirty="0" err="1">
                <a:latin typeface="Cambria" panose="02040503050406030204" pitchFamily="18" charset="0"/>
              </a:rPr>
              <a:t>ReSuMe</a:t>
            </a:r>
            <a:r>
              <a:rPr lang="en-US" sz="1900" dirty="0">
                <a:latin typeface="Cambria" panose="02040503050406030204" pitchFamily="18" charset="0"/>
              </a:rPr>
              <a:t> [</a:t>
            </a:r>
            <a:r>
              <a:rPr lang="en-US" sz="1900" dirty="0" err="1">
                <a:latin typeface="Cambria" panose="02040503050406030204" pitchFamily="18" charset="0"/>
              </a:rPr>
              <a:t>Ponulak</a:t>
            </a:r>
            <a:r>
              <a:rPr lang="en-US" sz="1900" dirty="0">
                <a:latin typeface="Cambria" panose="02040503050406030204" pitchFamily="18" charset="0"/>
              </a:rPr>
              <a:t>, Filip, 2005]</a:t>
            </a:r>
          </a:p>
          <a:p>
            <a:pPr lvl="1"/>
            <a:r>
              <a:rPr lang="en-US" sz="1900" dirty="0">
                <a:latin typeface="Cambria" panose="02040503050406030204" pitchFamily="18" charset="0"/>
              </a:rPr>
              <a:t>Single spikes per neuron.</a:t>
            </a:r>
          </a:p>
          <a:p>
            <a:pPr lvl="1"/>
            <a:r>
              <a:rPr lang="en-US" sz="1900" dirty="0">
                <a:latin typeface="Cambria" panose="02040503050406030204" pitchFamily="18" charset="0"/>
              </a:rPr>
              <a:t>learning proceeds by </a:t>
            </a:r>
            <a:r>
              <a:rPr lang="en-US" sz="2000" dirty="0" smtClean="0"/>
              <a:t>correlation of </a:t>
            </a:r>
            <a:r>
              <a:rPr lang="en-US" sz="2000" dirty="0"/>
              <a:t>spike times</a:t>
            </a:r>
            <a:br>
              <a:rPr lang="en-US" sz="2000" dirty="0"/>
            </a:br>
            <a:r>
              <a:rPr lang="en-US" sz="1900" dirty="0" smtClean="0">
                <a:latin typeface="Cambria" panose="02040503050406030204" pitchFamily="18" charset="0"/>
              </a:rPr>
              <a:t>instead </a:t>
            </a:r>
            <a:r>
              <a:rPr lang="en-US" sz="1900" dirty="0">
                <a:latin typeface="Cambria" panose="02040503050406030204" pitchFamily="18" charset="0"/>
              </a:rPr>
              <a:t>of gradient descent</a:t>
            </a:r>
            <a:r>
              <a:rPr lang="en-US" sz="1900" dirty="0" smtClean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19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learning depend on network size and learning window</a:t>
            </a:r>
            <a:endParaRPr lang="en-US" sz="19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lvl="1"/>
            <a:endParaRPr lang="en-US" sz="1900" dirty="0"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endParaRPr lang="en-US" sz="1900" dirty="0" smtClean="0">
              <a:latin typeface="Cambria" panose="020405030504060302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148125"/>
            <a:ext cx="5105400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493694"/>
            <a:ext cx="1013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Spiking Neural Network (SNN) 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85800" y="1140024"/>
            <a:ext cx="5943600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09" y="1524000"/>
            <a:ext cx="8762382" cy="48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21" y="746836"/>
            <a:ext cx="3495238" cy="26821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493694"/>
            <a:ext cx="1021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Spike-Prop Algorithm [</a:t>
            </a:r>
            <a:r>
              <a:rPr lang="en-MY" sz="3600" dirty="0" err="1" smtClean="0">
                <a:latin typeface="Cambria" pitchFamily="18" charset="0"/>
              </a:rPr>
              <a:t>Bohte</a:t>
            </a:r>
            <a:r>
              <a:rPr lang="en-MY" sz="3600" dirty="0" smtClean="0">
                <a:latin typeface="Cambria" pitchFamily="18" charset="0"/>
              </a:rPr>
              <a:t>, </a:t>
            </a:r>
            <a:r>
              <a:rPr lang="en-MY" sz="3600" dirty="0" err="1" smtClean="0">
                <a:latin typeface="Cambria" pitchFamily="18" charset="0"/>
              </a:rPr>
              <a:t>Kok</a:t>
            </a:r>
            <a:r>
              <a:rPr lang="en-MY" sz="3600" dirty="0">
                <a:latin typeface="Cambria" pitchFamily="18" charset="0"/>
              </a:rPr>
              <a:t>, </a:t>
            </a:r>
            <a:r>
              <a:rPr lang="en-MY" sz="3600" dirty="0" err="1" smtClean="0">
                <a:latin typeface="Cambria" pitchFamily="18" charset="0"/>
              </a:rPr>
              <a:t>Poutr</a:t>
            </a:r>
            <a:r>
              <a:rPr lang="en-MY" sz="3600" dirty="0" err="1">
                <a:latin typeface="Cambria" pitchFamily="18" charset="0"/>
              </a:rPr>
              <a:t>e</a:t>
            </a:r>
            <a:r>
              <a:rPr lang="en-MY" sz="3600" dirty="0" smtClean="0">
                <a:latin typeface="Cambria" pitchFamily="18" charset="0"/>
              </a:rPr>
              <a:t> 2002 ] </a:t>
            </a:r>
            <a:endParaRPr lang="en-MY" sz="3600" dirty="0">
              <a:latin typeface="Cambria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 flipV="1">
            <a:off x="566871" y="1237352"/>
            <a:ext cx="9525001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30000" y="6340476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838200" y="1828800"/>
            <a:ext cx="9829800" cy="2438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400" y="1447800"/>
                <a:ext cx="6172200" cy="4377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MY" dirty="0" smtClean="0">
                    <a:latin typeface="Cambria" panose="02040503050406030204" pitchFamily="18" charset="0"/>
                  </a:rPr>
                  <a:t>Error 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𝑜𝑢𝑡𝑝𝑢𝑡𝑠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1A11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1A117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1A117"/>
                                </a:solidFill>
                                <a:latin typeface="Cambria Math"/>
                              </a:rPr>
                              <m:t>𝑑𝑖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1A11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1A117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1A117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21A117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baseline="30000">
                        <a:latin typeface="Cambria Math"/>
                      </a:rPr>
                      <m:t>2</m:t>
                    </m:r>
                  </m:oMath>
                </a14:m>
                <a:endParaRPr lang="en-US" baseline="300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" panose="02040503050406030204" pitchFamily="18" charset="0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21A11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1A117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21A117"/>
                            </a:solidFill>
                            <a:latin typeface="Cambria Math"/>
                          </a:rPr>
                          <m:t>𝑑𝑖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 is desire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1A11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1A117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21A117"/>
                            </a:solidFill>
                            <a:latin typeface="Cambria Math"/>
                          </a:rPr>
                          <m:t>𝑎𝑖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 is actual</a:t>
                </a:r>
                <a:r>
                  <a:rPr lang="en-US" dirty="0" smtClean="0">
                    <a:latin typeface="Cambria" panose="02040503050406030204" pitchFamily="18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</a:rPr>
                  <a:t>output </a:t>
                </a:r>
                <a:r>
                  <a:rPr lang="en-US" dirty="0" smtClean="0">
                    <a:latin typeface="Cambria" panose="02040503050406030204" pitchFamily="18" charset="0"/>
                  </a:rPr>
                  <a:t>spike time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Let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𝜂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be the learning rate</a:t>
                </a:r>
                <a:r>
                  <a:rPr lang="en-US" dirty="0" smtClean="0">
                    <a:latin typeface="Cambria" panose="02040503050406030204" pitchFamily="18" charset="0"/>
                  </a:rPr>
                  <a:t>  </a:t>
                </a:r>
                <a:endParaRPr lang="en-US" dirty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latin typeface="Cambria" panose="02040503050406030204" pitchFamily="18" charset="0"/>
                  </a:rPr>
                  <a:t>After </a:t>
                </a:r>
                <a:r>
                  <a:rPr lang="en-US" dirty="0">
                    <a:latin typeface="Cambria" panose="02040503050406030204" pitchFamily="18" charset="0"/>
                  </a:rPr>
                  <a:t>evaluating a sample, update the weights by: </a:t>
                </a:r>
              </a:p>
              <a:p>
                <a:endParaRPr lang="en-US" dirty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	∆ 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baseline="-36000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i</m:t>
                    </m:r>
                    <m:r>
                      <a:rPr lang="en-US" i="1" baseline="-36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baseline="-360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 baseline="-36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l-GR" dirty="0">
                    <a:latin typeface="Cambria" panose="02040503050406030204" pitchFamily="18" charset="0"/>
                  </a:rPr>
                  <a:t>η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 </a:t>
                </a:r>
                <a:endParaRPr lang="en-US" dirty="0" smtClean="0">
                  <a:latin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For example,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is an output neuron,  </a:t>
                </a:r>
                <a:endParaRPr lang="en-US" dirty="0" smtClean="0">
                  <a:latin typeface="Cambria" panose="02040503050406030204" pitchFamily="18" charset="0"/>
                </a:endParaRPr>
              </a:p>
              <a:p>
                <a:endParaRPr lang="en-US" dirty="0" smtClean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A</a:t>
                </a:r>
                <a:r>
                  <a:rPr lang="en-US" dirty="0" smtClean="0">
                    <a:latin typeface="Cambria" panose="02040503050406030204" pitchFamily="18" charset="0"/>
                  </a:rPr>
                  <a:t>djust weight by</a:t>
                </a:r>
              </a:p>
              <a:p>
                <a:r>
                  <a:rPr lang="en-US" dirty="0" smtClean="0">
                    <a:latin typeface="Cambria" panose="02040503050406030204" pitchFamily="18" charset="0"/>
                  </a:rPr>
                  <a:t>                                                                 </a:t>
                </a:r>
              </a:p>
              <a:p>
                <a:r>
                  <a:rPr lang="en-US" dirty="0">
                    <a:latin typeface="Cambria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𝜂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47800"/>
                <a:ext cx="6172200" cy="4377865"/>
              </a:xfrm>
              <a:prstGeom prst="rect">
                <a:avLst/>
              </a:prstGeom>
              <a:blipFill rotWithShape="1"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344434" y="3276600"/>
                <a:ext cx="3994801" cy="1668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200" b="0" i="1" baseline="-250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d>
                        <m:dPr>
                          <m:ctrlPr>
                            <a:rPr lang="pt-BR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sz="2200" b="0" i="1" baseline="-25000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200" b="0" i="1" baseline="-25000" smtClean="0">
                              <a:latin typeface="Cambria Math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  <m:r>
                            <a:rPr lang="en-US" sz="2200" b="0" i="1" baseline="-360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𝑖𝑗𝑘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d>
                            <m:dPr>
                              <m:ctrlPr>
                                <a:rPr lang="pt-BR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r>
                  <a:rPr lang="en-US" sz="2200" dirty="0"/>
                  <a:t> </a:t>
                </a:r>
                <a:r>
                  <a:rPr lang="en-US" sz="2200" dirty="0" smtClean="0"/>
                  <a:t>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≥</m:t>
                    </m:r>
                    <m:r>
                      <a:rPr lang="en-US" sz="2200" b="0" i="1" smtClean="0">
                        <a:latin typeface="Cambria Math"/>
                      </a:rPr>
                      <m:t>𝑣</m:t>
                    </m:r>
                    <m:r>
                      <a:rPr lang="en-US" sz="22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200" dirty="0" smtClean="0"/>
                  <a:t> spike. 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434" y="3276600"/>
                <a:ext cx="3994801" cy="16687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7620000" y="4676550"/>
            <a:ext cx="2897114" cy="765915"/>
            <a:chOff x="7544720" y="4863952"/>
            <a:chExt cx="2325530" cy="7659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8286939" y="4863952"/>
                  <a:ext cx="1583311" cy="7659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 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(1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den>
                            </m:f>
                            <m:r>
                              <a:rPr lang="en-US" sz="2400" b="0" i="1" dirty="0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6939" y="4863952"/>
                  <a:ext cx="1583311" cy="76591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7544720" y="5053193"/>
                  <a:ext cx="116215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2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  <m:d>
                        <m:dPr>
                          <m:ctrlPr>
                            <a:rPr lang="pt-BR" sz="24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400" dirty="0" smtClean="0"/>
                    <a:t> 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4720" y="5053193"/>
                  <a:ext cx="1162157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1400" y="3579341"/>
                <a:ext cx="2253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𝐻𝑒𝑟𝑒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𝑠𝑦𝑛𝑎𝑝𝑠𝑒𝑠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579341"/>
                <a:ext cx="225305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2057" y="609600"/>
            <a:ext cx="1021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Parameter List:</a:t>
            </a:r>
            <a:endParaRPr lang="en-MY" sz="3600" dirty="0">
              <a:latin typeface="Cambria" pitchFamily="18" charset="0"/>
            </a:endParaRPr>
          </a:p>
          <a:p>
            <a:endParaRPr lang="en-US" sz="2000" b="1" dirty="0">
              <a:latin typeface="Cambria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1001" y="1274599"/>
            <a:ext cx="2971800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0" y="6340476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60883"/>
              </p:ext>
            </p:extLst>
          </p:nvPr>
        </p:nvGraphicFramePr>
        <p:xfrm>
          <a:off x="1143000" y="2133600"/>
          <a:ext cx="8534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             Parameter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Spiking Neural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N</a:t>
                      </a:r>
                      <a:r>
                        <a:rPr lang="en-US" dirty="0" smtClean="0">
                          <a:latin typeface="Cambria" panose="02040503050406030204" pitchFamily="18" charset="0"/>
                        </a:rPr>
                        <a:t>etwork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Artificial Neural Network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Learning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rate </a:t>
                      </a:r>
                      <a:r>
                        <a:rPr lang="el-G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                 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               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Number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of layers 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hidden neurons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61" y="2917722"/>
            <a:ext cx="354591" cy="2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57" y="2548902"/>
            <a:ext cx="354591" cy="2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093" y="2548902"/>
            <a:ext cx="354591" cy="2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47" y="2917722"/>
            <a:ext cx="354591" cy="2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53" y="3215635"/>
            <a:ext cx="354591" cy="2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093" y="3245347"/>
            <a:ext cx="354591" cy="2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29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2057" y="609600"/>
            <a:ext cx="1021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Parameter List:</a:t>
            </a:r>
            <a:endParaRPr lang="en-MY" sz="3600" dirty="0">
              <a:latin typeface="Cambria" pitchFamily="18" charset="0"/>
            </a:endParaRPr>
          </a:p>
          <a:p>
            <a:endParaRPr lang="en-US" sz="2000" b="1" dirty="0">
              <a:latin typeface="Cambria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1001" y="1274599"/>
            <a:ext cx="2971800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0" y="6340476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081318"/>
                  </p:ext>
                </p:extLst>
              </p:nvPr>
            </p:nvGraphicFramePr>
            <p:xfrm>
              <a:off x="1295400" y="1676399"/>
              <a:ext cx="8534400" cy="407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4800"/>
                    <a:gridCol w="2844800"/>
                    <a:gridCol w="2844800"/>
                  </a:tblGrid>
                  <a:tr h="346012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             Parameter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Artificial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</a:rPr>
                            <a:t> Neural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</a:rPr>
                            <a:t> 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</a:rPr>
                            <a:t>etwork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Spiking Neural Network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Learning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rate </a:t>
                          </a:r>
                          <a:r>
                            <a:rPr lang="el-GR" sz="18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                 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               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Number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of layers 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Hidden neurons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Threshold </a:t>
                          </a:r>
                          <a:r>
                            <a:rPr lang="el-GR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θ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Weight range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Target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spike times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 smtClean="0">
                              <a:solidFill>
                                <a:schemeClr val="dk1"/>
                              </a:solidFill>
                              <a:latin typeface="Cambria" panose="02040503050406030204" pitchFamily="18" charset="0"/>
                              <a:ea typeface="+mn-ea"/>
                            </a:rPr>
                            <a:t>Number</a:t>
                          </a:r>
                          <a:r>
                            <a:rPr lang="en-US" sz="1800" b="0" i="0" baseline="0" dirty="0" smtClean="0">
                              <a:solidFill>
                                <a:schemeClr val="dk1"/>
                              </a:solidFill>
                              <a:latin typeface="Cambria" panose="02040503050406030204" pitchFamily="18" charset="0"/>
                              <a:ea typeface="+mn-ea"/>
                            </a:rPr>
                            <a:t> of synapses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baseline="0" dirty="0" smtClean="0">
                              <a:solidFill>
                                <a:schemeClr val="dk1"/>
                              </a:solidFill>
                              <a:latin typeface="Cambria" panose="02040503050406030204" pitchFamily="18" charset="0"/>
                              <a:ea typeface="+mn-ea"/>
                            </a:rPr>
                            <a:t>Increment of delays</a:t>
                          </a:r>
                          <a:endParaRPr lang="en-US" dirty="0" smtClean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Coding interval </a:t>
                          </a:r>
                          <a:r>
                            <a:rPr lang="en-US" dirty="0" smtClean="0">
                              <a:latin typeface="Trebuchet MS"/>
                            </a:rPr>
                            <a:t>∆T</a:t>
                          </a:r>
                          <a:endParaRPr lang="en-US" dirty="0" smtClean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Membrane time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constant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endParaRPr lang="en-US" dirty="0" smtClean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081318"/>
                  </p:ext>
                </p:extLst>
              </p:nvPr>
            </p:nvGraphicFramePr>
            <p:xfrm>
              <a:off x="1295400" y="1676399"/>
              <a:ext cx="8534400" cy="407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4800"/>
                    <a:gridCol w="2844800"/>
                    <a:gridCol w="284480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             Parameter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Artificial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</a:rPr>
                            <a:t>Neural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</a:rPr>
                            <a:t> 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</a:rPr>
                            <a:t>etwork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Spiking Neural </a:t>
                          </a: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Network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Learning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rate </a:t>
                          </a:r>
                          <a:r>
                            <a:rPr lang="el-GR" sz="18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                 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               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Number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of layers 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Hidden neurons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Threshold </a:t>
                          </a:r>
                          <a:r>
                            <a:rPr lang="el-GR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θ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Weight range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Target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 spike </a:t>
                          </a:r>
                          <a:r>
                            <a:rPr lang="en-US" baseline="0" dirty="0" smtClean="0">
                              <a:latin typeface="Cambria" panose="02040503050406030204" pitchFamily="18" charset="0"/>
                            </a:rPr>
                            <a:t>times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 smtClean="0">
                              <a:solidFill>
                                <a:schemeClr val="dk1"/>
                              </a:solidFill>
                              <a:latin typeface="Cambria" panose="02040503050406030204" pitchFamily="18" charset="0"/>
                              <a:ea typeface="+mn-ea"/>
                            </a:rPr>
                            <a:t>Number</a:t>
                          </a:r>
                          <a:r>
                            <a:rPr lang="en-US" sz="1800" b="0" i="0" baseline="0" dirty="0" smtClean="0">
                              <a:solidFill>
                                <a:schemeClr val="dk1"/>
                              </a:solidFill>
                              <a:latin typeface="Cambria" panose="02040503050406030204" pitchFamily="18" charset="0"/>
                              <a:ea typeface="+mn-ea"/>
                            </a:rPr>
                            <a:t> of synapses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baseline="0" dirty="0" smtClean="0">
                              <a:solidFill>
                                <a:schemeClr val="dk1"/>
                              </a:solidFill>
                              <a:latin typeface="Cambria" panose="02040503050406030204" pitchFamily="18" charset="0"/>
                              <a:ea typeface="+mn-ea"/>
                            </a:rPr>
                            <a:t>Increment of delays</a:t>
                          </a:r>
                          <a:endParaRPr lang="en-US" dirty="0" smtClean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Coding </a:t>
                          </a:r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interval </a:t>
                          </a:r>
                          <a:r>
                            <a:rPr lang="en-US" dirty="0" smtClean="0">
                              <a:latin typeface="Trebuchet MS"/>
                            </a:rPr>
                            <a:t>∆T</a:t>
                          </a:r>
                          <a:endParaRPr lang="en-US" dirty="0" smtClean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4" t="-1004918" r="-19978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3" name="Group 2"/>
          <p:cNvGrpSpPr/>
          <p:nvPr/>
        </p:nvGrpSpPr>
        <p:grpSpPr>
          <a:xfrm>
            <a:off x="5119218" y="2079817"/>
            <a:ext cx="3422945" cy="3626599"/>
            <a:chOff x="5119218" y="2038990"/>
            <a:chExt cx="3422945" cy="362659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9218" y="4659388"/>
              <a:ext cx="533400" cy="20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8473" y="3944346"/>
              <a:ext cx="354591" cy="29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900" y="2038990"/>
              <a:ext cx="354591" cy="29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7572" y="5037589"/>
              <a:ext cx="354591" cy="29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161" y="2432867"/>
              <a:ext cx="354591" cy="29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157" y="2057400"/>
              <a:ext cx="354591" cy="29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546" y="4304929"/>
              <a:ext cx="354591" cy="29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2846" y="3554145"/>
              <a:ext cx="354591" cy="29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635" y="2432867"/>
              <a:ext cx="354591" cy="29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8473" y="2772209"/>
              <a:ext cx="354591" cy="29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418" y="4695572"/>
              <a:ext cx="354591" cy="29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586" y="5082576"/>
              <a:ext cx="533400" cy="20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722" y="3944346"/>
              <a:ext cx="533400" cy="20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586" y="5464537"/>
              <a:ext cx="533400" cy="20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586" y="4349916"/>
              <a:ext cx="533400" cy="20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9218" y="3554145"/>
              <a:ext cx="533400" cy="20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149" y="2772209"/>
              <a:ext cx="354591" cy="29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2846" y="3163761"/>
              <a:ext cx="354591" cy="29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9200" y="3208748"/>
              <a:ext cx="533400" cy="20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0626" y="5374563"/>
              <a:ext cx="354591" cy="29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80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8557" y="457200"/>
            <a:ext cx="9220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</a:rPr>
              <a:t>Automated Algorithm configuration: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0" y="6340476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718557" y="1192970"/>
            <a:ext cx="7282443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94488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Previous methods: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Exhaustive search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Hill Climbing, genetic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Here: use </a:t>
            </a:r>
            <a:r>
              <a:rPr lang="en-US" dirty="0" err="1" smtClean="0">
                <a:latin typeface="Cambria" panose="02040503050406030204" pitchFamily="18" charset="0"/>
              </a:rPr>
              <a:t>ParamILS</a:t>
            </a:r>
            <a:r>
              <a:rPr lang="en-US" dirty="0" smtClean="0">
                <a:latin typeface="Cambria" panose="02040503050406030204" pitchFamily="18" charset="0"/>
              </a:rPr>
              <a:t> [</a:t>
            </a:r>
            <a:r>
              <a:rPr lang="en-US" dirty="0" err="1" smtClean="0">
                <a:latin typeface="Cambria" panose="02040503050406030204" pitchFamily="18" charset="0"/>
              </a:rPr>
              <a:t>Hutter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</a:rPr>
              <a:t>Hoos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</a:rPr>
              <a:t>Leyton</a:t>
            </a:r>
            <a:r>
              <a:rPr lang="en-US" dirty="0" smtClean="0">
                <a:latin typeface="Cambria" panose="02040503050406030204" pitchFamily="18" charset="0"/>
              </a:rPr>
              <a:t>-Brown, Stutzle’2009]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Based on Stochastic Local Search with Adaptive capping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Developed for optimizing SAT and MILP solvers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Given ranges of parameters, </a:t>
            </a:r>
            <a:r>
              <a:rPr lang="en-US" dirty="0" err="1" smtClean="0">
                <a:latin typeface="Cambria" panose="02040503050406030204" pitchFamily="18" charset="0"/>
              </a:rPr>
              <a:t>ParamILS</a:t>
            </a:r>
            <a:r>
              <a:rPr lang="en-US" dirty="0" smtClean="0">
                <a:latin typeface="Cambria" panose="02040503050406030204" pitchFamily="18" charset="0"/>
              </a:rPr>
              <a:t> can optimize: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Given objective function of the output (e.g., min error)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Computational resources (e.g., running time)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Number of successes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mbria" panose="02040503050406030204" pitchFamily="18" charset="0"/>
              </a:rPr>
              <a:t>Etc</a:t>
            </a:r>
            <a:r>
              <a:rPr lang="en-US" dirty="0" smtClean="0">
                <a:latin typeface="Cambria" panose="02040503050406030204" pitchFamily="18" charset="0"/>
              </a:rPr>
              <a:t>… 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493694"/>
            <a:ext cx="1021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Results with benchmark datasets</a:t>
            </a:r>
            <a:endParaRPr lang="en-MY" sz="3600" dirty="0">
              <a:latin typeface="Cambria" pitchFamily="18" charset="0"/>
            </a:endParaRPr>
          </a:p>
          <a:p>
            <a:endParaRPr lang="en-MY" sz="3600" b="1" dirty="0">
              <a:latin typeface="Cambria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19457" y="1219200"/>
            <a:ext cx="6514744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0" y="6340476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72574" y="2133600"/>
            <a:ext cx="7314225" cy="577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SzPct val="120000"/>
              <a:buFont typeface="Arial" pitchFamily="34" charset="0"/>
              <a:buChar char="•"/>
            </a:pPr>
            <a:endParaRPr lang="en-MY" altLang="zh-TW" sz="2400" dirty="0">
              <a:latin typeface="Cambria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8567"/>
              </p:ext>
            </p:extLst>
          </p:nvPr>
        </p:nvGraphicFramePr>
        <p:xfrm>
          <a:off x="1600200" y="2422493"/>
          <a:ext cx="81280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277257"/>
                <a:gridCol w="1295400"/>
                <a:gridCol w="910772"/>
                <a:gridCol w="1161143"/>
                <a:gridCol w="1161143"/>
                <a:gridCol w="1161143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SpikeProp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Configured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SpikeProp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Configured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ANN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N with astrocytes (AAN)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Configured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AAN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Breast 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97% </a:t>
                      </a:r>
                      <a:r>
                        <a:rPr lang="en-US" dirty="0" smtClean="0">
                          <a:latin typeface="Trebuchet MS"/>
                        </a:rPr>
                        <a:t>±0.6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98.5%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97%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96.1%</a:t>
                      </a:r>
                      <a:r>
                        <a:rPr lang="en-US" dirty="0" smtClean="0">
                          <a:latin typeface="Trebuchet MS"/>
                        </a:rPr>
                        <a:t>±0.6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98.6%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91%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0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493694"/>
            <a:ext cx="1013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The renaissance of Artificial Intelligence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33399" y="1219200"/>
            <a:ext cx="8001001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400" y="1600200"/>
            <a:ext cx="9394209" cy="85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ambria" panose="02040503050406030204" pitchFamily="18" charset="0"/>
            </a:endParaRPr>
          </a:p>
          <a:p>
            <a:pPr marL="0" lvl="1" algn="just">
              <a:lnSpc>
                <a:spcPct val="150000"/>
              </a:lnSpc>
              <a:buSzPct val="120000"/>
            </a:pPr>
            <a:endParaRPr lang="en-MY" altLang="zh-TW" sz="2400" dirty="0" smtClean="0">
              <a:latin typeface="Cambria" pitchFamily="18" charset="0"/>
            </a:endParaRPr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0" y="6340476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392399"/>
            <a:ext cx="4648201" cy="24176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392398"/>
            <a:ext cx="4648201" cy="24083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73" y="3808576"/>
            <a:ext cx="4643928" cy="2981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737361"/>
            <a:ext cx="464820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8557" y="457200"/>
            <a:ext cx="9220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</a:rPr>
              <a:t>Input/output encoding: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0" y="6340476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838200" y="1200351"/>
            <a:ext cx="4572000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3716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Input: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Encoded directly, no need for Gaussian/cosine receptive field representation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Coding interval is the range of data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9 input neurons for the Breast Cancer 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  4 </a:t>
            </a:r>
            <a:r>
              <a:rPr lang="en-US" dirty="0">
                <a:latin typeface="Cambria" panose="02040503050406030204" pitchFamily="18" charset="0"/>
              </a:rPr>
              <a:t>input neurons </a:t>
            </a:r>
            <a:r>
              <a:rPr lang="en-US" dirty="0" smtClean="0">
                <a:latin typeface="Cambria" panose="02040503050406030204" pitchFamily="18" charset="0"/>
              </a:rPr>
              <a:t>for Iris dataset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Output: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Single output neuron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Cross-validation: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Train the network on first half of the data, test on the second half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0109" y="381000"/>
            <a:ext cx="1021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Benchmark </a:t>
            </a:r>
            <a:r>
              <a:rPr lang="en-MY" sz="3600" dirty="0">
                <a:latin typeface="Cambria" pitchFamily="18" charset="0"/>
              </a:rPr>
              <a:t>datasets</a:t>
            </a:r>
          </a:p>
          <a:p>
            <a:endParaRPr lang="en-MY" sz="3600" b="1" dirty="0">
              <a:latin typeface="Cambria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40109" y="1066800"/>
            <a:ext cx="4131891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0" y="6340476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72574" y="2133600"/>
            <a:ext cx="7314225" cy="577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SzPct val="120000"/>
              <a:buFont typeface="Arial" pitchFamily="34" charset="0"/>
              <a:buChar char="•"/>
            </a:pPr>
            <a:endParaRPr lang="en-MY" altLang="zh-TW" sz="2400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09" y="1293335"/>
            <a:ext cx="3446091" cy="2288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3996" y="3202488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Setosa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1" y="1297714"/>
            <a:ext cx="3886199" cy="22957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76196" y="3224171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Versicolor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303341"/>
            <a:ext cx="3733800" cy="22780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89843" y="3202488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Verginica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1" y="3581401"/>
            <a:ext cx="3810000" cy="2743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09" y="3581399"/>
            <a:ext cx="3217491" cy="27432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458" y="3581400"/>
            <a:ext cx="3725966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493694"/>
            <a:ext cx="1021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Wisconsin Breast </a:t>
            </a:r>
            <a:r>
              <a:rPr lang="en-US" sz="3600" dirty="0" smtClean="0"/>
              <a:t>Cancer Dataset</a:t>
            </a:r>
            <a:endParaRPr lang="en-MY" sz="3600" b="1" dirty="0">
              <a:latin typeface="Cambria" pitchFamily="18" charset="0"/>
            </a:endParaRPr>
          </a:p>
          <a:p>
            <a:endParaRPr lang="en-MY" sz="3600" b="1" dirty="0">
              <a:latin typeface="Cambria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9600" y="1196340"/>
            <a:ext cx="6019800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0" y="6340476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72574" y="2133600"/>
            <a:ext cx="7314225" cy="577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SzPct val="120000"/>
              <a:buFont typeface="Arial" pitchFamily="34" charset="0"/>
              <a:buChar char="•"/>
            </a:pPr>
            <a:endParaRPr lang="en-MY" altLang="zh-TW" sz="2400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52" y="1362333"/>
            <a:ext cx="9638096" cy="41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399" y="217620"/>
            <a:ext cx="98912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Weight  Range:</a:t>
            </a:r>
            <a:endParaRPr lang="en-MY" sz="3600" dirty="0">
              <a:latin typeface="Cambria" pitchFamily="18" charset="0"/>
            </a:endParaRPr>
          </a:p>
          <a:p>
            <a:endParaRPr lang="en-US" sz="2000" b="1" dirty="0">
              <a:latin typeface="Cambria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85801" y="911622"/>
            <a:ext cx="2819400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0" y="6340476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1104544"/>
            <a:ext cx="63246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2" indent="-285750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endParaRPr lang="en-MY" altLang="zh-TW" dirty="0" smtClean="0">
              <a:latin typeface="Cambria" pitchFamily="18" charset="0"/>
            </a:endParaRPr>
          </a:p>
          <a:p>
            <a:pPr marL="0" lvl="1" algn="just">
              <a:lnSpc>
                <a:spcPct val="150000"/>
              </a:lnSpc>
              <a:buSzPct val="120000"/>
            </a:pPr>
            <a:endParaRPr lang="en-MY" altLang="zh-TW" sz="24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553200" y="1082545"/>
                <a:ext cx="4572000" cy="4235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just">
                  <a:buSzPct val="120000"/>
                </a:pPr>
                <a:r>
                  <a:rPr lang="en-MY" altLang="zh-TW" dirty="0" smtClean="0">
                    <a:latin typeface="Cambria" pitchFamily="18" charset="0"/>
                  </a:rPr>
                  <a:t>Maximum Weight:</a:t>
                </a:r>
              </a:p>
              <a:p>
                <a:pPr marL="285750" lvl="1" indent="-285750" algn="just">
                  <a:buSzPct val="120000"/>
                  <a:buFont typeface="Arial" panose="020B0604020202020204" pitchFamily="34" charset="0"/>
                  <a:buChar char="•"/>
                </a:pPr>
                <a:r>
                  <a:rPr lang="en-MY" altLang="zh-TW" dirty="0" smtClean="0">
                    <a:latin typeface="Cambria" pitchFamily="18" charset="0"/>
                  </a:rPr>
                  <a:t>If </a:t>
                </a:r>
                <a:r>
                  <a:rPr lang="en-MY" altLang="zh-TW" dirty="0">
                    <a:latin typeface="Cambria" pitchFamily="18" charset="0"/>
                  </a:rPr>
                  <a:t>the weights are too </a:t>
                </a:r>
                <a:r>
                  <a:rPr lang="en-MY" altLang="zh-TW" sz="2800" dirty="0">
                    <a:latin typeface="Cambria" pitchFamily="18" charset="0"/>
                  </a:rPr>
                  <a:t>large</a:t>
                </a:r>
                <a:r>
                  <a:rPr lang="en-MY" altLang="zh-TW" dirty="0">
                    <a:latin typeface="Cambria" pitchFamily="18" charset="0"/>
                  </a:rPr>
                  <a:t>, neurons will fire immediately</a:t>
                </a:r>
                <a:r>
                  <a:rPr lang="en-MY" altLang="zh-TW" dirty="0" smtClean="0">
                    <a:latin typeface="Cambria" pitchFamily="18" charset="0"/>
                  </a:rPr>
                  <a:t>.</a:t>
                </a:r>
              </a:p>
              <a:p>
                <a:pPr marL="0" lvl="1" algn="just">
                  <a:buSzPct val="120000"/>
                </a:pPr>
                <a:endParaRPr lang="en-MY" altLang="zh-TW" dirty="0">
                  <a:latin typeface="Cambria" pitchFamily="18" charset="0"/>
                </a:endParaRPr>
              </a:p>
              <a:p>
                <a:pPr marL="742950" lvl="2" indent="-285750" algn="just">
                  <a:buSzPct val="120000"/>
                  <a:buFont typeface="Arial" panose="020B0604020202020204" pitchFamily="34" charset="0"/>
                  <a:buChar char="•"/>
                </a:pPr>
                <a:r>
                  <a:rPr lang="en-MY" altLang="zh-TW" dirty="0">
                    <a:latin typeface="Cambria" pitchFamily="18" charset="0"/>
                  </a:rPr>
                  <a:t>  Then the network will not consistently converge. 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	W </a:t>
                </a:r>
                <a:r>
                  <a:rPr lang="en-US" sz="2400" baseline="-25000" dirty="0" smtClean="0"/>
                  <a:t>max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𝜏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b="0" i="0" baseline="-25000" smtClean="0"/>
                          <m:t>i</m:t>
                        </m:r>
                        <m:r>
                          <m:rPr>
                            <m:nor/>
                          </m:rPr>
                          <a:rPr lang="en-US" sz="2400" b="0" i="0" baseline="-2500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𝜏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baseline="-25000" smtClean="0">
                                <a:latin typeface="Cambria Math"/>
                              </a:rPr>
                              <m:t>𝑚𝑖𝑛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endParaRPr lang="en-US" sz="2400" i="1" dirty="0" smtClean="0">
                  <a:latin typeface="Cambria Math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 baseline="-25000"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time-step</a:t>
                </a:r>
              </a:p>
              <a:p>
                <a:endParaRPr lang="en-US" sz="2400" baseline="-250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082545"/>
                <a:ext cx="4572000" cy="4235390"/>
              </a:xfrm>
              <a:prstGeom prst="rect">
                <a:avLst/>
              </a:prstGeom>
              <a:blipFill rotWithShape="1">
                <a:blip r:embed="rId2"/>
                <a:stretch>
                  <a:fillRect l="-1733" t="-865" r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" y="1082546"/>
                <a:ext cx="5486400" cy="452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just">
                  <a:lnSpc>
                    <a:spcPct val="150000"/>
                  </a:lnSpc>
                  <a:buSzPct val="120000"/>
                </a:pPr>
                <a:r>
                  <a:rPr lang="en-MY" altLang="zh-TW" dirty="0" smtClean="0">
                    <a:latin typeface="Cambria" pitchFamily="18" charset="0"/>
                  </a:rPr>
                  <a:t>Minimum Weight:</a:t>
                </a:r>
              </a:p>
              <a:p>
                <a:pPr marL="285750" lvl="1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-MY" altLang="zh-TW" dirty="0" smtClean="0">
                    <a:latin typeface="Cambria" pitchFamily="18" charset="0"/>
                  </a:rPr>
                  <a:t>If </a:t>
                </a:r>
                <a:r>
                  <a:rPr lang="en-MY" altLang="zh-TW" dirty="0">
                    <a:latin typeface="Cambria" pitchFamily="18" charset="0"/>
                  </a:rPr>
                  <a:t>the weights are too </a:t>
                </a:r>
                <a:r>
                  <a:rPr lang="en-MY" altLang="zh-TW" sz="1200" dirty="0">
                    <a:latin typeface="Cambria" pitchFamily="18" charset="0"/>
                  </a:rPr>
                  <a:t>small</a:t>
                </a:r>
                <a:r>
                  <a:rPr lang="en-MY" altLang="zh-TW" dirty="0">
                    <a:latin typeface="Cambria" pitchFamily="18" charset="0"/>
                  </a:rPr>
                  <a:t>, neurons might never fire </a:t>
                </a:r>
              </a:p>
              <a:p>
                <a:pPr marL="742950" lvl="2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-MY" altLang="zh-TW" dirty="0">
                    <a:latin typeface="Cambria" pitchFamily="18" charset="0"/>
                  </a:rPr>
                  <a:t>A neuron that does not fire makes no contribution to the final result and cannot be trained. </a:t>
                </a:r>
                <a:endParaRPr lang="en-US" sz="2400" dirty="0" smtClean="0"/>
              </a:p>
              <a:p>
                <a:r>
                  <a:rPr lang="en-US" sz="2400" dirty="0" smtClean="0"/>
                  <a:t>	W </a:t>
                </a:r>
                <a:r>
                  <a:rPr lang="en-US" sz="2400" baseline="-25000" dirty="0" smtClean="0"/>
                  <a:t>min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𝜏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b="0" i="0" baseline="-25000" smtClean="0"/>
                          <m:t>i</m:t>
                        </m:r>
                        <m:r>
                          <m:rPr>
                            <m:nor/>
                          </m:rPr>
                          <a:rPr lang="en-US" sz="2400" b="0" i="0" baseline="-2500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𝜏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baseline="-25000" smtClean="0">
                                <a:latin typeface="Cambria Math"/>
                              </a:rPr>
                              <m:t>𝑚𝑎𝑥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</a:rPr>
                  <a:t>Previous work [</a:t>
                </a:r>
                <a:r>
                  <a:rPr lang="en-US" dirty="0" err="1" smtClean="0">
                    <a:latin typeface="Cambria" panose="02040503050406030204" pitchFamily="18" charset="0"/>
                  </a:rPr>
                  <a:t>McKennoch</a:t>
                </a:r>
                <a:r>
                  <a:rPr lang="en-US" dirty="0" smtClean="0">
                    <a:latin typeface="Cambria" panose="02040503050406030204" pitchFamily="18" charset="0"/>
                  </a:rPr>
                  <a:t>, </a:t>
                </a:r>
                <a:r>
                  <a:rPr lang="en-US" dirty="0" err="1" smtClean="0">
                    <a:latin typeface="Cambria" panose="02040503050406030204" pitchFamily="18" charset="0"/>
                  </a:rPr>
                  <a:t>Liy</a:t>
                </a:r>
                <a:r>
                  <a:rPr lang="en-US" dirty="0" smtClean="0">
                    <a:latin typeface="Cambria" panose="02040503050406030204" pitchFamily="18" charset="0"/>
                  </a:rPr>
                  <a:t>, Bushnell, 2206]: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 baseline="-25000">
                        <a:latin typeface="Cambria Math"/>
                      </a:rPr>
                      <m:t>𝑚𝑎𝑥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n-US" dirty="0" smtClean="0">
                    <a:latin typeface="Cambria" panose="02040503050406030204" pitchFamily="18" charset="0"/>
                  </a:rPr>
                  <a:t>= target time.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</a:rPr>
                  <a:t>Our approach: </a:t>
                </a:r>
                <a:endParaRPr lang="en-US" dirty="0">
                  <a:latin typeface="Cambria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 baseline="-25000">
                        <a:latin typeface="Cambria Math"/>
                      </a:rPr>
                      <m:t>𝑚</m:t>
                    </m:r>
                    <m:r>
                      <a:rPr lang="en-US" b="0" i="1" baseline="-25000" smtClean="0">
                        <a:latin typeface="Cambria Math"/>
                      </a:rPr>
                      <m:t>𝑎𝑥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n-US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n-US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𝑚𝑎𝑥</m:t>
                    </m:r>
                  </m:oMath>
                </a14:m>
                <a:endParaRPr lang="en-US" dirty="0" smtClean="0">
                  <a:latin typeface="Cambria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</a:rPr>
                  <a:t>No need to know target time 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82546"/>
                <a:ext cx="5486400" cy="4527778"/>
              </a:xfrm>
              <a:prstGeom prst="rect">
                <a:avLst/>
              </a:prstGeom>
              <a:blipFill rotWithShape="1">
                <a:blip r:embed="rId3"/>
                <a:stretch>
                  <a:fillRect l="-1222" r="-889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3819" y="217620"/>
            <a:ext cx="1021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First output Spike Time: </a:t>
            </a:r>
            <a:endParaRPr lang="en-MY" sz="3600" dirty="0">
              <a:latin typeface="Cambria" pitchFamily="18" charset="0"/>
            </a:endParaRPr>
          </a:p>
          <a:p>
            <a:endParaRPr lang="en-US" sz="2000" b="1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151" y="914400"/>
            <a:ext cx="4890449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68478" y="1227224"/>
                <a:ext cx="4666322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𝑣</m:t>
                      </m:r>
                      <m:r>
                        <a:rPr lang="en-US" sz="2000" i="1" smtClean="0">
                          <a:latin typeface="Cambria Math"/>
                        </a:rPr>
                        <m:t>=      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sz="2000" i="1" baseline="-25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𝑚𝑎𝑥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𝑖𝑗𝑘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pt-B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𝑑𝑘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478" y="1227224"/>
                <a:ext cx="4666322" cy="9848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0666" y="2616314"/>
                <a:ext cx="6102534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just">
                  <a:lnSpc>
                    <a:spcPct val="150000"/>
                  </a:lnSpc>
                  <a:buSzPct val="120000"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 </m:t>
                    </m:r>
                  </m:oMath>
                </a14:m>
                <a:r>
                  <a:rPr lang="en-MY" altLang="zh-TW" dirty="0" smtClean="0">
                    <a:latin typeface="Cambria" pitchFamily="18" charset="0"/>
                  </a:rPr>
                  <a:t>1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MY" altLang="zh-TW" dirty="0" smtClean="0">
                    <a:latin typeface="Cambria" pitchFamily="18" charset="0"/>
                  </a:rPr>
                  <a:t>, 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MY" altLang="zh-TW" dirty="0" smtClean="0">
                    <a:latin typeface="Cambria" pitchFamily="18" charset="0"/>
                  </a:rPr>
                  <a:t>otherwise. </a:t>
                </a:r>
              </a:p>
              <a:p>
                <a:pPr marL="0" lvl="1" algn="just">
                  <a:lnSpc>
                    <a:spcPct val="150000"/>
                  </a:lnSpc>
                  <a:buSzPct val="120000"/>
                </a:pPr>
                <a:r>
                  <a:rPr lang="en-MY" altLang="zh-TW" dirty="0" smtClean="0">
                    <a:latin typeface="Cambria" pitchFamily="18" charset="0"/>
                  </a:rPr>
                  <a:t>First </a:t>
                </a:r>
                <a:r>
                  <a:rPr lang="en-MY" altLang="zh-TW" dirty="0">
                    <a:latin typeface="Cambria" pitchFamily="18" charset="0"/>
                  </a:rPr>
                  <a:t>output spike </a:t>
                </a:r>
                <a:r>
                  <a:rPr lang="en-MY" altLang="zh-TW" dirty="0" smtClean="0">
                    <a:latin typeface="Cambria" pitchFamily="18" charset="0"/>
                  </a:rPr>
                  <a:t>at output layer:</a:t>
                </a:r>
              </a:p>
              <a:p>
                <a:pPr marL="0" lvl="1" algn="just">
                  <a:lnSpc>
                    <a:spcPct val="150000"/>
                  </a:lnSpc>
                  <a:buSzPct val="120000"/>
                </a:pPr>
                <a:endParaRPr lang="en-MY" altLang="zh-TW" dirty="0">
                  <a:latin typeface="Cambria" pitchFamily="18" charset="0"/>
                </a:endParaRPr>
              </a:p>
              <a:p>
                <a:pPr marL="0" lvl="1" algn="just">
                  <a:lnSpc>
                    <a:spcPct val="150000"/>
                  </a:lnSpc>
                  <a:buSzPct val="120000"/>
                </a:pPr>
                <a:endParaRPr lang="en-MY" altLang="zh-TW" dirty="0" smtClean="0">
                  <a:latin typeface="Cambria" pitchFamily="18" charset="0"/>
                </a:endParaRPr>
              </a:p>
              <a:p>
                <a:pPr marL="0" lvl="1" algn="just">
                  <a:lnSpc>
                    <a:spcPct val="150000"/>
                  </a:lnSpc>
                  <a:buSzPct val="120000"/>
                </a:pPr>
                <a:endParaRPr lang="en-MY" altLang="zh-TW" dirty="0" smtClean="0">
                  <a:latin typeface="Cambria" pitchFamily="18" charset="0"/>
                </a:endParaRPr>
              </a:p>
              <a:p>
                <a:pPr marL="285750" lvl="1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-MY" altLang="zh-TW" dirty="0" smtClean="0">
                    <a:latin typeface="Cambria" pitchFamily="18" charset="0"/>
                  </a:rPr>
                  <a:t>Solution 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MY" altLang="zh-TW" dirty="0" smtClean="0">
                    <a:latin typeface="Cambria" pitchFamily="18" charset="0"/>
                  </a:rPr>
                  <a:t> is Lambert W function.</a:t>
                </a:r>
              </a:p>
              <a:p>
                <a:pPr marL="742950" lvl="2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-MY" altLang="zh-TW" dirty="0" smtClean="0">
                    <a:latin typeface="Cambria" pitchFamily="18" charset="0"/>
                  </a:rPr>
                  <a:t>Cannot be expressed using elementary functions… </a:t>
                </a:r>
              </a:p>
              <a:p>
                <a:pPr marL="742950" lvl="2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-MY" altLang="zh-TW" dirty="0" smtClean="0">
                    <a:latin typeface="Cambria" pitchFamily="18" charset="0"/>
                  </a:rPr>
                  <a:t>Calculate numerically </a:t>
                </a:r>
                <a:endParaRPr lang="en-MY" altLang="zh-TW" sz="24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6" y="2616314"/>
                <a:ext cx="6102534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1099" b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91151" y="986292"/>
            <a:ext cx="6096000" cy="4564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just">
              <a:lnSpc>
                <a:spcPct val="150000"/>
              </a:lnSpc>
              <a:buSzPct val="120000"/>
            </a:pPr>
            <a:r>
              <a:rPr lang="en-MY" altLang="zh-TW" dirty="0" smtClean="0">
                <a:latin typeface="Cambria" pitchFamily="18" charset="0"/>
              </a:rPr>
              <a:t>First spike </a:t>
            </a:r>
            <a:r>
              <a:rPr lang="en-MY" altLang="zh-TW" dirty="0">
                <a:latin typeface="Cambria" pitchFamily="18" charset="0"/>
              </a:rPr>
              <a:t>at hidden </a:t>
            </a:r>
            <a:r>
              <a:rPr lang="en-MY" altLang="zh-TW" dirty="0" smtClean="0">
                <a:latin typeface="Cambria" pitchFamily="18" charset="0"/>
              </a:rPr>
              <a:t>layer: smallest t satisfying</a:t>
            </a:r>
            <a:endParaRPr lang="en-MY" altLang="zh-TW" sz="2400" dirty="0">
              <a:latin typeface="Cambria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82927" y="1524000"/>
            <a:ext cx="5437803" cy="964046"/>
            <a:chOff x="2682894" y="3277840"/>
            <a:chExt cx="4834852" cy="964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41313" y="3277840"/>
                  <a:ext cx="3676433" cy="964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2000" b="0" i="1" baseline="-2500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𝑚𝑎𝑥</m:t>
                            </m:r>
                          </m:sup>
                          <m:e>
                            <m:r>
                              <a:rPr lang="pt-B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d>
                              <m:dPr>
                                <m:ctrlPr>
                                  <a:rPr lang="pt-BR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 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−0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𝑑𝑘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∗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𝐻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−0−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313" y="3277840"/>
                  <a:ext cx="3676433" cy="9640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682894" y="3563366"/>
                  <a:ext cx="153001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  <m:r>
                          <a:rPr lang="en-US" sz="2000" i="1" baseline="-25000">
                            <a:latin typeface="Cambria Math"/>
                          </a:rPr>
                          <m:t>𝑖</m:t>
                        </m:r>
                        <m:r>
                          <a:rPr lang="en-US" sz="2000" b="0" i="1" baseline="-25000" smtClean="0">
                            <a:latin typeface="Cambria Math"/>
                          </a:rPr>
                          <m:t>𝑚𝑎𝑥</m:t>
                        </m:r>
                        <m:r>
                          <a:rPr lang="en-US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n</m:t>
                        </m:r>
                        <m:r>
                          <a:rPr lang="en-US" sz="2000" i="1" baseline="-2500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000" baseline="-25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894" y="3563366"/>
                  <a:ext cx="1530019" cy="39299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475379" y="3528981"/>
            <a:ext cx="5620621" cy="964046"/>
            <a:chOff x="3016107" y="3260170"/>
            <a:chExt cx="3708009" cy="843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971817" y="3260170"/>
                  <a:ext cx="2752299" cy="843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2000" b="0" i="1" baseline="-2500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𝑚𝑎𝑥</m:t>
                            </m:r>
                          </m:sup>
                          <m:e>
                            <m:r>
                              <a:rPr lang="pt-B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d>
                              <m:dPr>
                                <m:ctrlPr>
                                  <a:rPr lang="pt-BR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 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𝑑𝑘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∗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𝐻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  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1817" y="3260170"/>
                  <a:ext cx="2752299" cy="84341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016107" y="3509970"/>
                  <a:ext cx="1144224" cy="343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latin typeface="Cambria Math"/>
                          </a:rPr>
                          <m:t>𝑤h</m:t>
                        </m:r>
                        <m:r>
                          <m:rPr>
                            <m:sty m:val="p"/>
                          </m:rPr>
                          <a:rPr lang="en-US" sz="2000" b="0" i="0" baseline="-25000" smtClean="0">
                            <a:latin typeface="Cambria Math"/>
                          </a:rPr>
                          <m:t>max</m:t>
                        </m:r>
                        <m:r>
                          <a:rPr lang="en-US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n</m:t>
                        </m:r>
                        <m:r>
                          <a:rPr lang="en-US" sz="2000" b="0" i="1" baseline="-25000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US" sz="2000" baseline="-25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107" y="3509970"/>
                  <a:ext cx="1144224" cy="34381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/>
          <p:cNvSpPr/>
          <p:nvPr/>
        </p:nvSpPr>
        <p:spPr>
          <a:xfrm>
            <a:off x="6934200" y="449580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SzPct val="120000"/>
            </a:pPr>
            <a:r>
              <a:rPr lang="en-MY" altLang="zh-TW" dirty="0">
                <a:latin typeface="Cambria" pitchFamily="18" charset="0"/>
              </a:rPr>
              <a:t>First spike depend on maximum weight and last spike depend on minimum weight of network.  </a:t>
            </a:r>
            <a:endParaRPr lang="en-MY" altLang="zh-TW" dirty="0" smtClean="0">
              <a:latin typeface="Cambria" pitchFamily="18" charset="0"/>
            </a:endParaRPr>
          </a:p>
        </p:txBody>
      </p:sp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95480"/>
            <a:ext cx="400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617973"/>
            <a:ext cx="327660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3819" y="217620"/>
            <a:ext cx="1021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Last </a:t>
            </a:r>
            <a:r>
              <a:rPr lang="en-MY" sz="3600" dirty="0">
                <a:latin typeface="Cambria" pitchFamily="18" charset="0"/>
              </a:rPr>
              <a:t>O</a:t>
            </a:r>
            <a:r>
              <a:rPr lang="en-MY" sz="3600" dirty="0" smtClean="0">
                <a:latin typeface="Cambria" pitchFamily="18" charset="0"/>
              </a:rPr>
              <a:t>utput Spike Time :</a:t>
            </a:r>
            <a:endParaRPr lang="en-MY" sz="3600" dirty="0">
              <a:latin typeface="Cambria" pitchFamily="18" charset="0"/>
            </a:endParaRPr>
          </a:p>
          <a:p>
            <a:endParaRPr lang="en-US" sz="2000" b="1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151" y="914400"/>
            <a:ext cx="4890449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68478" y="1227224"/>
                <a:ext cx="4666322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𝑣</m:t>
                      </m:r>
                      <m:r>
                        <a:rPr lang="en-US" sz="2000" i="1" smtClean="0">
                          <a:latin typeface="Cambria Math"/>
                        </a:rPr>
                        <m:t>=      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sz="2000" i="1" baseline="-250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𝑚𝑎𝑥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𝑖𝑗𝑘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pt-BR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𝑑𝑘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478" y="1227224"/>
                <a:ext cx="4666322" cy="9848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0666" y="2616314"/>
                <a:ext cx="6102534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just">
                  <a:lnSpc>
                    <a:spcPct val="150000"/>
                  </a:lnSpc>
                  <a:buSzPct val="120000"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 </m:t>
                    </m:r>
                  </m:oMath>
                </a14:m>
                <a:r>
                  <a:rPr lang="en-MY" altLang="zh-TW" dirty="0" smtClean="0">
                    <a:latin typeface="Cambria" pitchFamily="18" charset="0"/>
                  </a:rPr>
                  <a:t>1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MY" altLang="zh-TW" dirty="0" smtClean="0">
                    <a:latin typeface="Cambria" pitchFamily="18" charset="0"/>
                  </a:rPr>
                  <a:t>, 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MY" altLang="zh-TW" dirty="0" smtClean="0">
                    <a:latin typeface="Cambria" pitchFamily="18" charset="0"/>
                  </a:rPr>
                  <a:t>otherwise. </a:t>
                </a:r>
              </a:p>
              <a:p>
                <a:pPr marL="0" lvl="1" algn="just">
                  <a:lnSpc>
                    <a:spcPct val="150000"/>
                  </a:lnSpc>
                  <a:buSzPct val="120000"/>
                </a:pPr>
                <a:r>
                  <a:rPr lang="en-MY" altLang="zh-TW" dirty="0" smtClean="0">
                    <a:latin typeface="Cambria" pitchFamily="18" charset="0"/>
                  </a:rPr>
                  <a:t>First </a:t>
                </a:r>
                <a:r>
                  <a:rPr lang="en-MY" altLang="zh-TW" dirty="0">
                    <a:latin typeface="Cambria" pitchFamily="18" charset="0"/>
                  </a:rPr>
                  <a:t>output spike </a:t>
                </a:r>
                <a:r>
                  <a:rPr lang="en-MY" altLang="zh-TW" dirty="0" smtClean="0">
                    <a:latin typeface="Cambria" pitchFamily="18" charset="0"/>
                  </a:rPr>
                  <a:t>at output layer:</a:t>
                </a:r>
              </a:p>
              <a:p>
                <a:pPr marL="0" lvl="1" algn="just">
                  <a:lnSpc>
                    <a:spcPct val="150000"/>
                  </a:lnSpc>
                  <a:buSzPct val="120000"/>
                </a:pPr>
                <a:endParaRPr lang="en-MY" altLang="zh-TW" dirty="0">
                  <a:latin typeface="Cambria" pitchFamily="18" charset="0"/>
                </a:endParaRPr>
              </a:p>
              <a:p>
                <a:pPr marL="0" lvl="1" algn="just">
                  <a:lnSpc>
                    <a:spcPct val="150000"/>
                  </a:lnSpc>
                  <a:buSzPct val="120000"/>
                </a:pPr>
                <a:endParaRPr lang="en-MY" altLang="zh-TW" dirty="0" smtClean="0">
                  <a:latin typeface="Cambria" pitchFamily="18" charset="0"/>
                </a:endParaRPr>
              </a:p>
              <a:p>
                <a:pPr marL="0" lvl="1" algn="just">
                  <a:lnSpc>
                    <a:spcPct val="150000"/>
                  </a:lnSpc>
                  <a:buSzPct val="120000"/>
                </a:pPr>
                <a:endParaRPr lang="en-MY" altLang="zh-TW" dirty="0" smtClean="0">
                  <a:latin typeface="Cambria" pitchFamily="18" charset="0"/>
                </a:endParaRPr>
              </a:p>
              <a:p>
                <a:pPr marL="285750" lvl="1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-MY" altLang="zh-TW" dirty="0" smtClean="0">
                    <a:latin typeface="Cambria" pitchFamily="18" charset="0"/>
                  </a:rPr>
                  <a:t>Solution 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MY" altLang="zh-TW" dirty="0" smtClean="0">
                    <a:latin typeface="Cambria" pitchFamily="18" charset="0"/>
                  </a:rPr>
                  <a:t> is Lambert W function.</a:t>
                </a:r>
              </a:p>
              <a:p>
                <a:pPr marL="742950" lvl="2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-MY" altLang="zh-TW" dirty="0" smtClean="0">
                    <a:latin typeface="Cambria" pitchFamily="18" charset="0"/>
                  </a:rPr>
                  <a:t>Cannot be expressed using elementary functions… </a:t>
                </a:r>
              </a:p>
              <a:p>
                <a:pPr marL="742950" lvl="2" indent="-285750" algn="just">
                  <a:lnSpc>
                    <a:spcPct val="150000"/>
                  </a:lnSpc>
                  <a:buSzPct val="120000"/>
                  <a:buFont typeface="Arial" panose="020B0604020202020204" pitchFamily="34" charset="0"/>
                  <a:buChar char="•"/>
                </a:pPr>
                <a:r>
                  <a:rPr lang="en-MY" altLang="zh-TW" dirty="0" smtClean="0">
                    <a:latin typeface="Cambria" pitchFamily="18" charset="0"/>
                  </a:rPr>
                  <a:t>Calculate numerically </a:t>
                </a:r>
                <a:endParaRPr lang="en-MY" altLang="zh-TW" sz="24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6" y="2616314"/>
                <a:ext cx="6102534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1099" b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91151" y="986292"/>
            <a:ext cx="6096000" cy="4564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just">
              <a:lnSpc>
                <a:spcPct val="150000"/>
              </a:lnSpc>
              <a:buSzPct val="120000"/>
            </a:pPr>
            <a:r>
              <a:rPr lang="en-MY" altLang="zh-TW" dirty="0" smtClean="0">
                <a:latin typeface="Cambria" pitchFamily="18" charset="0"/>
              </a:rPr>
              <a:t>First spike </a:t>
            </a:r>
            <a:r>
              <a:rPr lang="en-MY" altLang="zh-TW" dirty="0">
                <a:latin typeface="Cambria" pitchFamily="18" charset="0"/>
              </a:rPr>
              <a:t>at hidden </a:t>
            </a:r>
            <a:r>
              <a:rPr lang="en-MY" altLang="zh-TW" dirty="0" smtClean="0">
                <a:latin typeface="Cambria" pitchFamily="18" charset="0"/>
              </a:rPr>
              <a:t>layer: smallest t satisfying</a:t>
            </a:r>
            <a:endParaRPr lang="en-MY" altLang="zh-TW" sz="2400" dirty="0">
              <a:latin typeface="Cambria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82927" y="1524000"/>
            <a:ext cx="5437803" cy="964046"/>
            <a:chOff x="2682894" y="3277840"/>
            <a:chExt cx="4834852" cy="964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41313" y="3277840"/>
                  <a:ext cx="3676433" cy="964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2000" b="0" i="1" baseline="-2500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𝑚𝑎𝑥</m:t>
                            </m:r>
                          </m:sup>
                          <m:e>
                            <m:r>
                              <a:rPr lang="pt-B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d>
                              <m:dPr>
                                <m:ctrlPr>
                                  <a:rPr lang="pt-BR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 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−0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𝑑𝑘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∗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𝐻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−0−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313" y="3277840"/>
                  <a:ext cx="3676433" cy="9640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682894" y="3563366"/>
                  <a:ext cx="153001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  <m:r>
                          <a:rPr lang="en-US" sz="2000" i="1" baseline="-25000">
                            <a:latin typeface="Cambria Math"/>
                          </a:rPr>
                          <m:t>𝑖</m:t>
                        </m:r>
                        <m:r>
                          <a:rPr lang="en-US" sz="2000" b="0" i="1" baseline="-25000" smtClean="0">
                            <a:latin typeface="Cambria Math"/>
                          </a:rPr>
                          <m:t>𝑚𝑖𝑛</m:t>
                        </m:r>
                        <m:r>
                          <a:rPr lang="en-US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n</m:t>
                        </m:r>
                        <m:r>
                          <a:rPr lang="en-US" sz="2000" i="1" baseline="-2500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000" baseline="-25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894" y="3563366"/>
                  <a:ext cx="1530019" cy="39299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475379" y="3528981"/>
            <a:ext cx="5620621" cy="964046"/>
            <a:chOff x="3016107" y="3260170"/>
            <a:chExt cx="3708009" cy="843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971817" y="3260170"/>
                  <a:ext cx="2752299" cy="843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2000" b="0" i="1" baseline="-2500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𝑚𝑎𝑥</m:t>
                            </m:r>
                          </m:sup>
                          <m:e>
                            <m:r>
                              <a:rPr lang="pt-B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d>
                              <m:dPr>
                                <m:ctrlPr>
                                  <a:rPr lang="pt-BR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 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𝑑𝑘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∗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𝐻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  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1817" y="3260170"/>
                  <a:ext cx="2752299" cy="84341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016107" y="3509970"/>
                  <a:ext cx="1144224" cy="343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latin typeface="Cambria Math"/>
                          </a:rPr>
                          <m:t>𝑤h</m:t>
                        </m:r>
                        <m:r>
                          <m:rPr>
                            <m:sty m:val="p"/>
                          </m:rPr>
                          <a:rPr lang="en-US" sz="2000" b="0" i="0" baseline="-25000" smtClean="0">
                            <a:latin typeface="Cambria Math"/>
                          </a:rPr>
                          <m:t>min</m:t>
                        </m:r>
                        <m:r>
                          <a:rPr lang="en-US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n</m:t>
                        </m:r>
                        <m:r>
                          <a:rPr lang="en-US" sz="2000" b="0" i="1" baseline="-25000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US" sz="2000" baseline="-25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107" y="3509970"/>
                  <a:ext cx="1144224" cy="34381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/>
          <p:cNvSpPr/>
          <p:nvPr/>
        </p:nvSpPr>
        <p:spPr>
          <a:xfrm>
            <a:off x="6934200" y="449580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SzPct val="120000"/>
            </a:pPr>
            <a:r>
              <a:rPr lang="en-MY" altLang="zh-TW" dirty="0">
                <a:latin typeface="Cambria" pitchFamily="18" charset="0"/>
              </a:rPr>
              <a:t>First spike depend on maximum weight and last spike depend on minimum weight of network.  </a:t>
            </a:r>
            <a:endParaRPr lang="en-MY" altLang="zh-TW" dirty="0" smtClean="0">
              <a:latin typeface="Cambria" pitchFamily="18" charset="0"/>
            </a:endParaRPr>
          </a:p>
        </p:txBody>
      </p:sp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95480"/>
            <a:ext cx="400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617973"/>
            <a:ext cx="327660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66799" y="217620"/>
            <a:ext cx="93578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Conclusion</a:t>
            </a:r>
            <a:endParaRPr lang="en-MY" sz="3600" dirty="0">
              <a:latin typeface="Cambria" pitchFamily="18" charset="0"/>
            </a:endParaRPr>
          </a:p>
          <a:p>
            <a:endParaRPr lang="en-US" sz="2000" dirty="0">
              <a:latin typeface="Cambria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43001" y="891540"/>
            <a:ext cx="2286000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0" y="6340476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600" y="1295400"/>
            <a:ext cx="64770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ambria" panose="02040503050406030204" pitchFamily="18" charset="0"/>
              </a:rPr>
              <a:t>We looked at training SNNs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Using automated algorithm configuration,  optimized Spike-Prop to achieve better accuracy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Derived formulas for weight and range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Formulated a conjecture about target times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3819" y="217620"/>
            <a:ext cx="1021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Work in Progress</a:t>
            </a:r>
            <a:endParaRPr lang="en-MY" sz="3600" dirty="0">
              <a:latin typeface="Cambria" pitchFamily="18" charset="0"/>
            </a:endParaRPr>
          </a:p>
          <a:p>
            <a:endParaRPr lang="en-US" sz="2000" b="1" dirty="0">
              <a:latin typeface="Cambria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9389" y="914399"/>
            <a:ext cx="3434411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0" y="6340476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1219200"/>
                <a:ext cx="10972800" cy="5105397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Work in progress:</a:t>
                </a:r>
              </a:p>
              <a:p>
                <a:pPr lvl="1"/>
                <a:r>
                  <a:rPr lang="en-US" dirty="0" smtClean="0"/>
                  <a:t>Alternative input encodings</a:t>
                </a:r>
              </a:p>
              <a:p>
                <a:pPr lvl="2"/>
                <a:r>
                  <a:rPr lang="en-US" dirty="0" smtClean="0"/>
                  <a:t>Gaussians, cosine,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Alternative output representation</a:t>
                </a:r>
              </a:p>
              <a:p>
                <a:pPr lvl="2"/>
                <a:r>
                  <a:rPr lang="en-US" dirty="0" smtClean="0"/>
                  <a:t>Multiple output neurons with winner-takes-all </a:t>
                </a:r>
              </a:p>
              <a:p>
                <a:pPr lvl="1"/>
                <a:r>
                  <a:rPr lang="en-US" dirty="0" smtClean="0"/>
                  <a:t>Explanations for other parameters: </a:t>
                </a:r>
              </a:p>
              <a:p>
                <a:pPr lvl="2"/>
                <a:r>
                  <a:rPr lang="en-US" dirty="0" smtClean="0"/>
                  <a:t>Membrane time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𝜏</m:t>
                    </m:r>
                  </m:oMath>
                </a14:m>
                <a:endParaRPr lang="en-US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𝜏</m:t>
                    </m:r>
                    <m:r>
                      <a:rPr lang="en-US" i="1" smtClean="0">
                        <a:latin typeface="Cambria Math"/>
                      </a:rPr>
                      <m:t>&gt;</m:t>
                    </m:r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input</m:t>
                    </m:r>
                    <m:r>
                      <a:rPr lang="en-US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range</m:t>
                    </m:r>
                  </m:oMath>
                </a14:m>
                <a:r>
                  <a:rPr lang="en-US" dirty="0" smtClean="0"/>
                  <a:t>, but by how much? </a:t>
                </a:r>
              </a:p>
              <a:p>
                <a:pPr lvl="2"/>
                <a:r>
                  <a:rPr lang="en-US" dirty="0" smtClean="0"/>
                  <a:t>Generic formula for target times? </a:t>
                </a:r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Future work: </a:t>
                </a:r>
              </a:p>
              <a:p>
                <a:pPr lvl="1"/>
                <a:r>
                  <a:rPr lang="en-US" sz="2600" dirty="0" smtClean="0"/>
                  <a:t>Augmenting Spike-Prop with astrocytes and networks of astrocytes.</a:t>
                </a:r>
              </a:p>
              <a:p>
                <a:pPr lvl="1"/>
                <a:r>
                  <a:rPr lang="en-US" sz="2600" dirty="0" smtClean="0"/>
                  <a:t>Implementing and configuring other neural network training algorithms </a:t>
                </a:r>
                <a:endParaRPr lang="en-US" sz="26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10972800" cy="5105397"/>
              </a:xfrm>
              <a:prstGeom prst="rect">
                <a:avLst/>
              </a:prstGeom>
              <a:blipFill rotWithShape="1">
                <a:blip r:embed="rId2"/>
                <a:stretch>
                  <a:fillRect l="-1111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8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9999" y="6340477"/>
            <a:ext cx="550221" cy="36512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 Box 19"/>
          <p:cNvSpPr txBox="1">
            <a:spLocks noChangeAspect="1" noChangeArrowheads="1"/>
          </p:cNvSpPr>
          <p:nvPr/>
        </p:nvSpPr>
        <p:spPr bwMode="auto">
          <a:xfrm>
            <a:off x="3962400" y="1079501"/>
            <a:ext cx="3995738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200" b="1" dirty="0">
                <a:latin typeface="Calibri" pitchFamily="34" charset="0"/>
                <a:cs typeface="Calibri" pitchFamily="34" charset="0"/>
              </a:rPr>
              <a:t>Thank you</a:t>
            </a:r>
          </a:p>
        </p:txBody>
      </p:sp>
      <p:sp>
        <p:nvSpPr>
          <p:cNvPr id="11" name="Freeform 44"/>
          <p:cNvSpPr>
            <a:spLocks noChangeAspect="1"/>
          </p:cNvSpPr>
          <p:nvPr/>
        </p:nvSpPr>
        <p:spPr bwMode="auto">
          <a:xfrm>
            <a:off x="3359151" y="908050"/>
            <a:ext cx="5400675" cy="1296988"/>
          </a:xfrm>
          <a:custGeom>
            <a:avLst/>
            <a:gdLst>
              <a:gd name="T0" fmla="*/ 2147483647 w 962"/>
              <a:gd name="T1" fmla="*/ 2147483647 h 1002"/>
              <a:gd name="T2" fmla="*/ 2147483647 w 962"/>
              <a:gd name="T3" fmla="*/ 2147483647 h 1002"/>
              <a:gd name="T4" fmla="*/ 2147483647 w 962"/>
              <a:gd name="T5" fmla="*/ 2147483647 h 1002"/>
              <a:gd name="T6" fmla="*/ 2147483647 w 962"/>
              <a:gd name="T7" fmla="*/ 2147483647 h 1002"/>
              <a:gd name="T8" fmla="*/ 2147483647 w 962"/>
              <a:gd name="T9" fmla="*/ 2147483647 h 1002"/>
              <a:gd name="T10" fmla="*/ 2147483647 w 962"/>
              <a:gd name="T11" fmla="*/ 2147483647 h 1002"/>
              <a:gd name="T12" fmla="*/ 2147483647 w 962"/>
              <a:gd name="T13" fmla="*/ 2147483647 h 1002"/>
              <a:gd name="T14" fmla="*/ 2147483647 w 962"/>
              <a:gd name="T15" fmla="*/ 2147483647 h 1002"/>
              <a:gd name="T16" fmla="*/ 2147483647 w 962"/>
              <a:gd name="T17" fmla="*/ 2147483647 h 1002"/>
              <a:gd name="T18" fmla="*/ 2147483647 w 962"/>
              <a:gd name="T19" fmla="*/ 2147483647 h 1002"/>
              <a:gd name="T20" fmla="*/ 2147483647 w 962"/>
              <a:gd name="T21" fmla="*/ 2147483647 h 1002"/>
              <a:gd name="T22" fmla="*/ 2147483647 w 962"/>
              <a:gd name="T23" fmla="*/ 2147483647 h 1002"/>
              <a:gd name="T24" fmla="*/ 2147483647 w 962"/>
              <a:gd name="T25" fmla="*/ 2147483647 h 1002"/>
              <a:gd name="T26" fmla="*/ 2147483647 w 962"/>
              <a:gd name="T27" fmla="*/ 2147483647 h 1002"/>
              <a:gd name="T28" fmla="*/ 2147483647 w 962"/>
              <a:gd name="T29" fmla="*/ 2147483647 h 1002"/>
              <a:gd name="T30" fmla="*/ 2147483647 w 962"/>
              <a:gd name="T31" fmla="*/ 2147483647 h 1002"/>
              <a:gd name="T32" fmla="*/ 2147483647 w 962"/>
              <a:gd name="T33" fmla="*/ 2147483647 h 1002"/>
              <a:gd name="T34" fmla="*/ 2147483647 w 962"/>
              <a:gd name="T35" fmla="*/ 2147483647 h 1002"/>
              <a:gd name="T36" fmla="*/ 2147483647 w 962"/>
              <a:gd name="T37" fmla="*/ 2147483647 h 1002"/>
              <a:gd name="T38" fmla="*/ 2147483647 w 962"/>
              <a:gd name="T39" fmla="*/ 2147483647 h 1002"/>
              <a:gd name="T40" fmla="*/ 2147483647 w 962"/>
              <a:gd name="T41" fmla="*/ 2147483647 h 1002"/>
              <a:gd name="T42" fmla="*/ 2147483647 w 962"/>
              <a:gd name="T43" fmla="*/ 2147483647 h 1002"/>
              <a:gd name="T44" fmla="*/ 2147483647 w 962"/>
              <a:gd name="T45" fmla="*/ 2147483647 h 1002"/>
              <a:gd name="T46" fmla="*/ 2147483647 w 962"/>
              <a:gd name="T47" fmla="*/ 2147483647 h 1002"/>
              <a:gd name="T48" fmla="*/ 2147483647 w 962"/>
              <a:gd name="T49" fmla="*/ 2147483647 h 1002"/>
              <a:gd name="T50" fmla="*/ 2147483647 w 962"/>
              <a:gd name="T51" fmla="*/ 2147483647 h 100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62" h="1002">
                <a:moveTo>
                  <a:pt x="960" y="533"/>
                </a:moveTo>
                <a:cubicBezTo>
                  <a:pt x="957" y="605"/>
                  <a:pt x="947" y="665"/>
                  <a:pt x="925" y="723"/>
                </a:cubicBezTo>
                <a:cubicBezTo>
                  <a:pt x="902" y="781"/>
                  <a:pt x="868" y="841"/>
                  <a:pt x="801" y="892"/>
                </a:cubicBezTo>
                <a:cubicBezTo>
                  <a:pt x="766" y="920"/>
                  <a:pt x="682" y="965"/>
                  <a:pt x="569" y="973"/>
                </a:cubicBezTo>
                <a:cubicBezTo>
                  <a:pt x="458" y="986"/>
                  <a:pt x="322" y="958"/>
                  <a:pt x="220" y="883"/>
                </a:cubicBezTo>
                <a:cubicBezTo>
                  <a:pt x="116" y="810"/>
                  <a:pt x="55" y="699"/>
                  <a:pt x="36" y="613"/>
                </a:cubicBezTo>
                <a:cubicBezTo>
                  <a:pt x="16" y="526"/>
                  <a:pt x="26" y="468"/>
                  <a:pt x="25" y="468"/>
                </a:cubicBezTo>
                <a:cubicBezTo>
                  <a:pt x="26" y="469"/>
                  <a:pt x="26" y="410"/>
                  <a:pt x="59" y="327"/>
                </a:cubicBezTo>
                <a:cubicBezTo>
                  <a:pt x="91" y="245"/>
                  <a:pt x="165" y="143"/>
                  <a:pt x="276" y="81"/>
                </a:cubicBezTo>
                <a:cubicBezTo>
                  <a:pt x="386" y="16"/>
                  <a:pt x="525" y="8"/>
                  <a:pt x="634" y="31"/>
                </a:cubicBezTo>
                <a:cubicBezTo>
                  <a:pt x="745" y="51"/>
                  <a:pt x="818" y="115"/>
                  <a:pt x="845" y="150"/>
                </a:cubicBezTo>
                <a:cubicBezTo>
                  <a:pt x="898" y="215"/>
                  <a:pt x="920" y="280"/>
                  <a:pt x="935" y="341"/>
                </a:cubicBezTo>
                <a:cubicBezTo>
                  <a:pt x="950" y="402"/>
                  <a:pt x="957" y="462"/>
                  <a:pt x="960" y="533"/>
                </a:cubicBezTo>
                <a:cubicBezTo>
                  <a:pt x="962" y="462"/>
                  <a:pt x="959" y="401"/>
                  <a:pt x="947" y="338"/>
                </a:cubicBezTo>
                <a:cubicBezTo>
                  <a:pt x="933" y="276"/>
                  <a:pt x="912" y="208"/>
                  <a:pt x="857" y="140"/>
                </a:cubicBezTo>
                <a:cubicBezTo>
                  <a:pt x="828" y="103"/>
                  <a:pt x="752" y="37"/>
                  <a:pt x="637" y="16"/>
                </a:cubicBezTo>
                <a:cubicBezTo>
                  <a:pt x="581" y="5"/>
                  <a:pt x="518" y="0"/>
                  <a:pt x="454" y="7"/>
                </a:cubicBezTo>
                <a:cubicBezTo>
                  <a:pt x="389" y="14"/>
                  <a:pt x="325" y="36"/>
                  <a:pt x="269" y="68"/>
                </a:cubicBezTo>
                <a:cubicBezTo>
                  <a:pt x="154" y="131"/>
                  <a:pt x="78" y="237"/>
                  <a:pt x="44" y="321"/>
                </a:cubicBezTo>
                <a:cubicBezTo>
                  <a:pt x="10" y="406"/>
                  <a:pt x="10" y="467"/>
                  <a:pt x="9" y="467"/>
                </a:cubicBezTo>
                <a:cubicBezTo>
                  <a:pt x="10" y="466"/>
                  <a:pt x="0" y="527"/>
                  <a:pt x="21" y="616"/>
                </a:cubicBezTo>
                <a:cubicBezTo>
                  <a:pt x="40" y="705"/>
                  <a:pt x="103" y="821"/>
                  <a:pt x="211" y="896"/>
                </a:cubicBezTo>
                <a:cubicBezTo>
                  <a:pt x="316" y="973"/>
                  <a:pt x="457" y="1002"/>
                  <a:pt x="571" y="989"/>
                </a:cubicBezTo>
                <a:cubicBezTo>
                  <a:pt x="686" y="980"/>
                  <a:pt x="773" y="934"/>
                  <a:pt x="810" y="904"/>
                </a:cubicBezTo>
                <a:cubicBezTo>
                  <a:pt x="880" y="851"/>
                  <a:pt x="915" y="788"/>
                  <a:pt x="935" y="727"/>
                </a:cubicBezTo>
                <a:cubicBezTo>
                  <a:pt x="956" y="666"/>
                  <a:pt x="962" y="605"/>
                  <a:pt x="960" y="533"/>
                </a:cubicBezTo>
                <a:close/>
              </a:path>
            </a:pathLst>
          </a:custGeom>
          <a:solidFill>
            <a:srgbClr val="E60000"/>
          </a:solidFill>
          <a:ln w="25400">
            <a:solidFill>
              <a:srgbClr val="E6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45"/>
          <p:cNvSpPr>
            <a:spLocks noChangeAspect="1"/>
          </p:cNvSpPr>
          <p:nvPr/>
        </p:nvSpPr>
        <p:spPr bwMode="auto">
          <a:xfrm>
            <a:off x="3332164" y="873125"/>
            <a:ext cx="5356225" cy="1403350"/>
          </a:xfrm>
          <a:custGeom>
            <a:avLst/>
            <a:gdLst>
              <a:gd name="T0" fmla="*/ 2147483647 w 982"/>
              <a:gd name="T1" fmla="*/ 2147483647 h 945"/>
              <a:gd name="T2" fmla="*/ 2147483647 w 982"/>
              <a:gd name="T3" fmla="*/ 2147483647 h 945"/>
              <a:gd name="T4" fmla="*/ 2147483647 w 982"/>
              <a:gd name="T5" fmla="*/ 2147483647 h 945"/>
              <a:gd name="T6" fmla="*/ 2147483647 w 982"/>
              <a:gd name="T7" fmla="*/ 2147483647 h 945"/>
              <a:gd name="T8" fmla="*/ 2147483647 w 982"/>
              <a:gd name="T9" fmla="*/ 2147483647 h 945"/>
              <a:gd name="T10" fmla="*/ 2147483647 w 982"/>
              <a:gd name="T11" fmla="*/ 2147483647 h 945"/>
              <a:gd name="T12" fmla="*/ 2147483647 w 982"/>
              <a:gd name="T13" fmla="*/ 2147483647 h 945"/>
              <a:gd name="T14" fmla="*/ 2147483647 w 982"/>
              <a:gd name="T15" fmla="*/ 2147483647 h 945"/>
              <a:gd name="T16" fmla="*/ 2147483647 w 982"/>
              <a:gd name="T17" fmla="*/ 2147483647 h 945"/>
              <a:gd name="T18" fmla="*/ 2147483647 w 982"/>
              <a:gd name="T19" fmla="*/ 2147483647 h 945"/>
              <a:gd name="T20" fmla="*/ 2147483647 w 982"/>
              <a:gd name="T21" fmla="*/ 2147483647 h 945"/>
              <a:gd name="T22" fmla="*/ 2147483647 w 982"/>
              <a:gd name="T23" fmla="*/ 2147483647 h 945"/>
              <a:gd name="T24" fmla="*/ 2147483647 w 982"/>
              <a:gd name="T25" fmla="*/ 2147483647 h 945"/>
              <a:gd name="T26" fmla="*/ 2147483647 w 982"/>
              <a:gd name="T27" fmla="*/ 2147483647 h 945"/>
              <a:gd name="T28" fmla="*/ 2147483647 w 982"/>
              <a:gd name="T29" fmla="*/ 2147483647 h 945"/>
              <a:gd name="T30" fmla="*/ 2147483647 w 982"/>
              <a:gd name="T31" fmla="*/ 2147483647 h 945"/>
              <a:gd name="T32" fmla="*/ 2147483647 w 982"/>
              <a:gd name="T33" fmla="*/ 2147483647 h 945"/>
              <a:gd name="T34" fmla="*/ 2147483647 w 982"/>
              <a:gd name="T35" fmla="*/ 2147483647 h 945"/>
              <a:gd name="T36" fmla="*/ 2147483647 w 982"/>
              <a:gd name="T37" fmla="*/ 2147483647 h 945"/>
              <a:gd name="T38" fmla="*/ 2147483647 w 982"/>
              <a:gd name="T39" fmla="*/ 2147483647 h 945"/>
              <a:gd name="T40" fmla="*/ 2147483647 w 982"/>
              <a:gd name="T41" fmla="*/ 2147483647 h 945"/>
              <a:gd name="T42" fmla="*/ 2147483647 w 982"/>
              <a:gd name="T43" fmla="*/ 2147483647 h 945"/>
              <a:gd name="T44" fmla="*/ 2147483647 w 982"/>
              <a:gd name="T45" fmla="*/ 2147483647 h 945"/>
              <a:gd name="T46" fmla="*/ 2147483647 w 982"/>
              <a:gd name="T47" fmla="*/ 2147483647 h 945"/>
              <a:gd name="T48" fmla="*/ 2147483647 w 982"/>
              <a:gd name="T49" fmla="*/ 2147483647 h 945"/>
              <a:gd name="T50" fmla="*/ 2147483647 w 982"/>
              <a:gd name="T51" fmla="*/ 2147483647 h 94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82" h="945">
                <a:moveTo>
                  <a:pt x="523" y="1"/>
                </a:moveTo>
                <a:cubicBezTo>
                  <a:pt x="594" y="3"/>
                  <a:pt x="653" y="12"/>
                  <a:pt x="712" y="33"/>
                </a:cubicBezTo>
                <a:cubicBezTo>
                  <a:pt x="770" y="55"/>
                  <a:pt x="829" y="89"/>
                  <a:pt x="880" y="156"/>
                </a:cubicBezTo>
                <a:cubicBezTo>
                  <a:pt x="908" y="191"/>
                  <a:pt x="953" y="275"/>
                  <a:pt x="961" y="386"/>
                </a:cubicBezTo>
                <a:cubicBezTo>
                  <a:pt x="974" y="497"/>
                  <a:pt x="946" y="632"/>
                  <a:pt x="871" y="734"/>
                </a:cubicBezTo>
                <a:cubicBezTo>
                  <a:pt x="799" y="838"/>
                  <a:pt x="688" y="899"/>
                  <a:pt x="602" y="917"/>
                </a:cubicBezTo>
                <a:cubicBezTo>
                  <a:pt x="516" y="938"/>
                  <a:pt x="458" y="927"/>
                  <a:pt x="459" y="928"/>
                </a:cubicBezTo>
                <a:cubicBezTo>
                  <a:pt x="459" y="928"/>
                  <a:pt x="400" y="928"/>
                  <a:pt x="318" y="894"/>
                </a:cubicBezTo>
                <a:cubicBezTo>
                  <a:pt x="237" y="862"/>
                  <a:pt x="135" y="788"/>
                  <a:pt x="74" y="678"/>
                </a:cubicBezTo>
                <a:cubicBezTo>
                  <a:pt x="9" y="569"/>
                  <a:pt x="1" y="431"/>
                  <a:pt x="23" y="322"/>
                </a:cubicBezTo>
                <a:cubicBezTo>
                  <a:pt x="44" y="212"/>
                  <a:pt x="107" y="139"/>
                  <a:pt x="142" y="112"/>
                </a:cubicBezTo>
                <a:cubicBezTo>
                  <a:pt x="207" y="59"/>
                  <a:pt x="272" y="38"/>
                  <a:pt x="332" y="23"/>
                </a:cubicBezTo>
                <a:cubicBezTo>
                  <a:pt x="393" y="9"/>
                  <a:pt x="453" y="3"/>
                  <a:pt x="523" y="1"/>
                </a:cubicBezTo>
                <a:cubicBezTo>
                  <a:pt x="453" y="0"/>
                  <a:pt x="393" y="4"/>
                  <a:pt x="331" y="17"/>
                </a:cubicBezTo>
                <a:cubicBezTo>
                  <a:pt x="270" y="31"/>
                  <a:pt x="204" y="52"/>
                  <a:pt x="137" y="106"/>
                </a:cubicBezTo>
                <a:cubicBezTo>
                  <a:pt x="102" y="134"/>
                  <a:pt x="36" y="208"/>
                  <a:pt x="16" y="321"/>
                </a:cubicBezTo>
                <a:cubicBezTo>
                  <a:pt x="5" y="376"/>
                  <a:pt x="0" y="438"/>
                  <a:pt x="7" y="501"/>
                </a:cubicBezTo>
                <a:cubicBezTo>
                  <a:pt x="15" y="564"/>
                  <a:pt x="35" y="626"/>
                  <a:pt x="67" y="682"/>
                </a:cubicBezTo>
                <a:cubicBezTo>
                  <a:pt x="129" y="794"/>
                  <a:pt x="232" y="869"/>
                  <a:pt x="315" y="902"/>
                </a:cubicBezTo>
                <a:cubicBezTo>
                  <a:pt x="399" y="935"/>
                  <a:pt x="458" y="935"/>
                  <a:pt x="458" y="936"/>
                </a:cubicBezTo>
                <a:cubicBezTo>
                  <a:pt x="457" y="935"/>
                  <a:pt x="516" y="945"/>
                  <a:pt x="604" y="925"/>
                </a:cubicBezTo>
                <a:cubicBezTo>
                  <a:pt x="691" y="906"/>
                  <a:pt x="804" y="844"/>
                  <a:pt x="878" y="739"/>
                </a:cubicBezTo>
                <a:cubicBezTo>
                  <a:pt x="954" y="635"/>
                  <a:pt x="982" y="497"/>
                  <a:pt x="969" y="386"/>
                </a:cubicBezTo>
                <a:cubicBezTo>
                  <a:pt x="961" y="273"/>
                  <a:pt x="915" y="187"/>
                  <a:pt x="887" y="152"/>
                </a:cubicBezTo>
                <a:cubicBezTo>
                  <a:pt x="834" y="83"/>
                  <a:pt x="773" y="49"/>
                  <a:pt x="714" y="28"/>
                </a:cubicBezTo>
                <a:cubicBezTo>
                  <a:pt x="654" y="8"/>
                  <a:pt x="594" y="0"/>
                  <a:pt x="523" y="1"/>
                </a:cubicBezTo>
                <a:close/>
              </a:path>
            </a:pathLst>
          </a:custGeom>
          <a:solidFill>
            <a:srgbClr val="E60000"/>
          </a:solidFill>
          <a:ln w="25400">
            <a:solidFill>
              <a:srgbClr val="E6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3" descr="j034564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3" y="2447926"/>
            <a:ext cx="291465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5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3819" y="217620"/>
            <a:ext cx="1021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References</a:t>
            </a:r>
            <a:endParaRPr lang="en-MY" sz="3600" dirty="0">
              <a:latin typeface="Cambria" pitchFamily="18" charset="0"/>
            </a:endParaRPr>
          </a:p>
          <a:p>
            <a:endParaRPr lang="en-US" sz="2000" b="1" dirty="0">
              <a:latin typeface="Cambria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1151" y="914400"/>
            <a:ext cx="2223449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0" y="6340476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1999" y="1295400"/>
            <a:ext cx="966261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 dirty="0"/>
              <a:t>Sander M. Bohte, Joost N. Kok, and Han La Poutr ́e. Error-backpropagation </a:t>
            </a:r>
            <a:r>
              <a:rPr lang="vi-VN" dirty="0" smtClean="0"/>
              <a:t>in</a:t>
            </a:r>
            <a:r>
              <a:rPr lang="en-US" dirty="0" smtClean="0"/>
              <a:t>  </a:t>
            </a:r>
            <a:r>
              <a:rPr lang="vi-VN" dirty="0" smtClean="0"/>
              <a:t>temporally </a:t>
            </a:r>
            <a:r>
              <a:rPr lang="vi-VN" dirty="0"/>
              <a:t>encoded networks of spiking neurons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vi-VN" dirty="0" smtClean="0"/>
              <a:t>Neurocomputing, 48:17–37,2002.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</a:t>
            </a:r>
            <a:r>
              <a:rPr lang="en-US" dirty="0"/>
              <a:t>. </a:t>
            </a:r>
            <a:r>
              <a:rPr lang="en-US" dirty="0" err="1"/>
              <a:t>McKennoch</a:t>
            </a:r>
            <a:r>
              <a:rPr lang="en-US" dirty="0"/>
              <a:t>, </a:t>
            </a:r>
            <a:r>
              <a:rPr lang="en-US" dirty="0" err="1"/>
              <a:t>Dingding</a:t>
            </a:r>
            <a:r>
              <a:rPr lang="en-US" dirty="0"/>
              <a:t> Liu, and L.G. Bushnell. Fast Modifications of </a:t>
            </a:r>
            <a:r>
              <a:rPr lang="en-US" dirty="0" smtClean="0"/>
              <a:t>the </a:t>
            </a:r>
            <a:r>
              <a:rPr lang="en-US" dirty="0" err="1" smtClean="0"/>
              <a:t>SpikeProp</a:t>
            </a:r>
            <a:r>
              <a:rPr lang="en-US" dirty="0" smtClean="0"/>
              <a:t> </a:t>
            </a:r>
            <a:r>
              <a:rPr lang="en-US" dirty="0"/>
              <a:t>Algorithm. pages 3970–3977, </a:t>
            </a:r>
            <a:r>
              <a:rPr lang="en-US" dirty="0" smtClean="0"/>
              <a:t>2006.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Hong</a:t>
            </a:r>
            <a:r>
              <a:rPr lang="en-US" dirty="0"/>
              <a:t>, </a:t>
            </a:r>
            <a:r>
              <a:rPr lang="en-US" dirty="0" err="1"/>
              <a:t>Xiurui</a:t>
            </a:r>
            <a:r>
              <a:rPr lang="en-US" dirty="0"/>
              <a:t> Liu, </a:t>
            </a:r>
            <a:r>
              <a:rPr lang="en-US" dirty="0" err="1"/>
              <a:t>Xie</a:t>
            </a:r>
            <a:r>
              <a:rPr lang="en-US" dirty="0"/>
              <a:t>, </a:t>
            </a:r>
            <a:r>
              <a:rPr lang="en-US" dirty="0" err="1"/>
              <a:t>Guisong</a:t>
            </a:r>
            <a:r>
              <a:rPr lang="en-US" dirty="0"/>
              <a:t> Qu, </a:t>
            </a:r>
            <a:r>
              <a:rPr lang="en-US" dirty="0" err="1"/>
              <a:t>Malu</a:t>
            </a:r>
            <a:r>
              <a:rPr lang="en-US" dirty="0"/>
              <a:t> Zhang, and J ̈</a:t>
            </a:r>
            <a:r>
              <a:rPr lang="en-US" dirty="0" err="1"/>
              <a:t>urgen</a:t>
            </a:r>
            <a:r>
              <a:rPr lang="en-US" dirty="0"/>
              <a:t> </a:t>
            </a:r>
            <a:r>
              <a:rPr lang="en-US" dirty="0" err="1"/>
              <a:t>Kurths</a:t>
            </a:r>
            <a:r>
              <a:rPr lang="en-US" dirty="0"/>
              <a:t>. An efficient supervised training algorithm for multilayer spiking neural networks. </a:t>
            </a:r>
            <a:r>
              <a:rPr lang="en-US" dirty="0" err="1"/>
              <a:t>PloS</a:t>
            </a:r>
            <a:r>
              <a:rPr lang="en-US" dirty="0"/>
              <a:t> one , 11(4):e0150329, </a:t>
            </a:r>
            <a:r>
              <a:rPr lang="en-US" dirty="0" smtClean="0"/>
              <a:t>2016.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Filip </a:t>
            </a:r>
            <a:r>
              <a:rPr lang="en-US" dirty="0" err="1"/>
              <a:t>Ponulak</a:t>
            </a:r>
            <a:r>
              <a:rPr lang="en-US" dirty="0"/>
              <a:t>. </a:t>
            </a:r>
            <a:r>
              <a:rPr lang="en-US" dirty="0" err="1"/>
              <a:t>ReSuMe</a:t>
            </a:r>
            <a:r>
              <a:rPr lang="en-US" dirty="0"/>
              <a:t> - New Supervised Learning Method for Spiking </a:t>
            </a:r>
            <a:r>
              <a:rPr lang="en-US" dirty="0" smtClean="0"/>
              <a:t>Neural Networks, 2005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mattmazur.com/2015/03/17/a-step-by-step-backpropagation-example/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http://slideplayer.com/slide/9765249/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79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1601" y="4495801"/>
            <a:ext cx="7296151" cy="1323975"/>
          </a:xfrm>
          <a:noFill/>
        </p:spPr>
      </p:pic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066801"/>
            <a:ext cx="782531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latin typeface="Cambria" panose="02040503050406030204" pitchFamily="18" charset="0"/>
              </a:rPr>
              <a:t>Biological Neuron: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 smtClean="0"/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1727200" y="15240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4470400" y="40386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Dendrite</a:t>
            </a:r>
            <a:endParaRPr lang="ru-RU" altLang="en-US" sz="1800"/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6604000" y="3962400"/>
            <a:ext cx="111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Soma</a:t>
            </a:r>
            <a:endParaRPr lang="ru-RU" altLang="en-US" sz="1800"/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406400" y="3733800"/>
            <a:ext cx="162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Synapse</a:t>
            </a:r>
            <a:endParaRPr lang="ru-RU" altLang="en-US" sz="1800"/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8534400" y="36576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Axon</a:t>
            </a:r>
            <a:endParaRPr lang="ru-RU" altLang="en-US" sz="1800"/>
          </a:p>
        </p:txBody>
      </p:sp>
      <p:sp>
        <p:nvSpPr>
          <p:cNvPr id="5130" name="TextBox 13"/>
          <p:cNvSpPr txBox="1">
            <a:spLocks noChangeArrowheads="1"/>
          </p:cNvSpPr>
          <p:nvPr/>
        </p:nvSpPr>
        <p:spPr bwMode="auto">
          <a:xfrm>
            <a:off x="9855200" y="3657600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Axon Terminal</a:t>
            </a:r>
            <a:endParaRPr lang="ru-RU" altLang="en-US" sz="1800"/>
          </a:p>
        </p:txBody>
      </p:sp>
      <p:cxnSp>
        <p:nvCxnSpPr>
          <p:cNvPr id="18" name="Прямая соединительная линия 17"/>
          <p:cNvCxnSpPr>
            <a:stCxn id="5130" idx="0"/>
          </p:cNvCxnSpPr>
          <p:nvPr/>
        </p:nvCxnSpPr>
        <p:spPr>
          <a:xfrm rot="5400000" flipH="1" flipV="1">
            <a:off x="10858500" y="2832100"/>
            <a:ext cx="838200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5130" idx="2"/>
          </p:cNvCxnSpPr>
          <p:nvPr/>
        </p:nvCxnSpPr>
        <p:spPr>
          <a:xfrm rot="5400000">
            <a:off x="9989344" y="3690144"/>
            <a:ext cx="544512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5129" idx="0"/>
          </p:cNvCxnSpPr>
          <p:nvPr/>
        </p:nvCxnSpPr>
        <p:spPr>
          <a:xfrm rot="5400000" flipH="1" flipV="1">
            <a:off x="8966200" y="3378200"/>
            <a:ext cx="304800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endCxn id="5129" idx="2"/>
          </p:cNvCxnSpPr>
          <p:nvPr/>
        </p:nvCxnSpPr>
        <p:spPr>
          <a:xfrm rot="5400000" flipH="1" flipV="1">
            <a:off x="8224044" y="4337844"/>
            <a:ext cx="1077912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5127" idx="0"/>
          </p:cNvCxnSpPr>
          <p:nvPr/>
        </p:nvCxnSpPr>
        <p:spPr>
          <a:xfrm rot="16200000" flipV="1">
            <a:off x="6324600" y="3124200"/>
            <a:ext cx="9144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5127" idx="2"/>
          </p:cNvCxnSpPr>
          <p:nvPr/>
        </p:nvCxnSpPr>
        <p:spPr>
          <a:xfrm rot="5400000">
            <a:off x="6382544" y="4248944"/>
            <a:ext cx="69691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5126" idx="2"/>
          </p:cNvCxnSpPr>
          <p:nvPr/>
        </p:nvCxnSpPr>
        <p:spPr>
          <a:xfrm rot="5400000">
            <a:off x="4922044" y="4261644"/>
            <a:ext cx="315912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600200"/>
            <a:ext cx="22860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371600"/>
            <a:ext cx="2804584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Прямоугольник 58"/>
          <p:cNvSpPr/>
          <p:nvPr/>
        </p:nvSpPr>
        <p:spPr>
          <a:xfrm>
            <a:off x="2032001" y="1447800"/>
            <a:ext cx="2800351" cy="2667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3" name="Прямая соединительная линия 42"/>
          <p:cNvCxnSpPr>
            <a:stCxn id="5126" idx="0"/>
          </p:cNvCxnSpPr>
          <p:nvPr/>
        </p:nvCxnSpPr>
        <p:spPr>
          <a:xfrm rot="16200000" flipV="1">
            <a:off x="5067300" y="3721100"/>
            <a:ext cx="228600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5128" idx="0"/>
          </p:cNvCxnSpPr>
          <p:nvPr/>
        </p:nvCxnSpPr>
        <p:spPr>
          <a:xfrm rot="5400000" flipH="1" flipV="1">
            <a:off x="1866900" y="2857500"/>
            <a:ext cx="22860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stCxn id="5128" idx="2"/>
          </p:cNvCxnSpPr>
          <p:nvPr/>
        </p:nvCxnSpPr>
        <p:spPr>
          <a:xfrm rot="16200000" flipH="1">
            <a:off x="1772444" y="3550444"/>
            <a:ext cx="925512" cy="20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9300" y="1027465"/>
            <a:ext cx="3822700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477962"/>
          </a:xfrm>
        </p:spPr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latin typeface="Cambria" panose="02040503050406030204" pitchFamily="18" charset="0"/>
              </a:rPr>
              <a:t/>
            </a:r>
            <a:br>
              <a:rPr lang="en-US" sz="4000" dirty="0" smtClean="0">
                <a:latin typeface="Cambria" panose="02040503050406030204" pitchFamily="18" charset="0"/>
              </a:rPr>
            </a:br>
            <a:r>
              <a:rPr lang="en-US" sz="4000" dirty="0" smtClean="0">
                <a:latin typeface="Cambria" panose="02040503050406030204" pitchFamily="18" charset="0"/>
              </a:rPr>
              <a:t>First Generation Artificial Neuron: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ru-RU" sz="3600" dirty="0" smtClean="0"/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615775" y="1569988"/>
            <a:ext cx="44638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Cambria" panose="02040503050406030204" pitchFamily="18" charset="0"/>
              </a:rPr>
              <a:t>The first artificial neuron was proposed by W. </a:t>
            </a:r>
            <a:r>
              <a:rPr lang="en-GB" sz="1800" dirty="0">
                <a:latin typeface="Cambria" panose="02040503050406030204" pitchFamily="18" charset="0"/>
              </a:rPr>
              <a:t>McCulloch &amp; W. Pitts in 1943</a:t>
            </a:r>
            <a:endParaRPr lang="ru-RU" sz="1800" b="1" dirty="0">
              <a:latin typeface="Cambria" panose="02040503050406030204" pitchFamily="18" charset="0"/>
            </a:endParaRPr>
          </a:p>
        </p:txBody>
      </p:sp>
      <p:grpSp>
        <p:nvGrpSpPr>
          <p:cNvPr id="13316" name="Группа 95"/>
          <p:cNvGrpSpPr>
            <a:grpSpLocks noGrp="1" noChangeAspect="1"/>
          </p:cNvGrpSpPr>
          <p:nvPr/>
        </p:nvGrpSpPr>
        <p:grpSpPr bwMode="auto">
          <a:xfrm>
            <a:off x="856920" y="2670937"/>
            <a:ext cx="4444999" cy="1743309"/>
            <a:chOff x="250825" y="2208212"/>
            <a:chExt cx="3810000" cy="1028700"/>
          </a:xfrm>
        </p:grpSpPr>
        <p:grpSp>
          <p:nvGrpSpPr>
            <p:cNvPr id="13318" name="Группа 55"/>
            <p:cNvGrpSpPr>
              <a:grpSpLocks noChangeAspect="1"/>
            </p:cNvGrpSpPr>
            <p:nvPr/>
          </p:nvGrpSpPr>
          <p:grpSpPr bwMode="auto">
            <a:xfrm>
              <a:off x="250825" y="2208212"/>
              <a:ext cx="3810000" cy="1028700"/>
              <a:chOff x="609600" y="2362200"/>
              <a:chExt cx="3810000" cy="1371600"/>
            </a:xfrm>
          </p:grpSpPr>
          <p:sp>
            <p:nvSpPr>
              <p:cNvPr id="13320" name="Line 39"/>
              <p:cNvSpPr>
                <a:spLocks noChangeShapeType="1"/>
              </p:cNvSpPr>
              <p:nvPr/>
            </p:nvSpPr>
            <p:spPr bwMode="auto">
              <a:xfrm flipV="1">
                <a:off x="2995550" y="28194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321" name="Group 31"/>
              <p:cNvGrpSpPr>
                <a:grpSpLocks/>
              </p:cNvGrpSpPr>
              <p:nvPr/>
            </p:nvGrpSpPr>
            <p:grpSpPr bwMode="auto">
              <a:xfrm>
                <a:off x="1638300" y="2628900"/>
                <a:ext cx="2066925" cy="838200"/>
                <a:chOff x="1578" y="1968"/>
                <a:chExt cx="1302" cy="528"/>
              </a:xfrm>
            </p:grpSpPr>
            <p:sp>
              <p:nvSpPr>
                <p:cNvPr id="13331" name="Oval 10"/>
                <p:cNvSpPr>
                  <a:spLocks noChangeArrowheads="1"/>
                </p:cNvSpPr>
                <p:nvPr/>
              </p:nvSpPr>
              <p:spPr bwMode="auto">
                <a:xfrm>
                  <a:off x="1578" y="1968"/>
                  <a:ext cx="1302" cy="528"/>
                </a:xfrm>
                <a:prstGeom prst="ellipse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alibri" pitchFamily="34" charset="0"/>
                  </a:endParaRPr>
                </a:p>
              </p:txBody>
            </p:sp>
            <p:cxnSp>
              <p:nvCxnSpPr>
                <p:cNvPr id="13332" name="AutoShape 11"/>
                <p:cNvCxnSpPr>
                  <a:cxnSpLocks noChangeShapeType="1"/>
                  <a:stCxn id="13331" idx="0"/>
                  <a:endCxn id="13331" idx="4"/>
                </p:cNvCxnSpPr>
                <p:nvPr/>
              </p:nvCxnSpPr>
              <p:spPr bwMode="auto">
                <a:xfrm>
                  <a:off x="2229" y="1968"/>
                  <a:ext cx="0" cy="528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3333" name="Group 15"/>
                <p:cNvGrpSpPr>
                  <a:grpSpLocks/>
                </p:cNvGrpSpPr>
                <p:nvPr/>
              </p:nvGrpSpPr>
              <p:grpSpPr bwMode="auto">
                <a:xfrm>
                  <a:off x="2328" y="2160"/>
                  <a:ext cx="288" cy="144"/>
                  <a:chOff x="2256" y="2208"/>
                  <a:chExt cx="288" cy="144"/>
                </a:xfrm>
              </p:grpSpPr>
              <p:sp>
                <p:nvSpPr>
                  <p:cNvPr id="1333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208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3340" name="AutoShape 14"/>
                  <p:cNvCxnSpPr>
                    <a:cxnSpLocks noChangeShapeType="1"/>
                    <a:stCxn id="13339" idx="0"/>
                    <a:endCxn id="13341" idx="1"/>
                  </p:cNvCxnSpPr>
                  <p:nvPr/>
                </p:nvCxnSpPr>
                <p:spPr bwMode="auto">
                  <a:xfrm>
                    <a:off x="2400" y="2208"/>
                    <a:ext cx="0" cy="144"/>
                  </a:xfrm>
                  <a:prstGeom prst="straightConnector1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334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352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34" name="Group 22"/>
                <p:cNvGrpSpPr>
                  <a:grpSpLocks/>
                </p:cNvGrpSpPr>
                <p:nvPr/>
              </p:nvGrpSpPr>
              <p:grpSpPr bwMode="auto">
                <a:xfrm>
                  <a:off x="1896" y="2136"/>
                  <a:ext cx="144" cy="192"/>
                  <a:chOff x="1872" y="2112"/>
                  <a:chExt cx="144" cy="192"/>
                </a:xfrm>
              </p:grpSpPr>
              <p:sp>
                <p:nvSpPr>
                  <p:cNvPr id="1333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112"/>
                    <a:ext cx="144" cy="0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3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304"/>
                    <a:ext cx="144" cy="0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3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112"/>
                    <a:ext cx="144" cy="96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38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72" y="2208"/>
                    <a:ext cx="144" cy="96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322" name="Line 47"/>
              <p:cNvSpPr>
                <a:spLocks noChangeShapeType="1"/>
              </p:cNvSpPr>
              <p:nvPr/>
            </p:nvSpPr>
            <p:spPr bwMode="auto">
              <a:xfrm>
                <a:off x="609600" y="2362200"/>
                <a:ext cx="1143000" cy="457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3" name="Line 48"/>
              <p:cNvSpPr>
                <a:spLocks noChangeShapeType="1"/>
              </p:cNvSpPr>
              <p:nvPr/>
            </p:nvSpPr>
            <p:spPr bwMode="auto">
              <a:xfrm flipV="1">
                <a:off x="609600" y="3276600"/>
                <a:ext cx="1143000" cy="457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4" name="Line 49"/>
              <p:cNvSpPr>
                <a:spLocks noChangeShapeType="1"/>
              </p:cNvSpPr>
              <p:nvPr/>
            </p:nvSpPr>
            <p:spPr bwMode="auto">
              <a:xfrm>
                <a:off x="609600" y="3048000"/>
                <a:ext cx="10287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325" name="Group 75"/>
              <p:cNvGrpSpPr>
                <a:grpSpLocks/>
              </p:cNvGrpSpPr>
              <p:nvPr/>
            </p:nvGrpSpPr>
            <p:grpSpPr bwMode="auto">
              <a:xfrm>
                <a:off x="3695700" y="2828925"/>
                <a:ext cx="723900" cy="457200"/>
                <a:chOff x="4824" y="3312"/>
                <a:chExt cx="456" cy="288"/>
              </a:xfrm>
            </p:grpSpPr>
            <p:sp>
              <p:nvSpPr>
                <p:cNvPr id="13326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5040" y="331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27" name="Line 77"/>
                <p:cNvSpPr>
                  <a:spLocks noChangeShapeType="1"/>
                </p:cNvSpPr>
                <p:nvPr/>
              </p:nvSpPr>
              <p:spPr bwMode="auto">
                <a:xfrm>
                  <a:off x="5040" y="3444"/>
                  <a:ext cx="240" cy="1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28" name="Line 78"/>
                <p:cNvSpPr>
                  <a:spLocks noChangeShapeType="1"/>
                </p:cNvSpPr>
                <p:nvPr/>
              </p:nvSpPr>
              <p:spPr bwMode="auto">
                <a:xfrm>
                  <a:off x="4824" y="345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29" name="AutoShape 79"/>
                <p:cNvSpPr>
                  <a:spLocks noChangeArrowheads="1"/>
                </p:cNvSpPr>
                <p:nvPr/>
              </p:nvSpPr>
              <p:spPr bwMode="auto">
                <a:xfrm>
                  <a:off x="5040" y="3426"/>
                  <a:ext cx="48" cy="48"/>
                </a:xfrm>
                <a:prstGeom prst="flowChartConnector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330" name="Line 80"/>
                <p:cNvSpPr>
                  <a:spLocks noChangeShapeType="1"/>
                </p:cNvSpPr>
                <p:nvPr/>
              </p:nvSpPr>
              <p:spPr bwMode="auto">
                <a:xfrm>
                  <a:off x="5088" y="345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319" name="Text Box 83"/>
            <p:cNvSpPr txBox="1">
              <a:spLocks noChangeArrowheads="1"/>
            </p:cNvSpPr>
            <p:nvPr/>
          </p:nvSpPr>
          <p:spPr bwMode="auto">
            <a:xfrm>
              <a:off x="2339975" y="2295525"/>
              <a:ext cx="485775" cy="199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800" b="1" i="1"/>
            </a:p>
          </p:txBody>
        </p:sp>
      </p:grpSp>
      <p:graphicFrame>
        <p:nvGraphicFramePr>
          <p:cNvPr id="13317" name="Содержимое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861597"/>
              </p:ext>
            </p:extLst>
          </p:nvPr>
        </p:nvGraphicFramePr>
        <p:xfrm>
          <a:off x="5715000" y="2552766"/>
          <a:ext cx="38481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3" imgW="1435100" imgH="838200" progId="Equation.3">
                  <p:embed/>
                </p:oleObj>
              </mc:Choice>
              <mc:Fallback>
                <p:oleObj name="Equation" r:id="rId3" imgW="1435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52766"/>
                        <a:ext cx="38481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/>
          <p:nvPr/>
        </p:nvSpPr>
        <p:spPr>
          <a:xfrm>
            <a:off x="615776" y="1371600"/>
            <a:ext cx="6699424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ямоугольник 118"/>
          <p:cNvSpPr>
            <a:spLocks noChangeArrowheads="1"/>
          </p:cNvSpPr>
          <p:nvPr/>
        </p:nvSpPr>
        <p:spPr bwMode="auto">
          <a:xfrm>
            <a:off x="1168639" y="5257800"/>
            <a:ext cx="4554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85750" indent="-285750">
              <a:spcBef>
                <a:spcPct val="0"/>
              </a:spcBef>
            </a:pPr>
            <a:r>
              <a:rPr lang="en-US" altLang="en-US" sz="1800" dirty="0" smtClean="0"/>
              <a:t> used to classify linearly separable class</a:t>
            </a:r>
          </a:p>
          <a:p>
            <a:pPr marL="285750" indent="-285750">
              <a:spcBef>
                <a:spcPct val="0"/>
              </a:spcBef>
            </a:pPr>
            <a:r>
              <a:rPr lang="en-US" altLang="en-US" sz="1800" dirty="0" smtClean="0"/>
              <a:t> often binary classification</a:t>
            </a:r>
            <a:endParaRPr lang="ru-R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351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477962"/>
          </a:xfrm>
        </p:spPr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4200" dirty="0" smtClean="0"/>
              <a:t>Second </a:t>
            </a:r>
            <a:r>
              <a:rPr lang="en-US" sz="4200" dirty="0"/>
              <a:t>Generation Artificial </a:t>
            </a:r>
            <a:r>
              <a:rPr lang="en-US" sz="4200" dirty="0" smtClean="0"/>
              <a:t>Neuron: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sz="3100" dirty="0" smtClean="0"/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686482" y="1676400"/>
            <a:ext cx="57143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800" dirty="0"/>
              <a:t>The artificial </a:t>
            </a:r>
            <a:r>
              <a:rPr lang="en-US" altLang="en-US" sz="1800" dirty="0" smtClean="0"/>
              <a:t>sigmoid </a:t>
            </a:r>
            <a:r>
              <a:rPr lang="en-US" altLang="en-US" sz="1800" dirty="0"/>
              <a:t>neuron </a:t>
            </a:r>
            <a:r>
              <a:rPr lang="en-US" altLang="en-US" sz="1800" dirty="0" smtClean="0"/>
              <a:t>models the </a:t>
            </a:r>
            <a:r>
              <a:rPr lang="en-US" altLang="en-US" sz="1800" i="1" dirty="0"/>
              <a:t>rate </a:t>
            </a:r>
            <a:r>
              <a:rPr lang="en-US" altLang="en-US" sz="1800" dirty="0"/>
              <a:t>at which spikes are </a:t>
            </a:r>
            <a:r>
              <a:rPr lang="en-US" altLang="en-US" sz="1800" dirty="0" smtClean="0"/>
              <a:t>generated</a:t>
            </a:r>
            <a:endParaRPr lang="en-US" altLang="en-US" sz="1800" dirty="0"/>
          </a:p>
        </p:txBody>
      </p:sp>
      <p:graphicFrame>
        <p:nvGraphicFramePr>
          <p:cNvPr id="14340" name="Содержимое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925447"/>
              </p:ext>
            </p:extLst>
          </p:nvPr>
        </p:nvGraphicFramePr>
        <p:xfrm>
          <a:off x="6553200" y="2245902"/>
          <a:ext cx="38227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Equation" r:id="rId3" imgW="1079500" imgH="457200" progId="Equation.3">
                  <p:embed/>
                </p:oleObj>
              </mc:Choice>
              <mc:Fallback>
                <p:oleObj name="Equation" r:id="rId3" imgW="107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245902"/>
                        <a:ext cx="38227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Группа 111"/>
          <p:cNvGrpSpPr>
            <a:grpSpLocks noChangeAspect="1"/>
          </p:cNvGrpSpPr>
          <p:nvPr/>
        </p:nvGrpSpPr>
        <p:grpSpPr bwMode="auto">
          <a:xfrm>
            <a:off x="711197" y="3124201"/>
            <a:ext cx="4699004" cy="1851025"/>
            <a:chOff x="3151186" y="2200275"/>
            <a:chExt cx="2871786" cy="1028700"/>
          </a:xfrm>
        </p:grpSpPr>
        <p:grpSp>
          <p:nvGrpSpPr>
            <p:cNvPr id="14342" name="Группа 90"/>
            <p:cNvGrpSpPr>
              <a:grpSpLocks noChangeAspect="1"/>
            </p:cNvGrpSpPr>
            <p:nvPr/>
          </p:nvGrpSpPr>
          <p:grpSpPr bwMode="auto">
            <a:xfrm>
              <a:off x="3151186" y="2200275"/>
              <a:ext cx="2871786" cy="1028700"/>
              <a:chOff x="5181600" y="2438400"/>
              <a:chExt cx="3829050" cy="1371600"/>
            </a:xfrm>
          </p:grpSpPr>
          <p:grpSp>
            <p:nvGrpSpPr>
              <p:cNvPr id="14344" name="Group 43"/>
              <p:cNvGrpSpPr>
                <a:grpSpLocks/>
              </p:cNvGrpSpPr>
              <p:nvPr/>
            </p:nvGrpSpPr>
            <p:grpSpPr bwMode="auto">
              <a:xfrm>
                <a:off x="6219825" y="2705100"/>
                <a:ext cx="2066925" cy="838200"/>
                <a:chOff x="2784" y="2928"/>
                <a:chExt cx="1302" cy="528"/>
              </a:xfrm>
            </p:grpSpPr>
            <p:sp>
              <p:nvSpPr>
                <p:cNvPr id="14354" name="Oval 23"/>
                <p:cNvSpPr>
                  <a:spLocks noChangeArrowheads="1"/>
                </p:cNvSpPr>
                <p:nvPr/>
              </p:nvSpPr>
              <p:spPr bwMode="auto">
                <a:xfrm>
                  <a:off x="2784" y="2928"/>
                  <a:ext cx="1302" cy="528"/>
                </a:xfrm>
                <a:prstGeom prst="ellipse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alibri" pitchFamily="34" charset="0"/>
                  </a:endParaRPr>
                </a:p>
              </p:txBody>
            </p:sp>
            <p:grpSp>
              <p:nvGrpSpPr>
                <p:cNvPr id="14355" name="Group 24"/>
                <p:cNvGrpSpPr>
                  <a:grpSpLocks/>
                </p:cNvGrpSpPr>
                <p:nvPr/>
              </p:nvGrpSpPr>
              <p:grpSpPr bwMode="auto">
                <a:xfrm>
                  <a:off x="3102" y="3096"/>
                  <a:ext cx="144" cy="192"/>
                  <a:chOff x="1872" y="2112"/>
                  <a:chExt cx="144" cy="192"/>
                </a:xfrm>
              </p:grpSpPr>
              <p:sp>
                <p:nvSpPr>
                  <p:cNvPr id="1435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112"/>
                    <a:ext cx="144" cy="0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6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304"/>
                    <a:ext cx="144" cy="0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6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112"/>
                    <a:ext cx="144" cy="96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62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72" y="2208"/>
                    <a:ext cx="144" cy="96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4356" name="AutoShape 30"/>
                <p:cNvCxnSpPr>
                  <a:cxnSpLocks noChangeShapeType="1"/>
                  <a:stCxn id="14354" idx="0"/>
                  <a:endCxn id="14354" idx="4"/>
                </p:cNvCxnSpPr>
                <p:nvPr/>
              </p:nvCxnSpPr>
              <p:spPr bwMode="auto">
                <a:xfrm>
                  <a:off x="3435" y="2928"/>
                  <a:ext cx="0" cy="528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35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708" y="30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4358" name="AutoShape 42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582" y="2976"/>
                  <a:ext cx="240" cy="432"/>
                </a:xfrm>
                <a:prstGeom prst="curvedConnector5">
                  <a:avLst>
                    <a:gd name="adj1" fmla="val 412"/>
                    <a:gd name="adj2" fmla="val 50000"/>
                    <a:gd name="adj3" fmla="val 99579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4345" name="Line 50"/>
              <p:cNvSpPr>
                <a:spLocks noChangeShapeType="1"/>
              </p:cNvSpPr>
              <p:nvPr/>
            </p:nvSpPr>
            <p:spPr bwMode="auto">
              <a:xfrm>
                <a:off x="5181600" y="2438400"/>
                <a:ext cx="1143000" cy="457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" name="Line 51"/>
              <p:cNvSpPr>
                <a:spLocks noChangeShapeType="1"/>
              </p:cNvSpPr>
              <p:nvPr/>
            </p:nvSpPr>
            <p:spPr bwMode="auto">
              <a:xfrm flipV="1">
                <a:off x="5181600" y="3352800"/>
                <a:ext cx="1143000" cy="457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7" name="Line 52"/>
              <p:cNvSpPr>
                <a:spLocks noChangeShapeType="1"/>
              </p:cNvSpPr>
              <p:nvPr/>
            </p:nvSpPr>
            <p:spPr bwMode="auto">
              <a:xfrm>
                <a:off x="5181600" y="3124200"/>
                <a:ext cx="10287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48" name="Group 73"/>
              <p:cNvGrpSpPr>
                <a:grpSpLocks/>
              </p:cNvGrpSpPr>
              <p:nvPr/>
            </p:nvGrpSpPr>
            <p:grpSpPr bwMode="auto">
              <a:xfrm>
                <a:off x="8286750" y="2905125"/>
                <a:ext cx="723900" cy="457200"/>
                <a:chOff x="4824" y="3312"/>
                <a:chExt cx="456" cy="288"/>
              </a:xfrm>
            </p:grpSpPr>
            <p:sp>
              <p:nvSpPr>
                <p:cNvPr id="14349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040" y="331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50" name="Line 63"/>
                <p:cNvSpPr>
                  <a:spLocks noChangeShapeType="1"/>
                </p:cNvSpPr>
                <p:nvPr/>
              </p:nvSpPr>
              <p:spPr bwMode="auto">
                <a:xfrm>
                  <a:off x="5040" y="3444"/>
                  <a:ext cx="240" cy="1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51" name="Line 53"/>
                <p:cNvSpPr>
                  <a:spLocks noChangeShapeType="1"/>
                </p:cNvSpPr>
                <p:nvPr/>
              </p:nvSpPr>
              <p:spPr bwMode="auto">
                <a:xfrm>
                  <a:off x="4824" y="345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52" name="AutoShape 56"/>
                <p:cNvSpPr>
                  <a:spLocks noChangeArrowheads="1"/>
                </p:cNvSpPr>
                <p:nvPr/>
              </p:nvSpPr>
              <p:spPr bwMode="auto">
                <a:xfrm>
                  <a:off x="5040" y="3426"/>
                  <a:ext cx="48" cy="48"/>
                </a:xfrm>
                <a:prstGeom prst="flowChartConnector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353" name="Line 57"/>
                <p:cNvSpPr>
                  <a:spLocks noChangeShapeType="1"/>
                </p:cNvSpPr>
                <p:nvPr/>
              </p:nvSpPr>
              <p:spPr bwMode="auto">
                <a:xfrm>
                  <a:off x="5088" y="345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343" name="Text Box 83"/>
            <p:cNvSpPr txBox="1">
              <a:spLocks noChangeArrowheads="1"/>
            </p:cNvSpPr>
            <p:nvPr/>
          </p:nvSpPr>
          <p:spPr bwMode="auto">
            <a:xfrm>
              <a:off x="5389563" y="2305050"/>
              <a:ext cx="487362" cy="205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800" b="1" i="1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86482" y="1097282"/>
            <a:ext cx="7238318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ямоугольник 122"/>
          <p:cNvSpPr>
            <a:spLocks noChangeArrowheads="1"/>
          </p:cNvSpPr>
          <p:nvPr/>
        </p:nvSpPr>
        <p:spPr bwMode="auto">
          <a:xfrm>
            <a:off x="7866749" y="3754064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/>
              <a:t>Number of spikes</a:t>
            </a:r>
            <a:endParaRPr lang="ru-RU" altLang="en-US" sz="1800" i="1" dirty="0"/>
          </a:p>
        </p:txBody>
      </p:sp>
      <p:cxnSp>
        <p:nvCxnSpPr>
          <p:cNvPr id="32" name="Прямая соединительная линия 127"/>
          <p:cNvCxnSpPr>
            <a:cxnSpLocks noChangeShapeType="1"/>
          </p:cNvCxnSpPr>
          <p:nvPr/>
        </p:nvCxnSpPr>
        <p:spPr bwMode="auto">
          <a:xfrm>
            <a:off x="7866749" y="4150963"/>
            <a:ext cx="18764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3"/>
          <p:cNvSpPr/>
          <p:nvPr/>
        </p:nvSpPr>
        <p:spPr>
          <a:xfrm>
            <a:off x="8176423" y="4186406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 smtClean="0"/>
              <a:t>Time frame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191552"/>
              </p:ext>
            </p:extLst>
          </p:nvPr>
        </p:nvGraphicFramePr>
        <p:xfrm>
          <a:off x="7096812" y="3973777"/>
          <a:ext cx="7699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Equation" r:id="rId5" imgW="253800" imgH="164880" progId="Equation.3">
                  <p:embed/>
                </p:oleObj>
              </mc:Choice>
              <mc:Fallback>
                <p:oleObj name="Equation" r:id="rId5" imgW="253800" imgH="164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812" y="3973777"/>
                        <a:ext cx="7699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400800" y="4965256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i="1" dirty="0"/>
              <a:t>y</a:t>
            </a:r>
            <a:r>
              <a:rPr lang="en-US" altLang="en-US" dirty="0"/>
              <a:t> is firing </a:t>
            </a:r>
            <a:r>
              <a:rPr lang="en-US" altLang="en-US" dirty="0" smtClean="0"/>
              <a:t>rate , Spike </a:t>
            </a:r>
            <a:r>
              <a:rPr lang="en-US" altLang="en-US" dirty="0"/>
              <a:t>timing is not considered </a:t>
            </a:r>
            <a:endParaRPr lang="en-US" altLang="en-US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Gives real valued output bounded by (0,1)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33639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477962"/>
          </a:xfrm>
        </p:spPr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4000" dirty="0" smtClean="0">
                <a:latin typeface="Cambria" panose="02040503050406030204" pitchFamily="18" charset="0"/>
              </a:rPr>
              <a:t>Third </a:t>
            </a:r>
            <a:r>
              <a:rPr lang="en-US" sz="4000" dirty="0">
                <a:latin typeface="Cambria" panose="02040503050406030204" pitchFamily="18" charset="0"/>
              </a:rPr>
              <a:t>Generation Artificial Neuron: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sz="3100" dirty="0" smtClean="0"/>
          </a:p>
        </p:txBody>
      </p:sp>
      <p:grpSp>
        <p:nvGrpSpPr>
          <p:cNvPr id="16387" name="Группа 112"/>
          <p:cNvGrpSpPr>
            <a:grpSpLocks/>
          </p:cNvGrpSpPr>
          <p:nvPr/>
        </p:nvGrpSpPr>
        <p:grpSpPr bwMode="auto">
          <a:xfrm>
            <a:off x="1219200" y="3200400"/>
            <a:ext cx="3810000" cy="1028700"/>
            <a:chOff x="6153150" y="2206625"/>
            <a:chExt cx="2857500" cy="1028700"/>
          </a:xfrm>
        </p:grpSpPr>
        <p:grpSp>
          <p:nvGrpSpPr>
            <p:cNvPr id="16390" name="Группа 73"/>
            <p:cNvGrpSpPr>
              <a:grpSpLocks noChangeAspect="1"/>
            </p:cNvGrpSpPr>
            <p:nvPr/>
          </p:nvGrpSpPr>
          <p:grpSpPr bwMode="auto">
            <a:xfrm>
              <a:off x="6153150" y="2206625"/>
              <a:ext cx="2857500" cy="1028700"/>
              <a:chOff x="1890156" y="4450278"/>
              <a:chExt cx="3810000" cy="1371600"/>
            </a:xfrm>
          </p:grpSpPr>
          <p:grpSp>
            <p:nvGrpSpPr>
              <p:cNvPr id="16392" name="Group 31"/>
              <p:cNvGrpSpPr>
                <a:grpSpLocks/>
              </p:cNvGrpSpPr>
              <p:nvPr/>
            </p:nvGrpSpPr>
            <p:grpSpPr bwMode="auto">
              <a:xfrm>
                <a:off x="2918856" y="4716978"/>
                <a:ext cx="2066925" cy="838200"/>
                <a:chOff x="1578" y="1968"/>
                <a:chExt cx="1302" cy="528"/>
              </a:xfrm>
            </p:grpSpPr>
            <p:sp>
              <p:nvSpPr>
                <p:cNvPr id="16406" name="Oval 10"/>
                <p:cNvSpPr>
                  <a:spLocks noChangeArrowheads="1"/>
                </p:cNvSpPr>
                <p:nvPr/>
              </p:nvSpPr>
              <p:spPr bwMode="auto">
                <a:xfrm>
                  <a:off x="1578" y="1968"/>
                  <a:ext cx="1302" cy="528"/>
                </a:xfrm>
                <a:prstGeom prst="ellipse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cxnSp>
              <p:nvCxnSpPr>
                <p:cNvPr id="16407" name="AutoShape 11"/>
                <p:cNvCxnSpPr>
                  <a:cxnSpLocks noChangeShapeType="1"/>
                  <a:stCxn id="16406" idx="0"/>
                  <a:endCxn id="16406" idx="4"/>
                </p:cNvCxnSpPr>
                <p:nvPr/>
              </p:nvCxnSpPr>
              <p:spPr bwMode="auto">
                <a:xfrm>
                  <a:off x="2229" y="1968"/>
                  <a:ext cx="0" cy="528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393" name="Line 47"/>
              <p:cNvSpPr>
                <a:spLocks noChangeShapeType="1"/>
              </p:cNvSpPr>
              <p:nvPr/>
            </p:nvSpPr>
            <p:spPr bwMode="auto">
              <a:xfrm>
                <a:off x="1890156" y="4450278"/>
                <a:ext cx="1143000" cy="457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4" name="Line 48"/>
              <p:cNvSpPr>
                <a:spLocks noChangeShapeType="1"/>
              </p:cNvSpPr>
              <p:nvPr/>
            </p:nvSpPr>
            <p:spPr bwMode="auto">
              <a:xfrm flipV="1">
                <a:off x="1890156" y="5364678"/>
                <a:ext cx="1143000" cy="457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5" name="Line 49"/>
              <p:cNvSpPr>
                <a:spLocks noChangeShapeType="1"/>
              </p:cNvSpPr>
              <p:nvPr/>
            </p:nvSpPr>
            <p:spPr bwMode="auto">
              <a:xfrm>
                <a:off x="1890156" y="5136078"/>
                <a:ext cx="10287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396" name="Group 75"/>
              <p:cNvGrpSpPr>
                <a:grpSpLocks/>
              </p:cNvGrpSpPr>
              <p:nvPr/>
            </p:nvGrpSpPr>
            <p:grpSpPr bwMode="auto">
              <a:xfrm>
                <a:off x="4976256" y="4917003"/>
                <a:ext cx="723900" cy="457200"/>
                <a:chOff x="4824" y="3312"/>
                <a:chExt cx="456" cy="288"/>
              </a:xfrm>
            </p:grpSpPr>
            <p:sp>
              <p:nvSpPr>
                <p:cNvPr id="16401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5040" y="331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2" name="Line 77"/>
                <p:cNvSpPr>
                  <a:spLocks noChangeShapeType="1"/>
                </p:cNvSpPr>
                <p:nvPr/>
              </p:nvSpPr>
              <p:spPr bwMode="auto">
                <a:xfrm>
                  <a:off x="5040" y="3444"/>
                  <a:ext cx="240" cy="1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3" name="Line 78"/>
                <p:cNvSpPr>
                  <a:spLocks noChangeShapeType="1"/>
                </p:cNvSpPr>
                <p:nvPr/>
              </p:nvSpPr>
              <p:spPr bwMode="auto">
                <a:xfrm>
                  <a:off x="4824" y="345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4" name="AutoShape 79"/>
                <p:cNvSpPr>
                  <a:spLocks noChangeArrowheads="1"/>
                </p:cNvSpPr>
                <p:nvPr/>
              </p:nvSpPr>
              <p:spPr bwMode="auto">
                <a:xfrm>
                  <a:off x="5040" y="3426"/>
                  <a:ext cx="48" cy="48"/>
                </a:xfrm>
                <a:prstGeom prst="flowChartConnector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405" name="Line 80"/>
                <p:cNvSpPr>
                  <a:spLocks noChangeShapeType="1"/>
                </p:cNvSpPr>
                <p:nvPr/>
              </p:nvSpPr>
              <p:spPr bwMode="auto">
                <a:xfrm>
                  <a:off x="5088" y="345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7" name="Группа 95"/>
              <p:cNvGrpSpPr>
                <a:grpSpLocks/>
              </p:cNvGrpSpPr>
              <p:nvPr/>
            </p:nvGrpSpPr>
            <p:grpSpPr bwMode="auto">
              <a:xfrm>
                <a:off x="4122084" y="5005125"/>
                <a:ext cx="457200" cy="230188"/>
                <a:chOff x="3200400" y="2514600"/>
                <a:chExt cx="457200" cy="230188"/>
              </a:xfrm>
            </p:grpSpPr>
            <p:sp>
              <p:nvSpPr>
                <p:cNvPr id="1639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429000" y="2514600"/>
                  <a:ext cx="0" cy="21600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00" name="Прямая соединительная линия 82"/>
                <p:cNvCxnSpPr>
                  <a:cxnSpLocks noChangeShapeType="1"/>
                </p:cNvCxnSpPr>
                <p:nvPr/>
              </p:nvCxnSpPr>
              <p:spPr bwMode="auto">
                <a:xfrm>
                  <a:off x="3200400" y="2743200"/>
                  <a:ext cx="457200" cy="15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aphicFrame>
            <p:nvGraphicFramePr>
              <p:cNvPr id="16398" name="Object 235"/>
              <p:cNvGraphicFramePr>
                <a:graphicFrameLocks noChangeAspect="1"/>
              </p:cNvGraphicFramePr>
              <p:nvPr/>
            </p:nvGraphicFramePr>
            <p:xfrm>
              <a:off x="3467073" y="4827045"/>
              <a:ext cx="497416" cy="5947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8" name="Equation" r:id="rId3" imgW="171412" imgH="247529" progId="Equation.3">
                      <p:embed/>
                    </p:oleObj>
                  </mc:Choice>
                  <mc:Fallback>
                    <p:oleObj name="Equation" r:id="rId3" imgW="171412" imgH="247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7073" y="4827045"/>
                            <a:ext cx="497416" cy="5947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391" name="Text Box 83"/>
            <p:cNvSpPr txBox="1">
              <a:spLocks noChangeArrowheads="1"/>
            </p:cNvSpPr>
            <p:nvPr/>
          </p:nvSpPr>
          <p:spPr bwMode="auto">
            <a:xfrm>
              <a:off x="8404225" y="2303463"/>
              <a:ext cx="4857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 b="1" i="1"/>
            </a:p>
          </p:txBody>
        </p:sp>
      </p:grpSp>
      <p:sp>
        <p:nvSpPr>
          <p:cNvPr id="16388" name="Прямоугольник 118"/>
          <p:cNvSpPr>
            <a:spLocks noChangeArrowheads="1"/>
          </p:cNvSpPr>
          <p:nvPr/>
        </p:nvSpPr>
        <p:spPr bwMode="auto">
          <a:xfrm>
            <a:off x="678174" y="1371600"/>
            <a:ext cx="5080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latin typeface="Cambria" panose="02040503050406030204" pitchFamily="18" charset="0"/>
              </a:rPr>
              <a:t>Spiking neuron model was introduced by </a:t>
            </a:r>
            <a:r>
              <a:rPr lang="en-US" b="1" dirty="0">
                <a:latin typeface="Cambria" panose="02040503050406030204" pitchFamily="18" charset="0"/>
              </a:rPr>
              <a:t>J. Hopfield </a:t>
            </a:r>
            <a:r>
              <a:rPr lang="en-US" dirty="0">
                <a:latin typeface="Cambria" panose="02040503050406030204" pitchFamily="18" charset="0"/>
              </a:rPr>
              <a:t>in 1995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16389" name="Прямоугольник 118"/>
          <p:cNvSpPr>
            <a:spLocks noChangeArrowheads="1"/>
          </p:cNvSpPr>
          <p:nvPr/>
        </p:nvSpPr>
        <p:spPr bwMode="auto">
          <a:xfrm>
            <a:off x="5867400" y="2265997"/>
            <a:ext cx="5080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latin typeface="Cambria" panose="02040503050406030204" pitchFamily="18" charset="0"/>
              </a:rPr>
              <a:t>Spiking neural networks are </a:t>
            </a:r>
          </a:p>
          <a:p>
            <a:pPr eaLnBrk="1" hangingPunct="1"/>
            <a:r>
              <a:rPr lang="en-US" dirty="0">
                <a:latin typeface="Cambria" panose="02040503050406030204" pitchFamily="18" charset="0"/>
              </a:rPr>
              <a:t>   - biologically more plausible,</a:t>
            </a:r>
          </a:p>
          <a:p>
            <a:pPr eaLnBrk="1" hangingPunct="1"/>
            <a:r>
              <a:rPr lang="en-US" dirty="0">
                <a:latin typeface="Cambria" panose="02040503050406030204" pitchFamily="18" charset="0"/>
              </a:rPr>
              <a:t>   - computationally more powerful,</a:t>
            </a:r>
          </a:p>
          <a:p>
            <a:pPr eaLnBrk="1" hangingPunct="1"/>
            <a:r>
              <a:rPr lang="en-US" dirty="0">
                <a:latin typeface="Cambria" panose="02040503050406030204" pitchFamily="18" charset="0"/>
              </a:rPr>
              <a:t>   - considerably faster</a:t>
            </a:r>
          </a:p>
          <a:p>
            <a:pPr eaLnBrk="1" hangingPunct="1"/>
            <a:r>
              <a:rPr lang="en-US" dirty="0">
                <a:latin typeface="Cambria" panose="02040503050406030204" pitchFamily="18" charset="0"/>
              </a:rPr>
              <a:t> than networks of the second generation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3163" y="1219200"/>
            <a:ext cx="6900637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47" y="274638"/>
            <a:ext cx="5251153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latin typeface="Cambria" panose="02040503050406030204" pitchFamily="18" charset="0"/>
              </a:rPr>
              <a:t>Artificial Spiking </a:t>
            </a:r>
            <a:r>
              <a:rPr lang="en-US" sz="3600" dirty="0">
                <a:latin typeface="Cambria" panose="02040503050406030204" pitchFamily="18" charset="0"/>
              </a:rPr>
              <a:t>Neuron</a:t>
            </a:r>
            <a:r>
              <a:rPr lang="en-US" sz="3600" dirty="0" smtClean="0">
                <a:latin typeface="Cambria" panose="02040503050406030204" pitchFamily="18" charset="0"/>
              </a:rPr>
              <a:t>:</a:t>
            </a:r>
            <a:endParaRPr lang="en-US" altLang="en-US" sz="3600" dirty="0">
              <a:latin typeface="Cambria" panose="02040503050406030204" pitchFamily="18" charset="0"/>
            </a:endParaRPr>
          </a:p>
        </p:txBody>
      </p:sp>
      <p:pic>
        <p:nvPicPr>
          <p:cNvPr id="145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133600"/>
            <a:ext cx="10871200" cy="258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10363200" cy="1447800"/>
          </a:xfrm>
        </p:spPr>
        <p:txBody>
          <a:bodyPr/>
          <a:lstStyle/>
          <a:p>
            <a:pPr marL="0" indent="0">
              <a:buNone/>
            </a:pPr>
            <a:endParaRPr lang="en-US" altLang="en-US" i="1" dirty="0"/>
          </a:p>
          <a:p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295400"/>
            <a:ext cx="5871768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1718703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Cambria" panose="02040503050406030204" pitchFamily="18" charset="0"/>
              </a:rPr>
              <a:t>Computing with precisely timed spikes is more powerful than with “rates”.</a:t>
            </a:r>
          </a:p>
        </p:txBody>
      </p:sp>
    </p:spTree>
    <p:extLst>
      <p:ext uri="{BB962C8B-B14F-4D97-AF65-F5344CB8AC3E}">
        <p14:creationId xmlns:p14="http://schemas.microsoft.com/office/powerpoint/2010/main" val="23116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mbria" panose="02040503050406030204" pitchFamily="18" charset="0"/>
              </a:rPr>
              <a:t>Membrane potential </a:t>
            </a:r>
            <a:r>
              <a:rPr lang="en-US" altLang="en-US" sz="2000" dirty="0">
                <a:latin typeface="Cambria" panose="02040503050406030204" pitchFamily="18" charset="0"/>
              </a:rPr>
              <a:t>is a weighted sum of impinging </a:t>
            </a:r>
            <a:r>
              <a:rPr lang="en-US" altLang="en-US" sz="2000" dirty="0" smtClean="0">
                <a:latin typeface="Cambria" panose="02040503050406030204" pitchFamily="18" charset="0"/>
              </a:rPr>
              <a:t>spikes, a </a:t>
            </a:r>
            <a:r>
              <a:rPr lang="en-US" altLang="en-US" sz="2000" dirty="0" smtClean="0">
                <a:latin typeface="Cambria" panose="02040503050406030204" pitchFamily="18" charset="0"/>
                <a:cs typeface="Arial" charset="0"/>
              </a:rPr>
              <a:t>spike </a:t>
            </a:r>
            <a:r>
              <a:rPr lang="en-US" altLang="en-US" sz="2000" dirty="0">
                <a:latin typeface="Cambria" panose="02040503050406030204" pitchFamily="18" charset="0"/>
                <a:cs typeface="Arial" charset="0"/>
              </a:rPr>
              <a:t>generated when potential crosses threshold, reset </a:t>
            </a:r>
            <a:r>
              <a:rPr lang="en-US" altLang="en-US" sz="2000" dirty="0" smtClean="0">
                <a:latin typeface="Cambria" panose="02040503050406030204" pitchFamily="18" charset="0"/>
                <a:cs typeface="Arial" charset="0"/>
              </a:rPr>
              <a:t>potential. </a:t>
            </a:r>
            <a:endParaRPr lang="en-US" altLang="en-US" sz="2000" dirty="0">
              <a:latin typeface="Cambria" panose="02040503050406030204" pitchFamily="18" charset="0"/>
              <a:cs typeface="Arial" charset="0"/>
            </a:endParaRPr>
          </a:p>
          <a:p>
            <a:pPr marL="0" indent="0">
              <a:buNone/>
            </a:pPr>
            <a:endParaRPr lang="en-US" altLang="en-US" sz="20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Cambria" panose="02040503050406030204" pitchFamily="18" charset="0"/>
            </a:endParaRPr>
          </a:p>
          <a:p>
            <a:pPr lvl="1"/>
            <a:endParaRPr lang="en-US" altLang="en-US" sz="2000" dirty="0" smtClean="0">
              <a:latin typeface="Cambria" panose="02040503050406030204" pitchFamily="18" charset="0"/>
              <a:cs typeface="Arial" charset="0"/>
            </a:endParaRPr>
          </a:p>
          <a:p>
            <a:endParaRPr lang="el-GR" altLang="en-US" sz="2400" dirty="0">
              <a:cs typeface="Arial" charset="0"/>
            </a:endParaRPr>
          </a:p>
          <a:p>
            <a:endParaRPr lang="en-US" altLang="en-US" dirty="0"/>
          </a:p>
        </p:txBody>
      </p:sp>
      <p:pic>
        <p:nvPicPr>
          <p:cNvPr id="1597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41" y="3429000"/>
            <a:ext cx="73152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flipV="1">
            <a:off x="658340" y="1178009"/>
            <a:ext cx="3352801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493694"/>
            <a:ext cx="1013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Spiking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43000" y="2362200"/>
                <a:ext cx="4572000" cy="964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en-US" sz="2200" b="0" i="1" baseline="-250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d>
                        <m:dPr>
                          <m:ctrlPr>
                            <a:rPr lang="pt-BR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sz="2200" b="0" i="1" baseline="-25000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2200" b="0" i="1" baseline="-360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𝑖𝑗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d>
                            <m:dPr>
                              <m:ctrlPr>
                                <a:rPr lang="pt-BR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 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362200"/>
                <a:ext cx="4572000" cy="9645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6866" y="493694"/>
            <a:ext cx="1025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latin typeface="Cambria" pitchFamily="18" charset="0"/>
              </a:rPr>
              <a:t>Processing At Each Neuron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89874" y="1196339"/>
            <a:ext cx="5221933" cy="45719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30000" y="6340476"/>
            <a:ext cx="533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5"/>
              <p:cNvSpPr txBox="1">
                <a:spLocks noChangeArrowheads="1"/>
              </p:cNvSpPr>
              <p:nvPr/>
            </p:nvSpPr>
            <p:spPr bwMode="auto">
              <a:xfrm>
                <a:off x="1321537" y="5182327"/>
                <a:ext cx="2898404" cy="1169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 + </m:t>
                            </m:r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eaLnBrk="1" hangingPunct="1">
                  <a:spcBef>
                    <a:spcPct val="50000"/>
                  </a:spcBef>
                </a:pPr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1537" y="5182327"/>
                <a:ext cx="2898404" cy="11698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195539" y="2798713"/>
            <a:ext cx="2949481" cy="1069478"/>
            <a:chOff x="4102919" y="2261763"/>
            <a:chExt cx="6558650" cy="2134166"/>
          </a:xfrm>
        </p:grpSpPr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6007731" y="2303731"/>
              <a:ext cx="2807838" cy="209219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6443133" y="2933061"/>
              <a:ext cx="1896532" cy="985838"/>
            </a:xfrm>
            <a:custGeom>
              <a:avLst/>
              <a:gdLst>
                <a:gd name="T0" fmla="*/ 0 w 896"/>
                <a:gd name="T1" fmla="*/ 620 h 621"/>
                <a:gd name="T2" fmla="*/ 59 w 896"/>
                <a:gd name="T3" fmla="*/ 620 h 621"/>
                <a:gd name="T4" fmla="*/ 112 w 896"/>
                <a:gd name="T5" fmla="*/ 615 h 621"/>
                <a:gd name="T6" fmla="*/ 160 w 896"/>
                <a:gd name="T7" fmla="*/ 611 h 621"/>
                <a:gd name="T8" fmla="*/ 202 w 896"/>
                <a:gd name="T9" fmla="*/ 603 h 621"/>
                <a:gd name="T10" fmla="*/ 243 w 896"/>
                <a:gd name="T11" fmla="*/ 587 h 621"/>
                <a:gd name="T12" fmla="*/ 273 w 896"/>
                <a:gd name="T13" fmla="*/ 570 h 621"/>
                <a:gd name="T14" fmla="*/ 326 w 896"/>
                <a:gd name="T15" fmla="*/ 529 h 621"/>
                <a:gd name="T16" fmla="*/ 368 w 896"/>
                <a:gd name="T17" fmla="*/ 479 h 621"/>
                <a:gd name="T18" fmla="*/ 397 w 896"/>
                <a:gd name="T19" fmla="*/ 429 h 621"/>
                <a:gd name="T20" fmla="*/ 492 w 896"/>
                <a:gd name="T21" fmla="*/ 198 h 621"/>
                <a:gd name="T22" fmla="*/ 522 w 896"/>
                <a:gd name="T23" fmla="*/ 147 h 621"/>
                <a:gd name="T24" fmla="*/ 563 w 896"/>
                <a:gd name="T25" fmla="*/ 98 h 621"/>
                <a:gd name="T26" fmla="*/ 617 w 896"/>
                <a:gd name="T27" fmla="*/ 57 h 621"/>
                <a:gd name="T28" fmla="*/ 688 w 896"/>
                <a:gd name="T29" fmla="*/ 23 h 621"/>
                <a:gd name="T30" fmla="*/ 783 w 896"/>
                <a:gd name="T31" fmla="*/ 7 h 621"/>
                <a:gd name="T32" fmla="*/ 836 w 896"/>
                <a:gd name="T33" fmla="*/ 0 h 621"/>
                <a:gd name="T34" fmla="*/ 895 w 896"/>
                <a:gd name="T35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6" h="621">
                  <a:moveTo>
                    <a:pt x="0" y="620"/>
                  </a:moveTo>
                  <a:lnTo>
                    <a:pt x="59" y="620"/>
                  </a:lnTo>
                  <a:lnTo>
                    <a:pt x="112" y="615"/>
                  </a:lnTo>
                  <a:lnTo>
                    <a:pt x="160" y="611"/>
                  </a:lnTo>
                  <a:lnTo>
                    <a:pt x="202" y="603"/>
                  </a:lnTo>
                  <a:lnTo>
                    <a:pt x="243" y="587"/>
                  </a:lnTo>
                  <a:lnTo>
                    <a:pt x="273" y="570"/>
                  </a:lnTo>
                  <a:lnTo>
                    <a:pt x="326" y="529"/>
                  </a:lnTo>
                  <a:lnTo>
                    <a:pt x="368" y="479"/>
                  </a:lnTo>
                  <a:lnTo>
                    <a:pt x="397" y="429"/>
                  </a:lnTo>
                  <a:lnTo>
                    <a:pt x="492" y="198"/>
                  </a:lnTo>
                  <a:lnTo>
                    <a:pt x="522" y="147"/>
                  </a:lnTo>
                  <a:lnTo>
                    <a:pt x="563" y="98"/>
                  </a:lnTo>
                  <a:lnTo>
                    <a:pt x="617" y="57"/>
                  </a:lnTo>
                  <a:lnTo>
                    <a:pt x="688" y="23"/>
                  </a:lnTo>
                  <a:lnTo>
                    <a:pt x="783" y="7"/>
                  </a:lnTo>
                  <a:lnTo>
                    <a:pt x="836" y="0"/>
                  </a:lnTo>
                  <a:lnTo>
                    <a:pt x="895" y="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"/>
            <p:cNvSpPr>
              <a:spLocks noChangeShapeType="1"/>
            </p:cNvSpPr>
            <p:nvPr/>
          </p:nvSpPr>
          <p:spPr bwMode="auto">
            <a:xfrm flipV="1">
              <a:off x="7391400" y="2693458"/>
              <a:ext cx="0" cy="123666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"/>
            <p:cNvSpPr>
              <a:spLocks noChangeShapeType="1"/>
            </p:cNvSpPr>
            <p:nvPr/>
          </p:nvSpPr>
          <p:spPr bwMode="auto">
            <a:xfrm>
              <a:off x="6427086" y="3930121"/>
              <a:ext cx="191258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7320476" y="2918206"/>
              <a:ext cx="10160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 flipH="1" flipV="1">
              <a:off x="4214877" y="2261763"/>
              <a:ext cx="1960325" cy="623509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 flipH="1" flipV="1">
              <a:off x="4214879" y="3317143"/>
              <a:ext cx="1809949" cy="12326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 flipH="1">
              <a:off x="4102919" y="3716417"/>
              <a:ext cx="2033870" cy="679511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9"/>
            <p:cNvSpPr>
              <a:spLocks noChangeShapeType="1"/>
            </p:cNvSpPr>
            <p:nvPr/>
          </p:nvSpPr>
          <p:spPr bwMode="auto">
            <a:xfrm flipH="1">
              <a:off x="8815569" y="3269875"/>
              <a:ext cx="1846000" cy="9513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395070"/>
              </p:ext>
            </p:extLst>
          </p:nvPr>
        </p:nvGraphicFramePr>
        <p:xfrm>
          <a:off x="1208639" y="4148667"/>
          <a:ext cx="312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5" imgW="1079500" imgH="457200" progId="Equation.3">
                  <p:embed/>
                </p:oleObj>
              </mc:Choice>
              <mc:Fallback>
                <p:oleObj name="Equation" r:id="rId5" imgW="1079500" imgH="457200" progId="Equation.3">
                  <p:embed/>
                  <p:pic>
                    <p:nvPicPr>
                      <p:cNvPr id="0" name="Содержимое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639" y="4148667"/>
                        <a:ext cx="3124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22221" y="3483549"/>
                <a:ext cx="3733801" cy="13302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200" b="0" i="1" baseline="-250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d>
                        <m:dPr>
                          <m:ctrlPr>
                            <a:rPr lang="pt-BR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sz="2200" b="0" i="1" baseline="-25000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  <m:r>
                            <a:rPr lang="en-US" sz="2200" b="0" i="1" baseline="-360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𝑖𝑗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d>
                            <m:dPr>
                              <m:ctrlPr>
                                <a:rPr lang="pt-BR" sz="2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r>
                  <a:rPr lang="en-US" sz="2200" dirty="0"/>
                  <a:t> </a:t>
                </a:r>
                <a:r>
                  <a:rPr lang="en-US" sz="2200" dirty="0" smtClean="0"/>
                  <a:t>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≥</m:t>
                    </m:r>
                    <m:r>
                      <a:rPr lang="en-US" sz="2200" b="0" i="1" smtClean="0">
                        <a:latin typeface="Cambria Math"/>
                      </a:rPr>
                      <m:t>𝑣</m:t>
                    </m:r>
                    <m:r>
                      <a:rPr lang="en-US" sz="22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200" dirty="0" smtClean="0"/>
                  <a:t> spike. </a:t>
                </a:r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221" y="3483549"/>
                <a:ext cx="3733801" cy="1330236"/>
              </a:xfrm>
              <a:prstGeom prst="rect">
                <a:avLst/>
              </a:prstGeom>
              <a:blipFill rotWithShape="1">
                <a:blip r:embed="rId7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6834719" y="4799370"/>
            <a:ext cx="2897114" cy="765915"/>
            <a:chOff x="7544720" y="4863952"/>
            <a:chExt cx="2325530" cy="7659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8286939" y="4863952"/>
                  <a:ext cx="1583311" cy="7659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 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(1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den>
                            </m:f>
                            <m:r>
                              <a:rPr lang="en-US" sz="2400" b="0" i="1" dirty="0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6939" y="4863952"/>
                  <a:ext cx="1583311" cy="76591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544720" y="5053193"/>
                  <a:ext cx="116215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2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  <m:d>
                        <m:dPr>
                          <m:ctrlPr>
                            <a:rPr lang="pt-BR" sz="24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400" dirty="0" smtClean="0"/>
                    <a:t> 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4720" y="5053193"/>
                  <a:ext cx="1162157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09600" y="3679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600001" y="2158874"/>
            <a:ext cx="3044108" cy="1276286"/>
            <a:chOff x="6861892" y="1351839"/>
            <a:chExt cx="3044108" cy="1276286"/>
          </a:xfrm>
        </p:grpSpPr>
        <p:grpSp>
          <p:nvGrpSpPr>
            <p:cNvPr id="46" name="Group 45"/>
            <p:cNvGrpSpPr/>
            <p:nvPr/>
          </p:nvGrpSpPr>
          <p:grpSpPr>
            <a:xfrm>
              <a:off x="6861892" y="1487889"/>
              <a:ext cx="3044108" cy="1140236"/>
              <a:chOff x="3383367" y="2432068"/>
              <a:chExt cx="6696780" cy="1894623"/>
            </a:xfrm>
          </p:grpSpPr>
          <p:sp>
            <p:nvSpPr>
              <p:cNvPr id="47" name="Oval 15"/>
              <p:cNvSpPr>
                <a:spLocks noChangeArrowheads="1"/>
              </p:cNvSpPr>
              <p:nvPr/>
            </p:nvSpPr>
            <p:spPr bwMode="auto">
              <a:xfrm>
                <a:off x="5641776" y="2432068"/>
                <a:ext cx="2510583" cy="1894623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6" name="Line 27"/>
              <p:cNvSpPr>
                <a:spLocks noChangeShapeType="1"/>
              </p:cNvSpPr>
              <p:nvPr/>
            </p:nvSpPr>
            <p:spPr bwMode="auto">
              <a:xfrm flipH="1" flipV="1">
                <a:off x="3383369" y="2883668"/>
                <a:ext cx="2392003" cy="13050"/>
              </a:xfrm>
              <a:prstGeom prst="line">
                <a:avLst/>
              </a:prstGeom>
              <a:noFill/>
              <a:ln w="50800">
                <a:solidFill>
                  <a:schemeClr val="accent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26"/>
              <p:cNvSpPr>
                <a:spLocks noChangeShapeType="1"/>
              </p:cNvSpPr>
              <p:nvPr/>
            </p:nvSpPr>
            <p:spPr bwMode="auto">
              <a:xfrm flipH="1">
                <a:off x="3383367" y="3759731"/>
                <a:ext cx="2334033" cy="21255"/>
              </a:xfrm>
              <a:prstGeom prst="line">
                <a:avLst/>
              </a:prstGeom>
              <a:noFill/>
              <a:ln w="50800">
                <a:solidFill>
                  <a:schemeClr val="accent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29"/>
              <p:cNvSpPr>
                <a:spLocks noChangeShapeType="1"/>
              </p:cNvSpPr>
              <p:nvPr/>
            </p:nvSpPr>
            <p:spPr bwMode="auto">
              <a:xfrm flipH="1">
                <a:off x="8175130" y="3321888"/>
                <a:ext cx="1905017" cy="0"/>
              </a:xfrm>
              <a:prstGeom prst="line">
                <a:avLst/>
              </a:prstGeom>
              <a:noFill/>
              <a:ln w="50800">
                <a:solidFill>
                  <a:schemeClr val="accent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8207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0161" y="1351839"/>
              <a:ext cx="225275" cy="35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99" y="1376257"/>
              <a:ext cx="225275" cy="35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9413" y="1911702"/>
              <a:ext cx="225275" cy="35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395" y="1911701"/>
              <a:ext cx="225275" cy="35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9" name="Picture 1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369" y="1644052"/>
              <a:ext cx="683619" cy="63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1" name="Picture 1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4466" y="1487890"/>
              <a:ext cx="491862" cy="46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angle 18"/>
          <p:cNvSpPr/>
          <p:nvPr/>
        </p:nvSpPr>
        <p:spPr>
          <a:xfrm>
            <a:off x="6449735" y="1269989"/>
            <a:ext cx="4599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latin typeface="Cambria" panose="02040503050406030204" pitchFamily="18" charset="0"/>
              </a:rPr>
              <a:t>Spiking </a:t>
            </a:r>
            <a:r>
              <a:rPr lang="en-US" dirty="0" smtClean="0">
                <a:latin typeface="Cambria" panose="02040503050406030204" pitchFamily="18" charset="0"/>
              </a:rPr>
              <a:t>Neuron:  </a:t>
            </a:r>
            <a:r>
              <a:rPr lang="el-GR" altLang="en-US" dirty="0" smtClean="0">
                <a:latin typeface="Cambria" panose="02040503050406030204" pitchFamily="18" charset="0"/>
                <a:cs typeface="Arial" charset="0"/>
              </a:rPr>
              <a:t>ε</a:t>
            </a:r>
            <a:r>
              <a:rPr lang="en-US" altLang="en-US" dirty="0">
                <a:latin typeface="Cambria" panose="02040503050406030204" pitchFamily="18" charset="0"/>
              </a:rPr>
              <a:t>(t) is the kernel describing how a single spike changes the </a:t>
            </a:r>
            <a:r>
              <a:rPr lang="en-US" altLang="en-US" dirty="0" smtClean="0">
                <a:latin typeface="Cambria" panose="02040503050406030204" pitchFamily="18" charset="0"/>
              </a:rPr>
              <a:t>potential. </a:t>
            </a:r>
            <a:endParaRPr lang="en-US" altLang="en-US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05097" y="1524000"/>
            <a:ext cx="39527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Sigmoidal Neuron: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continuous </a:t>
            </a:r>
            <a:r>
              <a:rPr lang="en-US" dirty="0">
                <a:latin typeface="Cambria" panose="02040503050406030204" pitchFamily="18" charset="0"/>
              </a:rPr>
              <a:t>range of values between 0 and </a:t>
            </a:r>
            <a:r>
              <a:rPr lang="en-US" dirty="0" smtClean="0">
                <a:latin typeface="Cambria" panose="02040503050406030204" pitchFamily="18" charset="0"/>
              </a:rPr>
              <a:t>1, so </a:t>
            </a:r>
            <a:r>
              <a:rPr lang="en-US" dirty="0">
                <a:latin typeface="Cambria" panose="02040503050406030204" pitchFamily="18" charset="0"/>
              </a:rPr>
              <a:t>output changes very slowly with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6449735" y="5507577"/>
                <a:ext cx="459926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en-US" dirty="0" smtClean="0">
                    <a:latin typeface="Cambria" panose="02040503050406030204" pitchFamily="18" charset="0"/>
                  </a:rPr>
                  <a:t>:  Membrane  time constant , determines the rise and decay time of post synaptic potential (PSP). </a:t>
                </a:r>
                <a:endParaRPr lang="en-US" altLang="en-US" dirty="0">
                  <a:latin typeface="Cambria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735" y="5507577"/>
                <a:ext cx="4599265" cy="1200329"/>
              </a:xfrm>
              <a:prstGeom prst="rect">
                <a:avLst/>
              </a:prstGeom>
              <a:blipFill rotWithShape="1">
                <a:blip r:embed="rId13"/>
                <a:stretch>
                  <a:fillRect l="-1060" t="-3046" r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5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10228</TotalTime>
  <Words>1648</Words>
  <Application>Microsoft Office PowerPoint</Application>
  <PresentationFormat>Custom</PresentationFormat>
  <Paragraphs>303</Paragraphs>
  <Slides>29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Office Theme</vt:lpstr>
      <vt:lpstr>Equation</vt:lpstr>
      <vt:lpstr>CorelDRAW</vt:lpstr>
      <vt:lpstr>PowerPoint Presentation</vt:lpstr>
      <vt:lpstr>PowerPoint Presentation</vt:lpstr>
      <vt:lpstr>Biological Neuron: </vt:lpstr>
      <vt:lpstr>  First Generation Artificial Neuron:  </vt:lpstr>
      <vt:lpstr> Second Generation Artificial Neuron:   </vt:lpstr>
      <vt:lpstr> Third Generation Artificial Neuron:  </vt:lpstr>
      <vt:lpstr>Artificial Spiking Neuron: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SNN Training Methods: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</dc:creator>
  <cp:lastModifiedBy>shapla</cp:lastModifiedBy>
  <cp:revision>591</cp:revision>
  <dcterms:created xsi:type="dcterms:W3CDTF">2006-08-16T00:00:00Z</dcterms:created>
  <dcterms:modified xsi:type="dcterms:W3CDTF">2017-07-24T13:54:26Z</dcterms:modified>
</cp:coreProperties>
</file>