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1" r:id="rId4"/>
    <p:sldId id="263" r:id="rId5"/>
    <p:sldId id="265" r:id="rId6"/>
    <p:sldId id="259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A00020"/>
    <a:srgbClr val="BFBFBF"/>
    <a:srgbClr val="FFFFFF"/>
    <a:srgbClr val="F1565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E9827-CC1C-410F-BB37-17C71D418C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333AA62-5255-481C-91A2-6C698F42D151}">
      <dgm:prSet phldrT="[Text]"/>
      <dgm:spPr/>
      <dgm:t>
        <a:bodyPr/>
        <a:lstStyle/>
        <a:p>
          <a:r>
            <a:rPr lang="de-DE" dirty="0"/>
            <a:t>NLP Algorithmus  zur Generierung der Karteikarten</a:t>
          </a:r>
        </a:p>
      </dgm:t>
    </dgm:pt>
    <dgm:pt modelId="{AED5CCCE-ED6D-48DA-A88C-BF449B1A001C}" type="parTrans" cxnId="{E66C9FC7-3AF2-47D8-B817-40444D5E0F1A}">
      <dgm:prSet/>
      <dgm:spPr/>
      <dgm:t>
        <a:bodyPr/>
        <a:lstStyle/>
        <a:p>
          <a:endParaRPr lang="de-DE"/>
        </a:p>
      </dgm:t>
    </dgm:pt>
    <dgm:pt modelId="{914E6BC9-475D-4EE5-BDB2-D62C6ADE072F}" type="sibTrans" cxnId="{E66C9FC7-3AF2-47D8-B817-40444D5E0F1A}">
      <dgm:prSet/>
      <dgm:spPr/>
      <dgm:t>
        <a:bodyPr/>
        <a:lstStyle/>
        <a:p>
          <a:endParaRPr lang="de-DE"/>
        </a:p>
      </dgm:t>
    </dgm:pt>
    <dgm:pt modelId="{DA8F936A-C2F2-46B2-965D-9BC3290A75B9}">
      <dgm:prSet phldrT="[Text]"/>
      <dgm:spPr/>
      <dgm:t>
        <a:bodyPr/>
        <a:lstStyle/>
        <a:p>
          <a:r>
            <a:rPr lang="de-DE" dirty="0"/>
            <a:t>Frontend- und Middleware-Design</a:t>
          </a:r>
        </a:p>
      </dgm:t>
    </dgm:pt>
    <dgm:pt modelId="{7865FEF4-9AEE-4468-A200-98342BFF7E88}" type="parTrans" cxnId="{F7D28628-DE48-4449-88C0-6C075A092C4D}">
      <dgm:prSet/>
      <dgm:spPr/>
      <dgm:t>
        <a:bodyPr/>
        <a:lstStyle/>
        <a:p>
          <a:endParaRPr lang="de-DE"/>
        </a:p>
      </dgm:t>
    </dgm:pt>
    <dgm:pt modelId="{90203D5B-2B2D-4929-B4C3-7405503AF977}" type="sibTrans" cxnId="{F7D28628-DE48-4449-88C0-6C075A092C4D}">
      <dgm:prSet/>
      <dgm:spPr/>
      <dgm:t>
        <a:bodyPr/>
        <a:lstStyle/>
        <a:p>
          <a:endParaRPr lang="de-DE"/>
        </a:p>
      </dgm:t>
    </dgm:pt>
    <dgm:pt modelId="{644F343B-B361-4C3C-931D-EAA0FAA3D91C}">
      <dgm:prSet phldrT="[Text]"/>
      <dgm:spPr/>
      <dgm:t>
        <a:bodyPr/>
        <a:lstStyle/>
        <a:p>
          <a:r>
            <a:rPr lang="de-DE" dirty="0"/>
            <a:t>Verschmelzung von Frontend, Middleware und Backend</a:t>
          </a:r>
        </a:p>
      </dgm:t>
    </dgm:pt>
    <dgm:pt modelId="{C2DB51C9-D76B-4525-964D-FBB592DDE135}" type="parTrans" cxnId="{703B89AE-4167-43D0-81B3-3C68990A51A4}">
      <dgm:prSet/>
      <dgm:spPr/>
      <dgm:t>
        <a:bodyPr/>
        <a:lstStyle/>
        <a:p>
          <a:endParaRPr lang="de-DE"/>
        </a:p>
      </dgm:t>
    </dgm:pt>
    <dgm:pt modelId="{71885CA3-CF87-4510-8864-EDF5BB2FD1A4}" type="sibTrans" cxnId="{703B89AE-4167-43D0-81B3-3C68990A51A4}">
      <dgm:prSet/>
      <dgm:spPr/>
      <dgm:t>
        <a:bodyPr/>
        <a:lstStyle/>
        <a:p>
          <a:endParaRPr lang="de-DE"/>
        </a:p>
      </dgm:t>
    </dgm:pt>
    <dgm:pt modelId="{E5A3D052-896F-411C-ADB7-DBBEB116EA32}" type="pres">
      <dgm:prSet presAssocID="{BE7E9827-CC1C-410F-BB37-17C71D418C16}" presName="arrowDiagram" presStyleCnt="0">
        <dgm:presLayoutVars>
          <dgm:chMax val="5"/>
          <dgm:dir/>
          <dgm:resizeHandles val="exact"/>
        </dgm:presLayoutVars>
      </dgm:prSet>
      <dgm:spPr/>
    </dgm:pt>
    <dgm:pt modelId="{ACA0187F-B46C-4E51-81F9-223DFE226955}" type="pres">
      <dgm:prSet presAssocID="{BE7E9827-CC1C-410F-BB37-17C71D418C16}" presName="arrow" presStyleLbl="bgShp" presStyleIdx="0" presStyleCnt="1"/>
      <dgm:spPr/>
    </dgm:pt>
    <dgm:pt modelId="{57C4D659-315D-4535-A676-E51D33BDA816}" type="pres">
      <dgm:prSet presAssocID="{BE7E9827-CC1C-410F-BB37-17C71D418C16}" presName="arrowDiagram3" presStyleCnt="0"/>
      <dgm:spPr/>
    </dgm:pt>
    <dgm:pt modelId="{53F4BB63-F74B-4AA5-9ABB-CA7B3280EFF2}" type="pres">
      <dgm:prSet presAssocID="{C333AA62-5255-481C-91A2-6C698F42D151}" presName="bullet3a" presStyleLbl="node1" presStyleIdx="0" presStyleCnt="3"/>
      <dgm:spPr/>
    </dgm:pt>
    <dgm:pt modelId="{535B138E-C0C0-4411-AFFF-6800B9E28F4B}" type="pres">
      <dgm:prSet presAssocID="{C333AA62-5255-481C-91A2-6C698F42D151}" presName="textBox3a" presStyleLbl="revTx" presStyleIdx="0" presStyleCnt="3">
        <dgm:presLayoutVars>
          <dgm:bulletEnabled val="1"/>
        </dgm:presLayoutVars>
      </dgm:prSet>
      <dgm:spPr/>
    </dgm:pt>
    <dgm:pt modelId="{1F75A4BC-FE73-41C0-B014-AB5261E59A31}" type="pres">
      <dgm:prSet presAssocID="{DA8F936A-C2F2-46B2-965D-9BC3290A75B9}" presName="bullet3b" presStyleLbl="node1" presStyleIdx="1" presStyleCnt="3"/>
      <dgm:spPr/>
    </dgm:pt>
    <dgm:pt modelId="{AF7E205C-D6DB-4A78-899B-DFB072E7AC3E}" type="pres">
      <dgm:prSet presAssocID="{DA8F936A-C2F2-46B2-965D-9BC3290A75B9}" presName="textBox3b" presStyleLbl="revTx" presStyleIdx="1" presStyleCnt="3">
        <dgm:presLayoutVars>
          <dgm:bulletEnabled val="1"/>
        </dgm:presLayoutVars>
      </dgm:prSet>
      <dgm:spPr/>
    </dgm:pt>
    <dgm:pt modelId="{479B63E2-62E6-4646-A06E-483E3B503BF1}" type="pres">
      <dgm:prSet presAssocID="{644F343B-B361-4C3C-931D-EAA0FAA3D91C}" presName="bullet3c" presStyleLbl="node1" presStyleIdx="2" presStyleCnt="3"/>
      <dgm:spPr/>
    </dgm:pt>
    <dgm:pt modelId="{AE9BB2DD-074C-4644-AB3A-FAB77DFB745F}" type="pres">
      <dgm:prSet presAssocID="{644F343B-B361-4C3C-931D-EAA0FAA3D91C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7D28628-DE48-4449-88C0-6C075A092C4D}" srcId="{BE7E9827-CC1C-410F-BB37-17C71D418C16}" destId="{DA8F936A-C2F2-46B2-965D-9BC3290A75B9}" srcOrd="1" destOrd="0" parTransId="{7865FEF4-9AEE-4468-A200-98342BFF7E88}" sibTransId="{90203D5B-2B2D-4929-B4C3-7405503AF977}"/>
    <dgm:cxn modelId="{D46DB469-A040-4BE0-A7A1-9ED5C6DCC6CA}" type="presOf" srcId="{DA8F936A-C2F2-46B2-965D-9BC3290A75B9}" destId="{AF7E205C-D6DB-4A78-899B-DFB072E7AC3E}" srcOrd="0" destOrd="0" presId="urn:microsoft.com/office/officeart/2005/8/layout/arrow2"/>
    <dgm:cxn modelId="{15D56A7F-885F-4B82-B328-199CEC85EF53}" type="presOf" srcId="{C333AA62-5255-481C-91A2-6C698F42D151}" destId="{535B138E-C0C0-4411-AFFF-6800B9E28F4B}" srcOrd="0" destOrd="0" presId="urn:microsoft.com/office/officeart/2005/8/layout/arrow2"/>
    <dgm:cxn modelId="{703B89AE-4167-43D0-81B3-3C68990A51A4}" srcId="{BE7E9827-CC1C-410F-BB37-17C71D418C16}" destId="{644F343B-B361-4C3C-931D-EAA0FAA3D91C}" srcOrd="2" destOrd="0" parTransId="{C2DB51C9-D76B-4525-964D-FBB592DDE135}" sibTransId="{71885CA3-CF87-4510-8864-EDF5BB2FD1A4}"/>
    <dgm:cxn modelId="{E66C9FC7-3AF2-47D8-B817-40444D5E0F1A}" srcId="{BE7E9827-CC1C-410F-BB37-17C71D418C16}" destId="{C333AA62-5255-481C-91A2-6C698F42D151}" srcOrd="0" destOrd="0" parTransId="{AED5CCCE-ED6D-48DA-A88C-BF449B1A001C}" sibTransId="{914E6BC9-475D-4EE5-BDB2-D62C6ADE072F}"/>
    <dgm:cxn modelId="{73E814CF-D490-4CF3-8714-152BD05DCAFC}" type="presOf" srcId="{BE7E9827-CC1C-410F-BB37-17C71D418C16}" destId="{E5A3D052-896F-411C-ADB7-DBBEB116EA32}" srcOrd="0" destOrd="0" presId="urn:microsoft.com/office/officeart/2005/8/layout/arrow2"/>
    <dgm:cxn modelId="{CA46DAF0-CC12-43F0-802B-B81B04B9AAF5}" type="presOf" srcId="{644F343B-B361-4C3C-931D-EAA0FAA3D91C}" destId="{AE9BB2DD-074C-4644-AB3A-FAB77DFB745F}" srcOrd="0" destOrd="0" presId="urn:microsoft.com/office/officeart/2005/8/layout/arrow2"/>
    <dgm:cxn modelId="{446B88CD-4E7D-4190-95AA-828B8C32435B}" type="presParOf" srcId="{E5A3D052-896F-411C-ADB7-DBBEB116EA32}" destId="{ACA0187F-B46C-4E51-81F9-223DFE226955}" srcOrd="0" destOrd="0" presId="urn:microsoft.com/office/officeart/2005/8/layout/arrow2"/>
    <dgm:cxn modelId="{2CDEFFF4-ABDA-4443-8D0E-0A4C83EA5D7C}" type="presParOf" srcId="{E5A3D052-896F-411C-ADB7-DBBEB116EA32}" destId="{57C4D659-315D-4535-A676-E51D33BDA816}" srcOrd="1" destOrd="0" presId="urn:microsoft.com/office/officeart/2005/8/layout/arrow2"/>
    <dgm:cxn modelId="{7494AC4E-E2D8-4715-962D-20B78B93E880}" type="presParOf" srcId="{57C4D659-315D-4535-A676-E51D33BDA816}" destId="{53F4BB63-F74B-4AA5-9ABB-CA7B3280EFF2}" srcOrd="0" destOrd="0" presId="urn:microsoft.com/office/officeart/2005/8/layout/arrow2"/>
    <dgm:cxn modelId="{63D2A098-C165-481E-B220-86E0EF3CAEC2}" type="presParOf" srcId="{57C4D659-315D-4535-A676-E51D33BDA816}" destId="{535B138E-C0C0-4411-AFFF-6800B9E28F4B}" srcOrd="1" destOrd="0" presId="urn:microsoft.com/office/officeart/2005/8/layout/arrow2"/>
    <dgm:cxn modelId="{22F7DF7F-DF3B-430B-9556-10F9E492B2E0}" type="presParOf" srcId="{57C4D659-315D-4535-A676-E51D33BDA816}" destId="{1F75A4BC-FE73-41C0-B014-AB5261E59A31}" srcOrd="2" destOrd="0" presId="urn:microsoft.com/office/officeart/2005/8/layout/arrow2"/>
    <dgm:cxn modelId="{4A2DD171-6339-446E-B0C0-EE2E9FB2991F}" type="presParOf" srcId="{57C4D659-315D-4535-A676-E51D33BDA816}" destId="{AF7E205C-D6DB-4A78-899B-DFB072E7AC3E}" srcOrd="3" destOrd="0" presId="urn:microsoft.com/office/officeart/2005/8/layout/arrow2"/>
    <dgm:cxn modelId="{4BF3C173-7AF8-42BD-8E2B-17254AF7B55E}" type="presParOf" srcId="{57C4D659-315D-4535-A676-E51D33BDA816}" destId="{479B63E2-62E6-4646-A06E-483E3B503BF1}" srcOrd="4" destOrd="0" presId="urn:microsoft.com/office/officeart/2005/8/layout/arrow2"/>
    <dgm:cxn modelId="{69C6E259-8FC2-4889-B6DA-5EE815723B5E}" type="presParOf" srcId="{57C4D659-315D-4535-A676-E51D33BDA816}" destId="{AE9BB2DD-074C-4644-AB3A-FAB77DFB74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E9827-CC1C-410F-BB37-17C71D418C1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333AA62-5255-481C-91A2-6C698F42D151}">
      <dgm:prSet phldrT="[Text]"/>
      <dgm:spPr/>
      <dgm:t>
        <a:bodyPr/>
        <a:lstStyle/>
        <a:p>
          <a:r>
            <a:rPr lang="de-DE" dirty="0"/>
            <a:t>Implementierung eines React-Gerüstes</a:t>
          </a:r>
        </a:p>
      </dgm:t>
    </dgm:pt>
    <dgm:pt modelId="{AED5CCCE-ED6D-48DA-A88C-BF449B1A001C}" type="parTrans" cxnId="{E66C9FC7-3AF2-47D8-B817-40444D5E0F1A}">
      <dgm:prSet/>
      <dgm:spPr/>
      <dgm:t>
        <a:bodyPr/>
        <a:lstStyle/>
        <a:p>
          <a:endParaRPr lang="de-DE"/>
        </a:p>
      </dgm:t>
    </dgm:pt>
    <dgm:pt modelId="{914E6BC9-475D-4EE5-BDB2-D62C6ADE072F}" type="sibTrans" cxnId="{E66C9FC7-3AF2-47D8-B817-40444D5E0F1A}">
      <dgm:prSet/>
      <dgm:spPr/>
      <dgm:t>
        <a:bodyPr/>
        <a:lstStyle/>
        <a:p>
          <a:endParaRPr lang="de-DE"/>
        </a:p>
      </dgm:t>
    </dgm:pt>
    <dgm:pt modelId="{DA8F936A-C2F2-46B2-965D-9BC3290A75B9}">
      <dgm:prSet phldrT="[Text]"/>
      <dgm:spPr/>
      <dgm:t>
        <a:bodyPr/>
        <a:lstStyle/>
        <a:p>
          <a:r>
            <a:rPr lang="de-DE" dirty="0"/>
            <a:t>Aufbau der Datenbank</a:t>
          </a:r>
        </a:p>
      </dgm:t>
    </dgm:pt>
    <dgm:pt modelId="{7865FEF4-9AEE-4468-A200-98342BFF7E88}" type="parTrans" cxnId="{F7D28628-DE48-4449-88C0-6C075A092C4D}">
      <dgm:prSet/>
      <dgm:spPr/>
      <dgm:t>
        <a:bodyPr/>
        <a:lstStyle/>
        <a:p>
          <a:endParaRPr lang="de-DE"/>
        </a:p>
      </dgm:t>
    </dgm:pt>
    <dgm:pt modelId="{90203D5B-2B2D-4929-B4C3-7405503AF977}" type="sibTrans" cxnId="{F7D28628-DE48-4449-88C0-6C075A092C4D}">
      <dgm:prSet/>
      <dgm:spPr/>
      <dgm:t>
        <a:bodyPr/>
        <a:lstStyle/>
        <a:p>
          <a:endParaRPr lang="de-DE"/>
        </a:p>
      </dgm:t>
    </dgm:pt>
    <dgm:pt modelId="{644F343B-B361-4C3C-931D-EAA0FAA3D91C}">
      <dgm:prSet phldrT="[Text]"/>
      <dgm:spPr/>
      <dgm:t>
        <a:bodyPr/>
        <a:lstStyle/>
        <a:p>
          <a:r>
            <a:rPr lang="de-DE" dirty="0"/>
            <a:t>Integration aller geforderter Funktionalitäten in der Webapp und Verbindung zur Datenbank</a:t>
          </a:r>
        </a:p>
      </dgm:t>
    </dgm:pt>
    <dgm:pt modelId="{C2DB51C9-D76B-4525-964D-FBB592DDE135}" type="parTrans" cxnId="{703B89AE-4167-43D0-81B3-3C68990A51A4}">
      <dgm:prSet/>
      <dgm:spPr/>
      <dgm:t>
        <a:bodyPr/>
        <a:lstStyle/>
        <a:p>
          <a:endParaRPr lang="de-DE"/>
        </a:p>
      </dgm:t>
    </dgm:pt>
    <dgm:pt modelId="{71885CA3-CF87-4510-8864-EDF5BB2FD1A4}" type="sibTrans" cxnId="{703B89AE-4167-43D0-81B3-3C68990A51A4}">
      <dgm:prSet/>
      <dgm:spPr/>
      <dgm:t>
        <a:bodyPr/>
        <a:lstStyle/>
        <a:p>
          <a:endParaRPr lang="de-DE"/>
        </a:p>
      </dgm:t>
    </dgm:pt>
    <dgm:pt modelId="{E5A3D052-896F-411C-ADB7-DBBEB116EA32}" type="pres">
      <dgm:prSet presAssocID="{BE7E9827-CC1C-410F-BB37-17C71D418C16}" presName="arrowDiagram" presStyleCnt="0">
        <dgm:presLayoutVars>
          <dgm:chMax val="5"/>
          <dgm:dir/>
          <dgm:resizeHandles val="exact"/>
        </dgm:presLayoutVars>
      </dgm:prSet>
      <dgm:spPr/>
    </dgm:pt>
    <dgm:pt modelId="{ACA0187F-B46C-4E51-81F9-223DFE226955}" type="pres">
      <dgm:prSet presAssocID="{BE7E9827-CC1C-410F-BB37-17C71D418C16}" presName="arrow" presStyleLbl="bgShp" presStyleIdx="0" presStyleCnt="1"/>
      <dgm:spPr/>
    </dgm:pt>
    <dgm:pt modelId="{57C4D659-315D-4535-A676-E51D33BDA816}" type="pres">
      <dgm:prSet presAssocID="{BE7E9827-CC1C-410F-BB37-17C71D418C16}" presName="arrowDiagram3" presStyleCnt="0"/>
      <dgm:spPr/>
    </dgm:pt>
    <dgm:pt modelId="{53F4BB63-F74B-4AA5-9ABB-CA7B3280EFF2}" type="pres">
      <dgm:prSet presAssocID="{C333AA62-5255-481C-91A2-6C698F42D151}" presName="bullet3a" presStyleLbl="node1" presStyleIdx="0" presStyleCnt="3"/>
      <dgm:spPr/>
    </dgm:pt>
    <dgm:pt modelId="{535B138E-C0C0-4411-AFFF-6800B9E28F4B}" type="pres">
      <dgm:prSet presAssocID="{C333AA62-5255-481C-91A2-6C698F42D151}" presName="textBox3a" presStyleLbl="revTx" presStyleIdx="0" presStyleCnt="3">
        <dgm:presLayoutVars>
          <dgm:bulletEnabled val="1"/>
        </dgm:presLayoutVars>
      </dgm:prSet>
      <dgm:spPr/>
    </dgm:pt>
    <dgm:pt modelId="{1F75A4BC-FE73-41C0-B014-AB5261E59A31}" type="pres">
      <dgm:prSet presAssocID="{DA8F936A-C2F2-46B2-965D-9BC3290A75B9}" presName="bullet3b" presStyleLbl="node1" presStyleIdx="1" presStyleCnt="3"/>
      <dgm:spPr/>
    </dgm:pt>
    <dgm:pt modelId="{AF7E205C-D6DB-4A78-899B-DFB072E7AC3E}" type="pres">
      <dgm:prSet presAssocID="{DA8F936A-C2F2-46B2-965D-9BC3290A75B9}" presName="textBox3b" presStyleLbl="revTx" presStyleIdx="1" presStyleCnt="3">
        <dgm:presLayoutVars>
          <dgm:bulletEnabled val="1"/>
        </dgm:presLayoutVars>
      </dgm:prSet>
      <dgm:spPr/>
    </dgm:pt>
    <dgm:pt modelId="{479B63E2-62E6-4646-A06E-483E3B503BF1}" type="pres">
      <dgm:prSet presAssocID="{644F343B-B361-4C3C-931D-EAA0FAA3D91C}" presName="bullet3c" presStyleLbl="node1" presStyleIdx="2" presStyleCnt="3"/>
      <dgm:spPr/>
    </dgm:pt>
    <dgm:pt modelId="{AE9BB2DD-074C-4644-AB3A-FAB77DFB745F}" type="pres">
      <dgm:prSet presAssocID="{644F343B-B361-4C3C-931D-EAA0FAA3D91C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7D28628-DE48-4449-88C0-6C075A092C4D}" srcId="{BE7E9827-CC1C-410F-BB37-17C71D418C16}" destId="{DA8F936A-C2F2-46B2-965D-9BC3290A75B9}" srcOrd="1" destOrd="0" parTransId="{7865FEF4-9AEE-4468-A200-98342BFF7E88}" sibTransId="{90203D5B-2B2D-4929-B4C3-7405503AF977}"/>
    <dgm:cxn modelId="{D46DB469-A040-4BE0-A7A1-9ED5C6DCC6CA}" type="presOf" srcId="{DA8F936A-C2F2-46B2-965D-9BC3290A75B9}" destId="{AF7E205C-D6DB-4A78-899B-DFB072E7AC3E}" srcOrd="0" destOrd="0" presId="urn:microsoft.com/office/officeart/2005/8/layout/arrow2"/>
    <dgm:cxn modelId="{15D56A7F-885F-4B82-B328-199CEC85EF53}" type="presOf" srcId="{C333AA62-5255-481C-91A2-6C698F42D151}" destId="{535B138E-C0C0-4411-AFFF-6800B9E28F4B}" srcOrd="0" destOrd="0" presId="urn:microsoft.com/office/officeart/2005/8/layout/arrow2"/>
    <dgm:cxn modelId="{703B89AE-4167-43D0-81B3-3C68990A51A4}" srcId="{BE7E9827-CC1C-410F-BB37-17C71D418C16}" destId="{644F343B-B361-4C3C-931D-EAA0FAA3D91C}" srcOrd="2" destOrd="0" parTransId="{C2DB51C9-D76B-4525-964D-FBB592DDE135}" sibTransId="{71885CA3-CF87-4510-8864-EDF5BB2FD1A4}"/>
    <dgm:cxn modelId="{E66C9FC7-3AF2-47D8-B817-40444D5E0F1A}" srcId="{BE7E9827-CC1C-410F-BB37-17C71D418C16}" destId="{C333AA62-5255-481C-91A2-6C698F42D151}" srcOrd="0" destOrd="0" parTransId="{AED5CCCE-ED6D-48DA-A88C-BF449B1A001C}" sibTransId="{914E6BC9-475D-4EE5-BDB2-D62C6ADE072F}"/>
    <dgm:cxn modelId="{73E814CF-D490-4CF3-8714-152BD05DCAFC}" type="presOf" srcId="{BE7E9827-CC1C-410F-BB37-17C71D418C16}" destId="{E5A3D052-896F-411C-ADB7-DBBEB116EA32}" srcOrd="0" destOrd="0" presId="urn:microsoft.com/office/officeart/2005/8/layout/arrow2"/>
    <dgm:cxn modelId="{CA46DAF0-CC12-43F0-802B-B81B04B9AAF5}" type="presOf" srcId="{644F343B-B361-4C3C-931D-EAA0FAA3D91C}" destId="{AE9BB2DD-074C-4644-AB3A-FAB77DFB745F}" srcOrd="0" destOrd="0" presId="urn:microsoft.com/office/officeart/2005/8/layout/arrow2"/>
    <dgm:cxn modelId="{446B88CD-4E7D-4190-95AA-828B8C32435B}" type="presParOf" srcId="{E5A3D052-896F-411C-ADB7-DBBEB116EA32}" destId="{ACA0187F-B46C-4E51-81F9-223DFE226955}" srcOrd="0" destOrd="0" presId="urn:microsoft.com/office/officeart/2005/8/layout/arrow2"/>
    <dgm:cxn modelId="{2CDEFFF4-ABDA-4443-8D0E-0A4C83EA5D7C}" type="presParOf" srcId="{E5A3D052-896F-411C-ADB7-DBBEB116EA32}" destId="{57C4D659-315D-4535-A676-E51D33BDA816}" srcOrd="1" destOrd="0" presId="urn:microsoft.com/office/officeart/2005/8/layout/arrow2"/>
    <dgm:cxn modelId="{7494AC4E-E2D8-4715-962D-20B78B93E880}" type="presParOf" srcId="{57C4D659-315D-4535-A676-E51D33BDA816}" destId="{53F4BB63-F74B-4AA5-9ABB-CA7B3280EFF2}" srcOrd="0" destOrd="0" presId="urn:microsoft.com/office/officeart/2005/8/layout/arrow2"/>
    <dgm:cxn modelId="{63D2A098-C165-481E-B220-86E0EF3CAEC2}" type="presParOf" srcId="{57C4D659-315D-4535-A676-E51D33BDA816}" destId="{535B138E-C0C0-4411-AFFF-6800B9E28F4B}" srcOrd="1" destOrd="0" presId="urn:microsoft.com/office/officeart/2005/8/layout/arrow2"/>
    <dgm:cxn modelId="{22F7DF7F-DF3B-430B-9556-10F9E492B2E0}" type="presParOf" srcId="{57C4D659-315D-4535-A676-E51D33BDA816}" destId="{1F75A4BC-FE73-41C0-B014-AB5261E59A31}" srcOrd="2" destOrd="0" presId="urn:microsoft.com/office/officeart/2005/8/layout/arrow2"/>
    <dgm:cxn modelId="{4A2DD171-6339-446E-B0C0-EE2E9FB2991F}" type="presParOf" srcId="{57C4D659-315D-4535-A676-E51D33BDA816}" destId="{AF7E205C-D6DB-4A78-899B-DFB072E7AC3E}" srcOrd="3" destOrd="0" presId="urn:microsoft.com/office/officeart/2005/8/layout/arrow2"/>
    <dgm:cxn modelId="{4BF3C173-7AF8-42BD-8E2B-17254AF7B55E}" type="presParOf" srcId="{57C4D659-315D-4535-A676-E51D33BDA816}" destId="{479B63E2-62E6-4646-A06E-483E3B503BF1}" srcOrd="4" destOrd="0" presId="urn:microsoft.com/office/officeart/2005/8/layout/arrow2"/>
    <dgm:cxn modelId="{69C6E259-8FC2-4889-B6DA-5EE815723B5E}" type="presParOf" srcId="{57C4D659-315D-4535-A676-E51D33BDA816}" destId="{AE9BB2DD-074C-4644-AB3A-FAB77DFB745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187F-B46C-4E51-81F9-223DFE226955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4BB63-F74B-4AA5-9ABB-CA7B3280EFF2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138E-C0C0-4411-AFFF-6800B9E28F4B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NLP Algorithmus  zur Generierung der Karteikarten</a:t>
          </a:r>
        </a:p>
      </dsp:txBody>
      <dsp:txXfrm>
        <a:off x="1137920" y="3781213"/>
        <a:ext cx="1893824" cy="1468120"/>
      </dsp:txXfrm>
    </dsp:sp>
    <dsp:sp modelId="{1F75A4BC-FE73-41C0-B014-AB5261E59A31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205C-D6DB-4A78-899B-DFB072E7AC3E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Frontend- und Middleware-Design</a:t>
          </a:r>
        </a:p>
      </dsp:txBody>
      <dsp:txXfrm>
        <a:off x="3088640" y="2485813"/>
        <a:ext cx="1950720" cy="2763519"/>
      </dsp:txXfrm>
    </dsp:sp>
    <dsp:sp modelId="{479B63E2-62E6-4646-A06E-483E3B503BF1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BB2DD-074C-4644-AB3A-FAB77DFB745F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Verschmelzung von Frontend, Middleware und Backend</a:t>
          </a:r>
        </a:p>
      </dsp:txBody>
      <dsp:txXfrm>
        <a:off x="5405120" y="1718733"/>
        <a:ext cx="1950720" cy="353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0187F-B46C-4E51-81F9-223DFE226955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4BB63-F74B-4AA5-9ABB-CA7B3280EFF2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B138E-C0C0-4411-AFFF-6800B9E28F4B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Implementierung eines React-Gerüstes</a:t>
          </a:r>
        </a:p>
      </dsp:txBody>
      <dsp:txXfrm>
        <a:off x="1137920" y="3781213"/>
        <a:ext cx="1893824" cy="1468120"/>
      </dsp:txXfrm>
    </dsp:sp>
    <dsp:sp modelId="{1F75A4BC-FE73-41C0-B014-AB5261E59A31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205C-D6DB-4A78-899B-DFB072E7AC3E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Aufbau der Datenbank</a:t>
          </a:r>
        </a:p>
      </dsp:txBody>
      <dsp:txXfrm>
        <a:off x="3088640" y="2485813"/>
        <a:ext cx="1950720" cy="2763519"/>
      </dsp:txXfrm>
    </dsp:sp>
    <dsp:sp modelId="{479B63E2-62E6-4646-A06E-483E3B503BF1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BB2DD-074C-4644-AB3A-FAB77DFB745F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 aller geforderter Funktionalitäten in der Webapp und Verbindung zur Datenbank</a:t>
          </a:r>
        </a:p>
      </dsp:txBody>
      <dsp:txXfrm>
        <a:off x="5405120" y="1718733"/>
        <a:ext cx="1950720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A867205-8068-4BAF-8254-460569DC9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E84E39-4AD8-4EEB-AC5D-662B146CB9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AD3AC-18B3-4BD7-9105-304FECC6408C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CBDCA-F7F5-4F76-BD35-B921474674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DDBAC1-62B8-4229-B390-3D66AD260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97B3-32E6-4FCD-8964-B2D8B29142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100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E902-E5E5-48FF-BEF8-42FC7AE852E9}" type="datetimeFigureOut">
              <a:rPr lang="de-DE" smtClean="0"/>
              <a:t>20.05.2022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43D5-AF0C-4B69-B5BF-9A935F261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50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F8EDA-7CEA-4A2A-9326-4152A057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A7FCC-501F-4CB7-8666-8F95ACC4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825DC02-CE91-450E-AB83-AE1161B3624B}"/>
              </a:ext>
            </a:extLst>
          </p:cNvPr>
          <p:cNvCxnSpPr>
            <a:cxnSpLocks/>
          </p:cNvCxnSpPr>
          <p:nvPr userDrawn="1"/>
        </p:nvCxnSpPr>
        <p:spPr>
          <a:xfrm>
            <a:off x="0" y="3509963"/>
            <a:ext cx="12192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3193535-92E5-4507-933A-5CB192BA5392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A44B0B53-CADB-41A7-973A-62413AC5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BA7A5B73-7543-4088-9C32-B95A8F76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3A12CFB-0418-40B6-B6E4-3D721944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0F2EF-B2C4-4979-A430-F768B52219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58" y="1"/>
            <a:ext cx="1979720" cy="19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1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CD0F2-85D1-464E-B582-FFD12424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7FBC4F-2602-404C-B389-08A8AAB2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6B6BD9-70CD-42B5-9141-8FB43C4F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1A01D-F7BA-4CDF-92E8-1CA93C9F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6D4C8-6859-425F-A143-CB771DF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BDDCD5-624F-472D-872D-0FB0066A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1419B5-DFA9-4DA1-8A1C-D9A935DFA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4077" y="-8684"/>
            <a:ext cx="1277923" cy="766754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9861746-FC8E-431A-808E-2D5C3B10E552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0FB5A-F136-43AA-A91A-9D116773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4C18D9-DCF5-4DB5-935A-C568D8E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E6BC8-CBF7-47BF-BF92-C48D0D02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4FDD1-495D-4FE2-AB7F-8B24D5B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08EBE-3207-46B9-AD79-70AF1B02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AE2F0A-5CE8-488D-831C-754C1F31DAEA}"/>
              </a:ext>
            </a:extLst>
          </p:cNvPr>
          <p:cNvSpPr/>
          <p:nvPr userDrawn="1"/>
        </p:nvSpPr>
        <p:spPr>
          <a:xfrm>
            <a:off x="0" y="-38068"/>
            <a:ext cx="12192000" cy="761577"/>
          </a:xfrm>
          <a:prstGeom prst="rect">
            <a:avLst/>
          </a:prstGeom>
          <a:solidFill>
            <a:srgbClr val="A00020"/>
          </a:solidFill>
          <a:ln>
            <a:solidFill>
              <a:srgbClr val="A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D260F0-68F5-4C4D-A828-D082C5FC3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4077" y="-8684"/>
            <a:ext cx="1277923" cy="76675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F458710-6135-4C0D-B434-469D01787B29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26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671618-13D0-44A6-8776-3CB692BC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B42B90-18BE-41F1-A8C2-20FE8EF9D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FAAD7-8396-4844-B7BA-02563AF4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254BA-2396-4BB7-B0B4-71124113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ED3EC-CB09-44AA-863E-1E8E6680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6BAD20-675A-4548-937C-13D5D95C5840}"/>
              </a:ext>
            </a:extLst>
          </p:cNvPr>
          <p:cNvSpPr/>
          <p:nvPr userDrawn="1"/>
        </p:nvSpPr>
        <p:spPr>
          <a:xfrm>
            <a:off x="0" y="-11435"/>
            <a:ext cx="12192000" cy="761577"/>
          </a:xfrm>
          <a:prstGeom prst="rect">
            <a:avLst/>
          </a:prstGeom>
          <a:solidFill>
            <a:srgbClr val="A00020"/>
          </a:solidFill>
          <a:ln>
            <a:solidFill>
              <a:srgbClr val="A00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528864-15C3-42CA-8F86-52BF910138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4077" y="-8684"/>
            <a:ext cx="1277923" cy="76675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A5CCC28-C59D-4B89-9350-91C052CE98F4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9176E-C2B7-43C3-B730-27A234AE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326761-652D-430B-B4CF-45CC2BF21C42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itel 13">
            <a:extLst>
              <a:ext uri="{FF2B5EF4-FFF2-40B4-BE49-F238E27FC236}">
                <a16:creationId xmlns:a16="http://schemas.microsoft.com/office/drawing/2014/main" id="{A67AD72B-E88A-4300-8C26-A6AFC580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01FD78-E92E-4EFB-9B88-F1F8561F20FE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3E838697-E612-49D8-97C1-AFC79E9B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6721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5FA97BB-50EB-44F6-BF43-95CD47EB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2DD56ED7-B0D5-46CF-9009-C738037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15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BAC4797-0FD5-4B1B-9157-17AA56871B25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2AA21-D9CA-4FD0-BE39-7231863A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3">
            <a:extLst>
              <a:ext uri="{FF2B5EF4-FFF2-40B4-BE49-F238E27FC236}">
                <a16:creationId xmlns:a16="http://schemas.microsoft.com/office/drawing/2014/main" id="{15EDEAC1-FD6C-4851-B567-F46371EC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1A91-FCA4-4F82-983E-413CBCC3486C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07BE96C-90D5-494C-9087-2EF23CC1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EBA6ACE5-A3AB-4F42-A75D-641F73C5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1F9E025-18B2-453F-877C-01742B0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00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F5D0762-DE4D-4B1F-AA16-1D67B749B03A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6F380-45B8-4493-AB05-CE2CD3890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8C7BF-0CDB-406C-B63A-7B34694A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8B3EAC0D-2448-4C28-A8FC-6550E2FE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A261BA1-3C4D-4778-A851-3D932642555E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95BA4754-15AC-4F70-ADC7-1B4ECF73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id="{C96E51FF-CB03-40DA-9179-CA27CB2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22" name="Foliennummernplatzhalter 5">
            <a:extLst>
              <a:ext uri="{FF2B5EF4-FFF2-40B4-BE49-F238E27FC236}">
                <a16:creationId xmlns:a16="http://schemas.microsoft.com/office/drawing/2014/main" id="{99920BB8-0129-4D46-92F8-E8FB9177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41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4349DF81-86E9-4B28-AC2A-8B37089ADBA2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1B468-BE1C-4955-A869-7F015327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13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4CE667-72FE-4E26-81C7-F7AF32CC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85252"/>
            <a:ext cx="5157787" cy="3684588"/>
          </a:xfrm>
        </p:spPr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3C25B8-4137-41E3-886E-63C8F7DB5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3613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1B8FDF-4078-4963-A5B6-C738394D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185252"/>
            <a:ext cx="5183188" cy="3684588"/>
          </a:xfrm>
        </p:spPr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1pPr>
            <a:lvl2pPr marL="6858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4pPr>
            <a:lvl5pPr marL="20574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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 13">
            <a:extLst>
              <a:ext uri="{FF2B5EF4-FFF2-40B4-BE49-F238E27FC236}">
                <a16:creationId xmlns:a16="http://schemas.microsoft.com/office/drawing/2014/main" id="{32673186-9AAB-4CED-A277-0C4898F6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13A71DB-699E-4F81-AA1C-969E96906D62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3E1E04-E4CD-46BF-9584-44EE9E6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200C552-65EA-4171-9007-39BA3422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0B0E1F95-DF71-4929-BD43-09A49CF1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8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E079C-8344-4BA3-84A1-FC9CBF1A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6B3120-484C-4C9A-ABFF-ACE5A03D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D716AD-66DB-41D0-BE89-34C58EC3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B4E8C-08D3-4F79-A413-C00D567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3BFE39C-772A-49D5-8B5A-E97B67A1D7E1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3">
            <a:extLst>
              <a:ext uri="{FF2B5EF4-FFF2-40B4-BE49-F238E27FC236}">
                <a16:creationId xmlns:a16="http://schemas.microsoft.com/office/drawing/2014/main" id="{DBBE1F3C-C736-448F-B860-DA1E18D0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74E5F4-A26F-4C35-8258-70C0FCF5965F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FF535A16-5466-40F8-BC01-C2E76765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6740577-0817-4525-8D3C-8808442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A08D6345-DB00-4550-9019-7FECB526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93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BF773453-798A-4C33-8735-EE78967188CD}"/>
              </a:ext>
            </a:extLst>
          </p:cNvPr>
          <p:cNvSpPr/>
          <p:nvPr userDrawn="1"/>
        </p:nvSpPr>
        <p:spPr>
          <a:xfrm>
            <a:off x="0" y="-26780"/>
            <a:ext cx="12192000" cy="761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3">
            <a:extLst>
              <a:ext uri="{FF2B5EF4-FFF2-40B4-BE49-F238E27FC236}">
                <a16:creationId xmlns:a16="http://schemas.microsoft.com/office/drawing/2014/main" id="{467A503E-8338-40AA-8F00-E4E07AC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1545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11CF3F-D0EB-4EE6-A739-3BE5E7CFCE13}"/>
              </a:ext>
            </a:extLst>
          </p:cNvPr>
          <p:cNvSpPr/>
          <p:nvPr userDrawn="1"/>
        </p:nvSpPr>
        <p:spPr>
          <a:xfrm>
            <a:off x="0" y="6488966"/>
            <a:ext cx="12192000" cy="36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76C3C768-4DC0-4D56-9D79-8E08FBA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FC20D9BA-16F8-4A9D-8A6E-65803E5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96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LaaS | Pitch 1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96FA155-C681-4EA0-8436-8843E8C2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96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0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E993D-A8E9-4C86-B306-120F1A09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4CDA-FED2-449C-9FD8-56712BE3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89AC3-D45A-4494-962F-010D1C38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7B198-D910-4627-AC96-06957106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C53D22-9009-4EF8-93D3-97AFCDC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PA2 | Canberk Alkan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86FA5-875A-44F5-A330-678E2A0F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F465-96E8-4F21-86FE-FE397CC050A9}"/>
              </a:ext>
            </a:extLst>
          </p:cNvPr>
          <p:cNvCxnSpPr>
            <a:cxnSpLocks/>
          </p:cNvCxnSpPr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40B786-9F00-48F5-9DEA-58E9BF2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A75ECA-407B-4EDD-B7C8-698BA366A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E0E9A-F727-40EB-8FF8-F023F9EAC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91FF4-060B-4D29-8955-4B9F75CBC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PA2 | Canberk Alkan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38CDC-F6FE-4A7D-ACA6-2D935B86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6B94-DEB7-4515-9329-8729008789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5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AD3BF-7110-49CD-A68A-9AB9B6973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LaaS – Learning </a:t>
            </a:r>
            <a:r>
              <a:rPr lang="de-DE" b="1" dirty="0" err="1">
                <a:latin typeface="+mn-lt"/>
              </a:rPr>
              <a:t>as</a:t>
            </a:r>
            <a:r>
              <a:rPr lang="de-DE" b="1" dirty="0">
                <a:latin typeface="+mn-lt"/>
              </a:rPr>
              <a:t> a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CCCA82-E402-4DA6-8B92-E4C7625BE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Alina </a:t>
            </a:r>
            <a:r>
              <a:rPr lang="de-DE" dirty="0" err="1"/>
              <a:t>Buss</a:t>
            </a:r>
            <a:r>
              <a:rPr lang="de-DE" dirty="0"/>
              <a:t>, Phillip Lange, Dominic Viola, Canberk Alkan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28A55-4CDF-4C2D-9DD0-D03F3FEA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A1FA7-830D-4A1F-A2E3-4929B2E1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LaaS | Pitch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95CC-4C5E-4EDC-B3FD-6A22559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0D672D-1E31-48A5-AF60-2002B00A98B7}"/>
              </a:ext>
            </a:extLst>
          </p:cNvPr>
          <p:cNvSpPr txBox="1"/>
          <p:nvPr/>
        </p:nvSpPr>
        <p:spPr>
          <a:xfrm>
            <a:off x="1905000" y="4334397"/>
            <a:ext cx="8691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„Vorsprung durch Wissen“</a:t>
            </a:r>
          </a:p>
        </p:txBody>
      </p:sp>
    </p:spTree>
    <p:extLst>
      <p:ext uri="{BB962C8B-B14F-4D97-AF65-F5344CB8AC3E}">
        <p14:creationId xmlns:p14="http://schemas.microsoft.com/office/powerpoint/2010/main" val="15376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FC3F721-6900-4ED3-A53B-A2B14A85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F16880-67C9-4A5A-A9C8-D5E7221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583095-982B-4F55-8452-9B574D4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B231FA-C5F1-4D5B-8941-4F851135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C6DE5DE-5011-4253-8717-27E3A6EA0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3929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6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D53553-9E42-4C03-9657-4A41E43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Kostenplanung - Lernplattform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89E4D8-3BED-42E1-ADD1-B9746A8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8372BB-8522-4797-A07A-BF6604BB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C7BFE-A4D7-48FD-932E-6BE8D26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60A12F-636E-4B30-856E-7E4BD24022D8}"/>
              </a:ext>
            </a:extLst>
          </p:cNvPr>
          <p:cNvSpPr txBox="1"/>
          <p:nvPr/>
        </p:nvSpPr>
        <p:spPr>
          <a:xfrm>
            <a:off x="511277" y="1838632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Freies Finanzvolumen: 150.000€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Projektdauer: 30 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Projektaufwand: 90 Personentage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Junior Developer: 27 Tage (Phillip, Dominic, Canberk)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Project Manager: 9 Tage (Alina)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Kosten Junior Developer: 27*3*1000€ = 81.000€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Kosten Project Manager: 9*1*2.500€ = 22.500€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Personal-Kosten: 103.500€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Sonstige Kosten: 30.000€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Puffer: 16.500€ und 3 Tage</a:t>
            </a:r>
          </a:p>
        </p:txBody>
      </p:sp>
    </p:spTree>
    <p:extLst>
      <p:ext uri="{BB962C8B-B14F-4D97-AF65-F5344CB8AC3E}">
        <p14:creationId xmlns:p14="http://schemas.microsoft.com/office/powerpoint/2010/main" val="288343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2B57087-4BD2-4714-9E7B-D6DCF042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CURE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A3CCE9-D462-417F-8E3C-6A0DEE12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6D858A-03E6-4385-B69F-2EC91E11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BBDC0C-19EB-4803-A032-33538DA0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42" name="Picture 2" descr="Corona: Wann Zahlungen für Miete und Kredite aussetzen? | NDR.de - Ratgeber  - Verbraucher">
            <a:extLst>
              <a:ext uri="{FF2B5EF4-FFF2-40B4-BE49-F238E27FC236}">
                <a16:creationId xmlns:a16="http://schemas.microsoft.com/office/drawing/2014/main" id="{EAE34B4B-A1DF-43EC-9A2B-DE4D266E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2" y="1434383"/>
            <a:ext cx="8018786" cy="451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C45BB55-ECA6-4DF5-A123-B953A83F5541}"/>
              </a:ext>
            </a:extLst>
          </p:cNvPr>
          <p:cNvSpPr txBox="1"/>
          <p:nvPr/>
        </p:nvSpPr>
        <p:spPr>
          <a:xfrm>
            <a:off x="8294077" y="2841152"/>
            <a:ext cx="3376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Fehlende Übersicht über Finanzlage von CURE</a:t>
            </a:r>
          </a:p>
          <a:p>
            <a:pPr marL="285750" indent="-285750">
              <a:buFontTx/>
              <a:buChar char="-"/>
            </a:pPr>
            <a:r>
              <a:rPr lang="de-DE" dirty="0"/>
              <a:t>IST-Situation: Organisation der Finanzen und Belege in Google Docs und Google Tabellen</a:t>
            </a:r>
          </a:p>
          <a:p>
            <a:pPr marL="285750" indent="-285750">
              <a:buFontTx/>
              <a:buChar char="-"/>
            </a:pPr>
            <a:r>
              <a:rPr lang="de-DE" dirty="0"/>
              <a:t>Wunsch: Einheitliche Lösung innerhalb einer </a:t>
            </a:r>
            <a:r>
              <a:rPr lang="de-DE" dirty="0" err="1"/>
              <a:t>WebApp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97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7BFFD-2EBF-462B-8B5C-573DBFB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Lösungsansätze - CURE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4FD981-E9F0-4924-BABF-89FE4BF6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2880CC-8F28-4CD7-B532-2314499B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800353-1B33-446E-979C-CB72080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196" name="Picture 4" descr="Web App icon PNG and SVG Vector Free Download">
            <a:extLst>
              <a:ext uri="{FF2B5EF4-FFF2-40B4-BE49-F238E27FC236}">
                <a16:creationId xmlns:a16="http://schemas.microsoft.com/office/drawing/2014/main" id="{1B9B3F26-8BA6-4CED-BF74-051C31F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4547"/>
            <a:ext cx="6299474" cy="36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BA095E88-6D92-4634-BFAD-D8158E28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12" y="1105772"/>
            <a:ext cx="2671712" cy="23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Münzen mit einfarbiger Füllung">
            <a:extLst>
              <a:ext uri="{FF2B5EF4-FFF2-40B4-BE49-F238E27FC236}">
                <a16:creationId xmlns:a16="http://schemas.microsoft.com/office/drawing/2014/main" id="{6203ECC9-8F29-408F-B5A7-C656880F0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2865" y="1187423"/>
            <a:ext cx="1624063" cy="1624063"/>
          </a:xfrm>
          <a:prstGeom prst="rect">
            <a:avLst/>
          </a:prstGeom>
        </p:spPr>
      </p:pic>
      <p:pic>
        <p:nvPicPr>
          <p:cNvPr id="5" name="Grafik 4" descr="Aufwärtstrend mit einfarbiger Füllung">
            <a:extLst>
              <a:ext uri="{FF2B5EF4-FFF2-40B4-BE49-F238E27FC236}">
                <a16:creationId xmlns:a16="http://schemas.microsoft.com/office/drawing/2014/main" id="{A2FA8CEF-42B2-49B6-8B88-D5A84FE33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156" y="4435550"/>
            <a:ext cx="1343465" cy="1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4A2CE2B-0794-4DD3-98FD-3106A737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D793D9-4C05-4F1A-99AF-1EFD437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41645B-FEFD-4D9C-9879-DA7A98B6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7CA3FB-7F4F-4591-978D-223110C5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A51AAA-719A-4FA3-8BE1-B44301D1CF2E}"/>
              </a:ext>
            </a:extLst>
          </p:cNvPr>
          <p:cNvSpPr txBox="1"/>
          <p:nvPr/>
        </p:nvSpPr>
        <p:spPr>
          <a:xfrm>
            <a:off x="542611" y="1112642"/>
            <a:ext cx="11274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Agiles SCRUM-Verfahren</a:t>
            </a:r>
          </a:p>
        </p:txBody>
      </p:sp>
      <p:pic>
        <p:nvPicPr>
          <p:cNvPr id="11" name="Grafik 10" descr="Weibliches Profil Silhouette">
            <a:extLst>
              <a:ext uri="{FF2B5EF4-FFF2-40B4-BE49-F238E27FC236}">
                <a16:creationId xmlns:a16="http://schemas.microsoft.com/office/drawing/2014/main" id="{5EF8AA3E-4D5F-4994-BE92-42FAB661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75" y="2198174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Männliches Profil Silhouette">
            <a:extLst>
              <a:ext uri="{FF2B5EF4-FFF2-40B4-BE49-F238E27FC236}">
                <a16:creationId xmlns:a16="http://schemas.microsoft.com/office/drawing/2014/main" id="{6865F567-11DB-4820-96B1-9059C50FA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070" y="2198173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 descr="Männliches Profil Silhouette">
            <a:extLst>
              <a:ext uri="{FF2B5EF4-FFF2-40B4-BE49-F238E27FC236}">
                <a16:creationId xmlns:a16="http://schemas.microsoft.com/office/drawing/2014/main" id="{A9C6BB8F-40AE-4321-B17E-AE39608AE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6665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 descr="Männliches Profil Silhouette">
            <a:extLst>
              <a:ext uri="{FF2B5EF4-FFF2-40B4-BE49-F238E27FC236}">
                <a16:creationId xmlns:a16="http://schemas.microsoft.com/office/drawing/2014/main" id="{7D149FA6-ECE3-4CD5-B5C9-E4014950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260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24A688A-B802-43BF-A359-E26B66C79495}"/>
              </a:ext>
            </a:extLst>
          </p:cNvPr>
          <p:cNvSpPr txBox="1"/>
          <p:nvPr/>
        </p:nvSpPr>
        <p:spPr>
          <a:xfrm>
            <a:off x="690216" y="4861243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Alina </a:t>
            </a:r>
            <a:r>
              <a:rPr lang="de-DE" sz="3200" dirty="0" err="1"/>
              <a:t>Buss</a:t>
            </a:r>
            <a:endParaRPr lang="de-DE" sz="3200" dirty="0"/>
          </a:p>
          <a:p>
            <a:pPr algn="ctr"/>
            <a:r>
              <a:rPr lang="de-DE" sz="3200" dirty="0"/>
              <a:t>Organisation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356EB6-1A19-46C9-BCBF-8B376A27F67A}"/>
              </a:ext>
            </a:extLst>
          </p:cNvPr>
          <p:cNvSpPr txBox="1"/>
          <p:nvPr/>
        </p:nvSpPr>
        <p:spPr>
          <a:xfrm>
            <a:off x="3359811" y="4861242"/>
            <a:ext cx="248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Phillip Lange</a:t>
            </a:r>
          </a:p>
          <a:p>
            <a:pPr algn="ctr"/>
            <a:r>
              <a:rPr lang="de-DE" sz="3200" dirty="0"/>
              <a:t>Webapp</a:t>
            </a:r>
          </a:p>
          <a:p>
            <a:pPr algn="ctr"/>
            <a:endParaRPr lang="de-DE" sz="3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62FCDB-17D1-44BF-A20E-86612D6B9052}"/>
              </a:ext>
            </a:extLst>
          </p:cNvPr>
          <p:cNvSpPr txBox="1"/>
          <p:nvPr/>
        </p:nvSpPr>
        <p:spPr>
          <a:xfrm>
            <a:off x="6029406" y="4861242"/>
            <a:ext cx="248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Dominic Viola</a:t>
            </a:r>
          </a:p>
          <a:p>
            <a:pPr algn="ctr"/>
            <a:r>
              <a:rPr lang="de-DE" sz="3200" dirty="0"/>
              <a:t>Webapp</a:t>
            </a:r>
          </a:p>
          <a:p>
            <a:pPr algn="ctr"/>
            <a:endParaRPr lang="de-DE" sz="3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1B51C2-2209-4C56-B926-A562720FBB7C}"/>
              </a:ext>
            </a:extLst>
          </p:cNvPr>
          <p:cNvSpPr txBox="1"/>
          <p:nvPr/>
        </p:nvSpPr>
        <p:spPr>
          <a:xfrm>
            <a:off x="8756260" y="4861241"/>
            <a:ext cx="2597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Canberk Alkan</a:t>
            </a:r>
          </a:p>
          <a:p>
            <a:pPr algn="ctr"/>
            <a:r>
              <a:rPr lang="de-DE" sz="3200" dirty="0"/>
              <a:t>Webapp</a:t>
            </a:r>
          </a:p>
          <a:p>
            <a:pPr algn="ctr"/>
            <a:endParaRPr lang="de-DE" sz="3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422CCE-7BB2-4600-A860-C292D64A9DD4}"/>
              </a:ext>
            </a:extLst>
          </p:cNvPr>
          <p:cNvSpPr txBox="1"/>
          <p:nvPr/>
        </p:nvSpPr>
        <p:spPr>
          <a:xfrm>
            <a:off x="497523" y="1781438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Project Manager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FB84D2-A901-4C09-8F05-6BDC3BBCA0EE}"/>
              </a:ext>
            </a:extLst>
          </p:cNvPr>
          <p:cNvSpPr txBox="1"/>
          <p:nvPr/>
        </p:nvSpPr>
        <p:spPr>
          <a:xfrm>
            <a:off x="3200471" y="179210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809C1B-1703-4AE7-9E94-2B275DE74546}"/>
              </a:ext>
            </a:extLst>
          </p:cNvPr>
          <p:cNvSpPr txBox="1"/>
          <p:nvPr/>
        </p:nvSpPr>
        <p:spPr>
          <a:xfrm>
            <a:off x="5874734" y="1792107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0CE92A2-5D64-482C-B41C-F99310C7EB5A}"/>
              </a:ext>
            </a:extLst>
          </p:cNvPr>
          <p:cNvSpPr txBox="1"/>
          <p:nvPr/>
        </p:nvSpPr>
        <p:spPr>
          <a:xfrm>
            <a:off x="8756260" y="178143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</p:spTree>
    <p:extLst>
      <p:ext uri="{BB962C8B-B14F-4D97-AF65-F5344CB8AC3E}">
        <p14:creationId xmlns:p14="http://schemas.microsoft.com/office/powerpoint/2010/main" val="39817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FC3F721-6900-4ED3-A53B-A2B14A85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F16880-67C9-4A5A-A9C8-D5E72212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583095-982B-4F55-8452-9B574D4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B231FA-C5F1-4D5B-8941-4F851135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C6DE5DE-5011-4253-8717-27E3A6EA0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062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30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D53553-9E42-4C03-9657-4A41E43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Kostenplanung - Lernplattform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89E4D8-3BED-42E1-ADD1-B9746A8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8372BB-8522-4797-A07A-BF6604BB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C7BFE-A4D7-48FD-932E-6BE8D268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60A12F-636E-4B30-856E-7E4BD24022D8}"/>
              </a:ext>
            </a:extLst>
          </p:cNvPr>
          <p:cNvSpPr txBox="1"/>
          <p:nvPr/>
        </p:nvSpPr>
        <p:spPr>
          <a:xfrm>
            <a:off x="511277" y="1838632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Notwendiges Finanzvolumen: 150.000€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Projektdauer: 30 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Projektaufwand: 90 Personentage</a:t>
            </a:r>
          </a:p>
          <a:p>
            <a:pPr marL="285750" indent="-285750">
              <a:buFontTx/>
              <a:buChar char="-"/>
            </a:pPr>
            <a:r>
              <a:rPr lang="de-DE" dirty="0"/>
              <a:t>Junior Developer: 27 Tage (Phillip, Dominic, Canberk, Alina </a:t>
            </a:r>
            <a:r>
              <a:rPr lang="de-DE" dirty="0" err="1"/>
              <a:t>Bu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Project Manager: 9 Tage (Alina)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Kosten Junior Developer: 27*3*1000€ = 81.000€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Kosten Project Manager: 9*1*2.500€ = 22.500€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Personal-Kosten: 103.500€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Sonstige Kosten: 30.000€</a:t>
            </a:r>
          </a:p>
          <a:p>
            <a:pPr marL="285750" indent="-285750">
              <a:buFontTx/>
              <a:buChar char="-"/>
            </a:pPr>
            <a:r>
              <a:rPr lang="de-DE" dirty="0"/>
              <a:t>Puffer: 16.500€ und 3 Tage</a:t>
            </a:r>
          </a:p>
        </p:txBody>
      </p:sp>
    </p:spTree>
    <p:extLst>
      <p:ext uri="{BB962C8B-B14F-4D97-AF65-F5344CB8AC3E}">
        <p14:creationId xmlns:p14="http://schemas.microsoft.com/office/powerpoint/2010/main" val="311512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580E1-AF43-4EB1-8188-F0109B8B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uns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7EA81-E269-4E30-8EF0-DA13E8C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E5557-12BD-4832-8240-E14E0594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3B657F-B590-4988-8BC7-F0665D0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FA96A39-3F26-4219-A520-7DE6BCE70B5B}"/>
              </a:ext>
            </a:extLst>
          </p:cNvPr>
          <p:cNvCxnSpPr/>
          <p:nvPr/>
        </p:nvCxnSpPr>
        <p:spPr>
          <a:xfrm>
            <a:off x="963105" y="3486829"/>
            <a:ext cx="10265790" cy="0"/>
          </a:xfrm>
          <a:prstGeom prst="line">
            <a:avLst/>
          </a:prstGeom>
          <a:ln w="76200">
            <a:tailEnd type="triangle"/>
          </a:ln>
          <a:scene3d>
            <a:camera prst="isometricOffAxis1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DB34661-CF51-4066-A06D-9445B4E41CA1}"/>
              </a:ext>
            </a:extLst>
          </p:cNvPr>
          <p:cNvSpPr/>
          <p:nvPr/>
        </p:nvSpPr>
        <p:spPr>
          <a:xfrm>
            <a:off x="1349603" y="4063908"/>
            <a:ext cx="273378" cy="27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851886-FB92-4AAD-B508-2756489854EB}"/>
              </a:ext>
            </a:extLst>
          </p:cNvPr>
          <p:cNvSpPr txBox="1"/>
          <p:nvPr/>
        </p:nvSpPr>
        <p:spPr>
          <a:xfrm>
            <a:off x="921875" y="437823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Gründung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E95970-2275-4785-AB48-14C26A42AE77}"/>
              </a:ext>
            </a:extLst>
          </p:cNvPr>
          <p:cNvSpPr txBox="1"/>
          <p:nvPr/>
        </p:nvSpPr>
        <p:spPr>
          <a:xfrm>
            <a:off x="1159921" y="362125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2019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80DB9E-7CD4-49D0-BDA6-02088ED746C5}"/>
              </a:ext>
            </a:extLst>
          </p:cNvPr>
          <p:cNvSpPr txBox="1"/>
          <p:nvPr/>
        </p:nvSpPr>
        <p:spPr>
          <a:xfrm>
            <a:off x="3784346" y="3881713"/>
            <a:ext cx="295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Komplettes Team</a:t>
            </a:r>
          </a:p>
          <a:p>
            <a:pPr algn="ctr"/>
            <a:r>
              <a:rPr lang="de-DE" dirty="0"/>
              <a:t>Big Data Solution </a:t>
            </a:r>
            <a:r>
              <a:rPr lang="de-DE" dirty="0" err="1"/>
              <a:t>for</a:t>
            </a:r>
            <a:r>
              <a:rPr lang="de-DE" dirty="0"/>
              <a:t> Libraries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E16942F-6A43-458F-96C0-63036B338002}"/>
              </a:ext>
            </a:extLst>
          </p:cNvPr>
          <p:cNvSpPr txBox="1"/>
          <p:nvPr/>
        </p:nvSpPr>
        <p:spPr>
          <a:xfrm>
            <a:off x="4937642" y="310716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2021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3C100C-9443-4696-88EA-54E0D1A450BD}"/>
              </a:ext>
            </a:extLst>
          </p:cNvPr>
          <p:cNvSpPr txBox="1"/>
          <p:nvPr/>
        </p:nvSpPr>
        <p:spPr>
          <a:xfrm>
            <a:off x="6668072" y="3382378"/>
            <a:ext cx="341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Entwicklung eines automatischen </a:t>
            </a:r>
            <a:r>
              <a:rPr lang="de-DE" dirty="0" err="1"/>
              <a:t>Machine</a:t>
            </a:r>
            <a:r>
              <a:rPr lang="de-DE" dirty="0"/>
              <a:t> Learning App in React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E951343-59BA-4527-9929-32D899E789AC}"/>
              </a:ext>
            </a:extLst>
          </p:cNvPr>
          <p:cNvSpPr txBox="1"/>
          <p:nvPr/>
        </p:nvSpPr>
        <p:spPr>
          <a:xfrm>
            <a:off x="8051591" y="2633511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2022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309DC75-9C6D-44F9-8440-33EB9E7F1169}"/>
              </a:ext>
            </a:extLst>
          </p:cNvPr>
          <p:cNvSpPr/>
          <p:nvPr/>
        </p:nvSpPr>
        <p:spPr>
          <a:xfrm>
            <a:off x="5127325" y="3503588"/>
            <a:ext cx="273378" cy="27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67124B6-31BE-48AA-B914-CB244CBA0C25}"/>
              </a:ext>
            </a:extLst>
          </p:cNvPr>
          <p:cNvSpPr/>
          <p:nvPr/>
        </p:nvSpPr>
        <p:spPr>
          <a:xfrm>
            <a:off x="8241274" y="3002843"/>
            <a:ext cx="273378" cy="27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Inhaltsplatzhalter 1">
            <a:extLst>
              <a:ext uri="{FF2B5EF4-FFF2-40B4-BE49-F238E27FC236}">
                <a16:creationId xmlns:a16="http://schemas.microsoft.com/office/drawing/2014/main" id="{C8B8D904-5839-4BF7-BC8F-D028A1A474A1}"/>
              </a:ext>
            </a:extLst>
          </p:cNvPr>
          <p:cNvSpPr txBox="1">
            <a:spLocks/>
          </p:cNvSpPr>
          <p:nvPr/>
        </p:nvSpPr>
        <p:spPr>
          <a:xfrm>
            <a:off x="838200" y="1204080"/>
            <a:ext cx="10515600" cy="4968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4000" b="1" i="1" dirty="0"/>
              <a:t>LaaS - „Vorsprung durch Wissen“</a:t>
            </a:r>
          </a:p>
        </p:txBody>
      </p:sp>
    </p:spTree>
    <p:extLst>
      <p:ext uri="{BB962C8B-B14F-4D97-AF65-F5344CB8AC3E}">
        <p14:creationId xmlns:p14="http://schemas.microsoft.com/office/powerpoint/2010/main" val="27368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580E1-AF43-4EB1-8188-F0109B8B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Teamzusammensetzung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7EA81-E269-4E30-8EF0-DA13E8C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E5557-12BD-4832-8240-E14E0594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3B657F-B590-4988-8BC7-F0665D0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Weibliches Profil Silhouette">
            <a:extLst>
              <a:ext uri="{FF2B5EF4-FFF2-40B4-BE49-F238E27FC236}">
                <a16:creationId xmlns:a16="http://schemas.microsoft.com/office/drawing/2014/main" id="{70D84004-654B-4E46-A153-3587FE06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75" y="1647564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 descr="Männliches Profil Silhouette">
            <a:extLst>
              <a:ext uri="{FF2B5EF4-FFF2-40B4-BE49-F238E27FC236}">
                <a16:creationId xmlns:a16="http://schemas.microsoft.com/office/drawing/2014/main" id="{8ECBCC27-7927-4817-BE1B-02128FFED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070" y="1647563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 descr="Männliches Profil Silhouette">
            <a:extLst>
              <a:ext uri="{FF2B5EF4-FFF2-40B4-BE49-F238E27FC236}">
                <a16:creationId xmlns:a16="http://schemas.microsoft.com/office/drawing/2014/main" id="{44171BCB-B47E-4B3C-BAF4-AE0130003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6665" y="164756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Männliches Profil Silhouette">
            <a:extLst>
              <a:ext uri="{FF2B5EF4-FFF2-40B4-BE49-F238E27FC236}">
                <a16:creationId xmlns:a16="http://schemas.microsoft.com/office/drawing/2014/main" id="{A40E742D-0409-4935-9C81-AA5E4D4D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260" y="164756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FC3C8F-59D7-4204-93B6-2D9B6454773C}"/>
              </a:ext>
            </a:extLst>
          </p:cNvPr>
          <p:cNvSpPr txBox="1"/>
          <p:nvPr/>
        </p:nvSpPr>
        <p:spPr>
          <a:xfrm>
            <a:off x="690216" y="4310633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Alina </a:t>
            </a:r>
            <a:r>
              <a:rPr lang="de-DE" sz="3200" dirty="0" err="1"/>
              <a:t>Buss</a:t>
            </a:r>
            <a:endParaRPr lang="de-DE" sz="3200" dirty="0"/>
          </a:p>
          <a:p>
            <a:pPr algn="ctr"/>
            <a:r>
              <a:rPr lang="de-DE" sz="3200" dirty="0"/>
              <a:t>CEO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87D867-2F80-4681-AD5C-91D715FE20E8}"/>
              </a:ext>
            </a:extLst>
          </p:cNvPr>
          <p:cNvSpPr txBox="1"/>
          <p:nvPr/>
        </p:nvSpPr>
        <p:spPr>
          <a:xfrm>
            <a:off x="3359811" y="4310632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Phillip Lange</a:t>
            </a:r>
          </a:p>
          <a:p>
            <a:pPr algn="ctr"/>
            <a:r>
              <a:rPr lang="de-DE" sz="3200" dirty="0"/>
              <a:t>CIO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7179C6F-98C6-416D-876B-92C35A7DA5AF}"/>
              </a:ext>
            </a:extLst>
          </p:cNvPr>
          <p:cNvSpPr txBox="1"/>
          <p:nvPr/>
        </p:nvSpPr>
        <p:spPr>
          <a:xfrm>
            <a:off x="6029406" y="4310632"/>
            <a:ext cx="248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Dominic Viola CTO</a:t>
            </a:r>
          </a:p>
          <a:p>
            <a:pPr algn="ctr"/>
            <a:endParaRPr lang="de-DE" sz="3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499FBAF-420F-4167-9EEC-FD74EE280A8B}"/>
              </a:ext>
            </a:extLst>
          </p:cNvPr>
          <p:cNvSpPr txBox="1"/>
          <p:nvPr/>
        </p:nvSpPr>
        <p:spPr>
          <a:xfrm>
            <a:off x="8756260" y="4310631"/>
            <a:ext cx="2597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Canberk Alkan</a:t>
            </a:r>
          </a:p>
          <a:p>
            <a:pPr algn="ctr"/>
            <a:r>
              <a:rPr lang="de-DE" sz="3200" dirty="0"/>
              <a:t>CFO</a:t>
            </a:r>
          </a:p>
        </p:txBody>
      </p:sp>
    </p:spTree>
    <p:extLst>
      <p:ext uri="{BB962C8B-B14F-4D97-AF65-F5344CB8AC3E}">
        <p14:creationId xmlns:p14="http://schemas.microsoft.com/office/powerpoint/2010/main" val="12063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F060F5-873D-4D79-A384-3F0E66C4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Fortgeschrittene Erfahrungen in der Web-Programmierung (</a:t>
            </a:r>
            <a:r>
              <a:rPr lang="de-DE" dirty="0" err="1"/>
              <a:t>Flask</a:t>
            </a:r>
            <a:r>
              <a:rPr lang="de-DE" dirty="0"/>
              <a:t> und React</a:t>
            </a:r>
          </a:p>
          <a:p>
            <a:pPr lvl="1"/>
            <a:endParaRPr lang="de-DE" dirty="0"/>
          </a:p>
          <a:p>
            <a:r>
              <a:rPr lang="de-DE" dirty="0"/>
              <a:t>Natural Language Processing</a:t>
            </a:r>
          </a:p>
          <a:p>
            <a:endParaRPr lang="de-DE" dirty="0"/>
          </a:p>
          <a:p>
            <a:r>
              <a:rPr lang="de-DE" dirty="0"/>
              <a:t>Accounting</a:t>
            </a:r>
          </a:p>
          <a:p>
            <a:endParaRPr lang="de-DE" dirty="0"/>
          </a:p>
          <a:p>
            <a:r>
              <a:rPr lang="de-DE" dirty="0"/>
              <a:t>Moderne Methoden des Lernens (Auditiv, Visuell, Physisch)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EADD00-24C6-4D3A-B95D-B3B07A2B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A04B3-DAD3-497F-BE8A-F654F680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FA3C83-FA2F-44FD-8E27-25E7929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979C93-0956-4126-B8D2-91F6A07A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32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090D1C-98FD-42E5-90E5-A5868155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Unternehmensstrategie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0A595-8E9F-42E2-BF41-89F76E3F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3F284-97C4-4098-AA72-3712B231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LaaS | Pitch 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8E1B7-DF17-4B25-84D3-643571CD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9A1661-ED93-4758-8B74-184301366288}"/>
              </a:ext>
            </a:extLst>
          </p:cNvPr>
          <p:cNvSpPr/>
          <p:nvPr/>
        </p:nvSpPr>
        <p:spPr>
          <a:xfrm>
            <a:off x="3219348" y="2527337"/>
            <a:ext cx="876692" cy="314855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BE8BD8-F403-495E-BA5A-233EF8CAB4CF}"/>
              </a:ext>
            </a:extLst>
          </p:cNvPr>
          <p:cNvSpPr/>
          <p:nvPr/>
        </p:nvSpPr>
        <p:spPr>
          <a:xfrm>
            <a:off x="5634181" y="2527337"/>
            <a:ext cx="876692" cy="314855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D741AC-D4BA-4233-B89F-1FAC0076BEC8}"/>
              </a:ext>
            </a:extLst>
          </p:cNvPr>
          <p:cNvSpPr/>
          <p:nvPr/>
        </p:nvSpPr>
        <p:spPr>
          <a:xfrm>
            <a:off x="8049014" y="2527337"/>
            <a:ext cx="876692" cy="314855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NLP</a:t>
            </a: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A0FA9C0E-CC86-485D-93F2-14482B5C0386}"/>
              </a:ext>
            </a:extLst>
          </p:cNvPr>
          <p:cNvSpPr/>
          <p:nvPr/>
        </p:nvSpPr>
        <p:spPr>
          <a:xfrm>
            <a:off x="3279648" y="873059"/>
            <a:ext cx="5632704" cy="914400"/>
          </a:xfrm>
          <a:prstGeom prst="triangl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Externe Beratung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E19A2D-87E1-46B4-8300-0C692CB9DF3F}"/>
              </a:ext>
            </a:extLst>
          </p:cNvPr>
          <p:cNvSpPr/>
          <p:nvPr/>
        </p:nvSpPr>
        <p:spPr>
          <a:xfrm>
            <a:off x="3219348" y="1859606"/>
            <a:ext cx="5693004" cy="6215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Web-Programmierung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82139E-9E5D-4A49-AC17-473A9592F48B}"/>
              </a:ext>
            </a:extLst>
          </p:cNvPr>
          <p:cNvSpPr/>
          <p:nvPr/>
        </p:nvSpPr>
        <p:spPr>
          <a:xfrm>
            <a:off x="3232702" y="5734676"/>
            <a:ext cx="5693004" cy="6215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Forschung- und Entwicklungsprojekte</a:t>
            </a:r>
          </a:p>
        </p:txBody>
      </p:sp>
    </p:spTree>
    <p:extLst>
      <p:ext uri="{BB962C8B-B14F-4D97-AF65-F5344CB8AC3E}">
        <p14:creationId xmlns:p14="http://schemas.microsoft.com/office/powerpoint/2010/main" val="173191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449B67-356A-4B24-86F7-91C9A8B05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Lernplattform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0A2E11-9151-4002-BD9D-38FA248E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CURE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23EA28-B15F-4A87-9B58-50C7975D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Projektlage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B9CF9-05F6-4458-9D8C-A2ECFAAC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B5724-805F-43C7-93B2-4BB9FF40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1FACA1-AFC5-40A8-A738-0B4BCA3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4098" name="Picture 2" descr="Lernen - Kostenlose bildung Icons">
            <a:extLst>
              <a:ext uri="{FF2B5EF4-FFF2-40B4-BE49-F238E27FC236}">
                <a16:creationId xmlns:a16="http://schemas.microsoft.com/office/drawing/2014/main" id="{90789FC6-7771-4B0F-BCD5-238E7672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41" y="2445774"/>
            <a:ext cx="3551903" cy="35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URE Mannheim e.V. - Home | Facebook">
            <a:extLst>
              <a:ext uri="{FF2B5EF4-FFF2-40B4-BE49-F238E27FC236}">
                <a16:creationId xmlns:a16="http://schemas.microsoft.com/office/drawing/2014/main" id="{CC49845C-298E-4817-B2C1-7564DD57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64" y="2185252"/>
            <a:ext cx="3944283" cy="39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6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A7906-FBA5-4685-BB29-335EC1ED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Lernplattform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923E9-DE82-418E-9C24-003B289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3DA0B5-21AA-41CC-B4AC-B5167DD4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C8E3A5-5C5E-4364-9686-FFC0EF3B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9218" name="Picture 2" descr="Sehr müde student - Foto vorrätig | Crushpixel">
            <a:extLst>
              <a:ext uri="{FF2B5EF4-FFF2-40B4-BE49-F238E27FC236}">
                <a16:creationId xmlns:a16="http://schemas.microsoft.com/office/drawing/2014/main" id="{25BA86A9-A982-4F69-B17D-82C0DE09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4" y="1340728"/>
            <a:ext cx="6848370" cy="45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6396DF-A958-4C7F-9E14-C1AC68112604}"/>
              </a:ext>
            </a:extLst>
          </p:cNvPr>
          <p:cNvSpPr txBox="1"/>
          <p:nvPr/>
        </p:nvSpPr>
        <p:spPr>
          <a:xfrm>
            <a:off x="7566408" y="2822574"/>
            <a:ext cx="4223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Unübersichtliche Vorlesungsfolien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Schwierige Klausuren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Überforderung durch schiere Maße an Klausuren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Fehlende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1813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7BFFD-2EBF-462B-8B5C-573DBFB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Lösungsansätze - Lernplattform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4FD981-E9F0-4924-BABF-89FE4BF6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2880CC-8F28-4CD7-B532-2314499B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800353-1B33-446E-979C-CB72080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194" name="Picture 2" descr="3,560 Karteikarte Vektorgrafiken, Cliparts und Illustrationen Kaufen - 123RF">
            <a:extLst>
              <a:ext uri="{FF2B5EF4-FFF2-40B4-BE49-F238E27FC236}">
                <a16:creationId xmlns:a16="http://schemas.microsoft.com/office/drawing/2014/main" id="{7BF66BD7-FCAE-4380-AB22-B4E88D23A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13" y="1096355"/>
            <a:ext cx="5054326" cy="50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eb App icon PNG and SVG Vector Free Download">
            <a:extLst>
              <a:ext uri="{FF2B5EF4-FFF2-40B4-BE49-F238E27FC236}">
                <a16:creationId xmlns:a16="http://schemas.microsoft.com/office/drawing/2014/main" id="{1B9B3F26-8BA6-4CED-BF74-051C31F9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3146"/>
            <a:ext cx="6299474" cy="361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E6C6EC2-4E8B-4368-A1D5-47747418C155}"/>
              </a:ext>
            </a:extLst>
          </p:cNvPr>
          <p:cNvSpPr txBox="1"/>
          <p:nvPr/>
        </p:nvSpPr>
        <p:spPr>
          <a:xfrm>
            <a:off x="5480533" y="2356984"/>
            <a:ext cx="27122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22534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4A2CE2B-0794-4DD3-98FD-3106A737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D793D9-4C05-4F1A-99AF-1EFD437B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20.05.2022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41645B-FEFD-4D9C-9879-DA7A98B6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LaaS</a:t>
            </a:r>
            <a:r>
              <a:rPr lang="de-DE" dirty="0"/>
              <a:t> | Pitch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7CA3FB-7F4F-4591-978D-223110C5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6B94-DEB7-4515-9329-87290087894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A51AAA-719A-4FA3-8BE1-B44301D1CF2E}"/>
              </a:ext>
            </a:extLst>
          </p:cNvPr>
          <p:cNvSpPr txBox="1"/>
          <p:nvPr/>
        </p:nvSpPr>
        <p:spPr>
          <a:xfrm>
            <a:off x="542611" y="1112642"/>
            <a:ext cx="11274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Agiles SCRUM-Verfahren</a:t>
            </a:r>
          </a:p>
        </p:txBody>
      </p:sp>
      <p:pic>
        <p:nvPicPr>
          <p:cNvPr id="11" name="Grafik 10" descr="Weibliches Profil Silhouette">
            <a:extLst>
              <a:ext uri="{FF2B5EF4-FFF2-40B4-BE49-F238E27FC236}">
                <a16:creationId xmlns:a16="http://schemas.microsoft.com/office/drawing/2014/main" id="{5EF8AA3E-4D5F-4994-BE92-42FAB661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475" y="2198174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fik 11" descr="Männliches Profil Silhouette">
            <a:extLst>
              <a:ext uri="{FF2B5EF4-FFF2-40B4-BE49-F238E27FC236}">
                <a16:creationId xmlns:a16="http://schemas.microsoft.com/office/drawing/2014/main" id="{6865F567-11DB-4820-96B1-9059C50FA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070" y="2198173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 descr="Männliches Profil Silhouette">
            <a:extLst>
              <a:ext uri="{FF2B5EF4-FFF2-40B4-BE49-F238E27FC236}">
                <a16:creationId xmlns:a16="http://schemas.microsoft.com/office/drawing/2014/main" id="{A9C6BB8F-40AE-4321-B17E-AE39608AE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6665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fik 13" descr="Männliches Profil Silhouette">
            <a:extLst>
              <a:ext uri="{FF2B5EF4-FFF2-40B4-BE49-F238E27FC236}">
                <a16:creationId xmlns:a16="http://schemas.microsoft.com/office/drawing/2014/main" id="{7D149FA6-ECE3-4CD5-B5C9-E40149501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260" y="2198172"/>
            <a:ext cx="2374159" cy="237415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24A688A-B802-43BF-A359-E26B66C79495}"/>
              </a:ext>
            </a:extLst>
          </p:cNvPr>
          <p:cNvSpPr txBox="1"/>
          <p:nvPr/>
        </p:nvSpPr>
        <p:spPr>
          <a:xfrm>
            <a:off x="690216" y="4861243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Alina </a:t>
            </a:r>
            <a:r>
              <a:rPr lang="de-DE" sz="3200" dirty="0" err="1"/>
              <a:t>Buss</a:t>
            </a:r>
            <a:endParaRPr lang="de-DE" sz="3200" dirty="0"/>
          </a:p>
          <a:p>
            <a:pPr algn="ctr"/>
            <a:r>
              <a:rPr lang="de-DE" sz="3200" dirty="0"/>
              <a:t>Organisation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356EB6-1A19-46C9-BCBF-8B376A27F67A}"/>
              </a:ext>
            </a:extLst>
          </p:cNvPr>
          <p:cNvSpPr txBox="1"/>
          <p:nvPr/>
        </p:nvSpPr>
        <p:spPr>
          <a:xfrm>
            <a:off x="3359811" y="4861242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Phillip Lange</a:t>
            </a:r>
          </a:p>
          <a:p>
            <a:pPr algn="ctr"/>
            <a:r>
              <a:rPr lang="de-DE" sz="3200" dirty="0"/>
              <a:t>NLP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62FCDB-17D1-44BF-A20E-86612D6B9052}"/>
              </a:ext>
            </a:extLst>
          </p:cNvPr>
          <p:cNvSpPr txBox="1"/>
          <p:nvPr/>
        </p:nvSpPr>
        <p:spPr>
          <a:xfrm>
            <a:off x="6029406" y="4861242"/>
            <a:ext cx="24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Dominic Viola</a:t>
            </a:r>
          </a:p>
          <a:p>
            <a:pPr algn="ctr"/>
            <a:r>
              <a:rPr lang="de-DE" sz="3200" dirty="0"/>
              <a:t>Middleware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1B51C2-2209-4C56-B926-A562720FBB7C}"/>
              </a:ext>
            </a:extLst>
          </p:cNvPr>
          <p:cNvSpPr txBox="1"/>
          <p:nvPr/>
        </p:nvSpPr>
        <p:spPr>
          <a:xfrm>
            <a:off x="8756260" y="4861241"/>
            <a:ext cx="2597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Canberk Alkan</a:t>
            </a:r>
          </a:p>
          <a:p>
            <a:pPr algn="ctr"/>
            <a:r>
              <a:rPr lang="de-DE" sz="3200" dirty="0"/>
              <a:t>Frontend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422CCE-7BB2-4600-A860-C292D64A9DD4}"/>
              </a:ext>
            </a:extLst>
          </p:cNvPr>
          <p:cNvSpPr txBox="1"/>
          <p:nvPr/>
        </p:nvSpPr>
        <p:spPr>
          <a:xfrm>
            <a:off x="628385" y="1781438"/>
            <a:ext cx="261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Project Manager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FB84D2-A901-4C09-8F05-6BDC3BBCA0EE}"/>
              </a:ext>
            </a:extLst>
          </p:cNvPr>
          <p:cNvSpPr txBox="1"/>
          <p:nvPr/>
        </p:nvSpPr>
        <p:spPr>
          <a:xfrm>
            <a:off x="3200471" y="179210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C809C1B-1703-4AE7-9E94-2B275DE74546}"/>
              </a:ext>
            </a:extLst>
          </p:cNvPr>
          <p:cNvSpPr txBox="1"/>
          <p:nvPr/>
        </p:nvSpPr>
        <p:spPr>
          <a:xfrm>
            <a:off x="5874734" y="1792107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0CE92A2-5D64-482C-B41C-F99310C7EB5A}"/>
              </a:ext>
            </a:extLst>
          </p:cNvPr>
          <p:cNvSpPr txBox="1"/>
          <p:nvPr/>
        </p:nvSpPr>
        <p:spPr>
          <a:xfrm>
            <a:off x="8756260" y="1781438"/>
            <a:ext cx="279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Junior Developer</a:t>
            </a:r>
          </a:p>
        </p:txBody>
      </p:sp>
    </p:spTree>
    <p:extLst>
      <p:ext uri="{BB962C8B-B14F-4D97-AF65-F5344CB8AC3E}">
        <p14:creationId xmlns:p14="http://schemas.microsoft.com/office/powerpoint/2010/main" val="35218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Breitbild</PresentationFormat>
  <Paragraphs>162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LaaS – Learning as a Service</vt:lpstr>
      <vt:lpstr>Über uns</vt:lpstr>
      <vt:lpstr>Teamzusammensetzung</vt:lpstr>
      <vt:lpstr>Erfahrungen</vt:lpstr>
      <vt:lpstr>Unternehmensstrategie</vt:lpstr>
      <vt:lpstr>Aktuelle Projektlage</vt:lpstr>
      <vt:lpstr>Problemstellung - Lernplattform</vt:lpstr>
      <vt:lpstr>Lösungsansätze - Lernplattform</vt:lpstr>
      <vt:lpstr>Methodik</vt:lpstr>
      <vt:lpstr>Meilensteine</vt:lpstr>
      <vt:lpstr>Kostenplanung - Lernplattform</vt:lpstr>
      <vt:lpstr>Problemstellung - CURE</vt:lpstr>
      <vt:lpstr>Lösungsansätze - CURE</vt:lpstr>
      <vt:lpstr>Methodik</vt:lpstr>
      <vt:lpstr>Meilensteine</vt:lpstr>
      <vt:lpstr>Kostenplanung - Lernplattform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Web-Oberfläche für eine Datenvisualisierung am Beispiel von Fahrzeugdaten</dc:title>
  <dc:creator>Canberk Alkan</dc:creator>
  <cp:lastModifiedBy>Alkan, Canberk</cp:lastModifiedBy>
  <cp:revision>97</cp:revision>
  <dcterms:created xsi:type="dcterms:W3CDTF">2021-12-17T11:21:31Z</dcterms:created>
  <dcterms:modified xsi:type="dcterms:W3CDTF">2022-05-20T11:10:44Z</dcterms:modified>
</cp:coreProperties>
</file>