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0" r:id="rId2"/>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1" r:id="rId27"/>
    <p:sldId id="282"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4DA38-18E2-02EA-6156-4E8ED9D4E9A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C3942A1-8D70-EA09-F2A1-41BE0B5F914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3E9CED8-D88D-B008-29F0-AFD2AB00D43E}"/>
              </a:ext>
            </a:extLst>
          </p:cNvPr>
          <p:cNvSpPr>
            <a:spLocks noGrp="1"/>
          </p:cNvSpPr>
          <p:nvPr>
            <p:ph type="dt" sz="half" idx="10"/>
          </p:nvPr>
        </p:nvSpPr>
        <p:spPr/>
        <p:txBody>
          <a:bodyPr/>
          <a:lstStyle/>
          <a:p>
            <a:fld id="{7783732D-9764-4D79-9A13-E1FC24578DD8}" type="datetimeFigureOut">
              <a:rPr lang="en-US" smtClean="0"/>
              <a:t>4/12/2023</a:t>
            </a:fld>
            <a:endParaRPr lang="en-US"/>
          </a:p>
        </p:txBody>
      </p:sp>
      <p:sp>
        <p:nvSpPr>
          <p:cNvPr id="5" name="Footer Placeholder 4">
            <a:extLst>
              <a:ext uri="{FF2B5EF4-FFF2-40B4-BE49-F238E27FC236}">
                <a16:creationId xmlns:a16="http://schemas.microsoft.com/office/drawing/2014/main" id="{D2BC95DF-8B1B-8596-896E-E9A4B04F49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E92E2E-BE63-5B37-A074-7C1C08013EF6}"/>
              </a:ext>
            </a:extLst>
          </p:cNvPr>
          <p:cNvSpPr>
            <a:spLocks noGrp="1"/>
          </p:cNvSpPr>
          <p:nvPr>
            <p:ph type="sldNum" sz="quarter" idx="12"/>
          </p:nvPr>
        </p:nvSpPr>
        <p:spPr/>
        <p:txBody>
          <a:bodyPr/>
          <a:lstStyle/>
          <a:p>
            <a:fld id="{2A05088B-940B-4DAA-90BA-A6600F08C7AE}" type="slidenum">
              <a:rPr lang="en-US" smtClean="0"/>
              <a:t>‹#›</a:t>
            </a:fld>
            <a:endParaRPr lang="en-US"/>
          </a:p>
        </p:txBody>
      </p:sp>
    </p:spTree>
    <p:extLst>
      <p:ext uri="{BB962C8B-B14F-4D97-AF65-F5344CB8AC3E}">
        <p14:creationId xmlns:p14="http://schemas.microsoft.com/office/powerpoint/2010/main" val="27015151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F18E9-3E5A-1397-4D1A-BCA186BD3C2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6C27D53-1DF3-4B59-B52C-D93A16006C1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AFA617-365F-812E-3371-F39321FE0ACF}"/>
              </a:ext>
            </a:extLst>
          </p:cNvPr>
          <p:cNvSpPr>
            <a:spLocks noGrp="1"/>
          </p:cNvSpPr>
          <p:nvPr>
            <p:ph type="dt" sz="half" idx="10"/>
          </p:nvPr>
        </p:nvSpPr>
        <p:spPr/>
        <p:txBody>
          <a:bodyPr/>
          <a:lstStyle/>
          <a:p>
            <a:fld id="{7783732D-9764-4D79-9A13-E1FC24578DD8}" type="datetimeFigureOut">
              <a:rPr lang="en-US" smtClean="0"/>
              <a:t>4/12/2023</a:t>
            </a:fld>
            <a:endParaRPr lang="en-US"/>
          </a:p>
        </p:txBody>
      </p:sp>
      <p:sp>
        <p:nvSpPr>
          <p:cNvPr id="5" name="Footer Placeholder 4">
            <a:extLst>
              <a:ext uri="{FF2B5EF4-FFF2-40B4-BE49-F238E27FC236}">
                <a16:creationId xmlns:a16="http://schemas.microsoft.com/office/drawing/2014/main" id="{D436B34C-A656-9BCC-A19F-D716338CAD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97F041-8E9F-B29A-B00A-60C3D0B1B4B5}"/>
              </a:ext>
            </a:extLst>
          </p:cNvPr>
          <p:cNvSpPr>
            <a:spLocks noGrp="1"/>
          </p:cNvSpPr>
          <p:nvPr>
            <p:ph type="sldNum" sz="quarter" idx="12"/>
          </p:nvPr>
        </p:nvSpPr>
        <p:spPr/>
        <p:txBody>
          <a:bodyPr/>
          <a:lstStyle/>
          <a:p>
            <a:fld id="{2A05088B-940B-4DAA-90BA-A6600F08C7AE}" type="slidenum">
              <a:rPr lang="en-US" smtClean="0"/>
              <a:t>‹#›</a:t>
            </a:fld>
            <a:endParaRPr lang="en-US"/>
          </a:p>
        </p:txBody>
      </p:sp>
    </p:spTree>
    <p:extLst>
      <p:ext uri="{BB962C8B-B14F-4D97-AF65-F5344CB8AC3E}">
        <p14:creationId xmlns:p14="http://schemas.microsoft.com/office/powerpoint/2010/main" val="2482702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7D506DC-0449-E55D-2A15-1048CC5F863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2C3C2F-A0E0-6403-68F5-282DE921906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839A79-40D0-8E46-C6EC-AA886E3093EB}"/>
              </a:ext>
            </a:extLst>
          </p:cNvPr>
          <p:cNvSpPr>
            <a:spLocks noGrp="1"/>
          </p:cNvSpPr>
          <p:nvPr>
            <p:ph type="dt" sz="half" idx="10"/>
          </p:nvPr>
        </p:nvSpPr>
        <p:spPr/>
        <p:txBody>
          <a:bodyPr/>
          <a:lstStyle/>
          <a:p>
            <a:fld id="{7783732D-9764-4D79-9A13-E1FC24578DD8}" type="datetimeFigureOut">
              <a:rPr lang="en-US" smtClean="0"/>
              <a:t>4/12/2023</a:t>
            </a:fld>
            <a:endParaRPr lang="en-US"/>
          </a:p>
        </p:txBody>
      </p:sp>
      <p:sp>
        <p:nvSpPr>
          <p:cNvPr id="5" name="Footer Placeholder 4">
            <a:extLst>
              <a:ext uri="{FF2B5EF4-FFF2-40B4-BE49-F238E27FC236}">
                <a16:creationId xmlns:a16="http://schemas.microsoft.com/office/drawing/2014/main" id="{4D117F6B-907C-4787-BEFE-1854DF3991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175C30-2338-B7D3-511C-2244FA168B72}"/>
              </a:ext>
            </a:extLst>
          </p:cNvPr>
          <p:cNvSpPr>
            <a:spLocks noGrp="1"/>
          </p:cNvSpPr>
          <p:nvPr>
            <p:ph type="sldNum" sz="quarter" idx="12"/>
          </p:nvPr>
        </p:nvSpPr>
        <p:spPr/>
        <p:txBody>
          <a:bodyPr/>
          <a:lstStyle/>
          <a:p>
            <a:fld id="{2A05088B-940B-4DAA-90BA-A6600F08C7AE}" type="slidenum">
              <a:rPr lang="en-US" smtClean="0"/>
              <a:t>‹#›</a:t>
            </a:fld>
            <a:endParaRPr lang="en-US"/>
          </a:p>
        </p:txBody>
      </p:sp>
    </p:spTree>
    <p:extLst>
      <p:ext uri="{BB962C8B-B14F-4D97-AF65-F5344CB8AC3E}">
        <p14:creationId xmlns:p14="http://schemas.microsoft.com/office/powerpoint/2010/main" val="14464304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80D9B-7338-F91E-AD8B-0ADB82DD08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4099136-391E-AA91-12D5-FDD2BC22B2A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44B408-E445-A30E-F649-CD3AF36AC8A9}"/>
              </a:ext>
            </a:extLst>
          </p:cNvPr>
          <p:cNvSpPr>
            <a:spLocks noGrp="1"/>
          </p:cNvSpPr>
          <p:nvPr>
            <p:ph type="dt" sz="half" idx="10"/>
          </p:nvPr>
        </p:nvSpPr>
        <p:spPr/>
        <p:txBody>
          <a:bodyPr/>
          <a:lstStyle/>
          <a:p>
            <a:fld id="{7783732D-9764-4D79-9A13-E1FC24578DD8}" type="datetimeFigureOut">
              <a:rPr lang="en-US" smtClean="0"/>
              <a:t>4/12/2023</a:t>
            </a:fld>
            <a:endParaRPr lang="en-US"/>
          </a:p>
        </p:txBody>
      </p:sp>
      <p:sp>
        <p:nvSpPr>
          <p:cNvPr id="5" name="Footer Placeholder 4">
            <a:extLst>
              <a:ext uri="{FF2B5EF4-FFF2-40B4-BE49-F238E27FC236}">
                <a16:creationId xmlns:a16="http://schemas.microsoft.com/office/drawing/2014/main" id="{88B70F16-7310-4AC0-9B25-3701D938FF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F8A230-60CD-4F48-FA3D-8A666852E496}"/>
              </a:ext>
            </a:extLst>
          </p:cNvPr>
          <p:cNvSpPr>
            <a:spLocks noGrp="1"/>
          </p:cNvSpPr>
          <p:nvPr>
            <p:ph type="sldNum" sz="quarter" idx="12"/>
          </p:nvPr>
        </p:nvSpPr>
        <p:spPr/>
        <p:txBody>
          <a:bodyPr/>
          <a:lstStyle/>
          <a:p>
            <a:fld id="{2A05088B-940B-4DAA-90BA-A6600F08C7AE}" type="slidenum">
              <a:rPr lang="en-US" smtClean="0"/>
              <a:t>‹#›</a:t>
            </a:fld>
            <a:endParaRPr lang="en-US"/>
          </a:p>
        </p:txBody>
      </p:sp>
    </p:spTree>
    <p:extLst>
      <p:ext uri="{BB962C8B-B14F-4D97-AF65-F5344CB8AC3E}">
        <p14:creationId xmlns:p14="http://schemas.microsoft.com/office/powerpoint/2010/main" val="1544064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11322-2B1A-EEC1-E320-70D3340EC90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509B51A-0562-5CF1-F6E7-7671DF04526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AAAE51A-3127-9353-9341-C072A6B79E8E}"/>
              </a:ext>
            </a:extLst>
          </p:cNvPr>
          <p:cNvSpPr>
            <a:spLocks noGrp="1"/>
          </p:cNvSpPr>
          <p:nvPr>
            <p:ph type="dt" sz="half" idx="10"/>
          </p:nvPr>
        </p:nvSpPr>
        <p:spPr/>
        <p:txBody>
          <a:bodyPr/>
          <a:lstStyle/>
          <a:p>
            <a:fld id="{7783732D-9764-4D79-9A13-E1FC24578DD8}" type="datetimeFigureOut">
              <a:rPr lang="en-US" smtClean="0"/>
              <a:t>4/12/2023</a:t>
            </a:fld>
            <a:endParaRPr lang="en-US"/>
          </a:p>
        </p:txBody>
      </p:sp>
      <p:sp>
        <p:nvSpPr>
          <p:cNvPr id="5" name="Footer Placeholder 4">
            <a:extLst>
              <a:ext uri="{FF2B5EF4-FFF2-40B4-BE49-F238E27FC236}">
                <a16:creationId xmlns:a16="http://schemas.microsoft.com/office/drawing/2014/main" id="{B2D2E657-DC8B-9E1B-CE6F-BAAF4F5BAA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46BBD1-ADC9-9B86-C216-2F0C3A7FD5BE}"/>
              </a:ext>
            </a:extLst>
          </p:cNvPr>
          <p:cNvSpPr>
            <a:spLocks noGrp="1"/>
          </p:cNvSpPr>
          <p:nvPr>
            <p:ph type="sldNum" sz="quarter" idx="12"/>
          </p:nvPr>
        </p:nvSpPr>
        <p:spPr/>
        <p:txBody>
          <a:bodyPr/>
          <a:lstStyle/>
          <a:p>
            <a:fld id="{2A05088B-940B-4DAA-90BA-A6600F08C7AE}" type="slidenum">
              <a:rPr lang="en-US" smtClean="0"/>
              <a:t>‹#›</a:t>
            </a:fld>
            <a:endParaRPr lang="en-US"/>
          </a:p>
        </p:txBody>
      </p:sp>
    </p:spTree>
    <p:extLst>
      <p:ext uri="{BB962C8B-B14F-4D97-AF65-F5344CB8AC3E}">
        <p14:creationId xmlns:p14="http://schemas.microsoft.com/office/powerpoint/2010/main" val="2491958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0E723-13E2-C1CB-CA01-7F723F2659F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2C517E2-F705-5A9A-EA4B-29614AA0EAB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EE93E41-3041-D636-3117-9FCABB9FF7F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1349D27-9048-8C57-2BF4-3ACBCED870E3}"/>
              </a:ext>
            </a:extLst>
          </p:cNvPr>
          <p:cNvSpPr>
            <a:spLocks noGrp="1"/>
          </p:cNvSpPr>
          <p:nvPr>
            <p:ph type="dt" sz="half" idx="10"/>
          </p:nvPr>
        </p:nvSpPr>
        <p:spPr/>
        <p:txBody>
          <a:bodyPr/>
          <a:lstStyle/>
          <a:p>
            <a:fld id="{7783732D-9764-4D79-9A13-E1FC24578DD8}" type="datetimeFigureOut">
              <a:rPr lang="en-US" smtClean="0"/>
              <a:t>4/12/2023</a:t>
            </a:fld>
            <a:endParaRPr lang="en-US"/>
          </a:p>
        </p:txBody>
      </p:sp>
      <p:sp>
        <p:nvSpPr>
          <p:cNvPr id="6" name="Footer Placeholder 5">
            <a:extLst>
              <a:ext uri="{FF2B5EF4-FFF2-40B4-BE49-F238E27FC236}">
                <a16:creationId xmlns:a16="http://schemas.microsoft.com/office/drawing/2014/main" id="{853131D7-03E9-3522-D971-712CCEB8F7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334EED-0E9C-2323-E3F8-D12E5A6E751B}"/>
              </a:ext>
            </a:extLst>
          </p:cNvPr>
          <p:cNvSpPr>
            <a:spLocks noGrp="1"/>
          </p:cNvSpPr>
          <p:nvPr>
            <p:ph type="sldNum" sz="quarter" idx="12"/>
          </p:nvPr>
        </p:nvSpPr>
        <p:spPr/>
        <p:txBody>
          <a:bodyPr/>
          <a:lstStyle/>
          <a:p>
            <a:fld id="{2A05088B-940B-4DAA-90BA-A6600F08C7AE}" type="slidenum">
              <a:rPr lang="en-US" smtClean="0"/>
              <a:t>‹#›</a:t>
            </a:fld>
            <a:endParaRPr lang="en-US"/>
          </a:p>
        </p:txBody>
      </p:sp>
    </p:spTree>
    <p:extLst>
      <p:ext uri="{BB962C8B-B14F-4D97-AF65-F5344CB8AC3E}">
        <p14:creationId xmlns:p14="http://schemas.microsoft.com/office/powerpoint/2010/main" val="3263721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ACB83-F29A-97E2-3594-8F3C949AE35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F6EFC1F-9D05-FA8A-745C-6F8D61674BE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486287-2164-6514-D23D-6EDAE7F9CA8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B26413E-6590-8FD7-F97F-9DFA7902039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A6A2A08-2372-1BFC-FEE5-F0A30EB39F2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35835C3-D085-4448-49FB-EA517637BB1F}"/>
              </a:ext>
            </a:extLst>
          </p:cNvPr>
          <p:cNvSpPr>
            <a:spLocks noGrp="1"/>
          </p:cNvSpPr>
          <p:nvPr>
            <p:ph type="dt" sz="half" idx="10"/>
          </p:nvPr>
        </p:nvSpPr>
        <p:spPr/>
        <p:txBody>
          <a:bodyPr/>
          <a:lstStyle/>
          <a:p>
            <a:fld id="{7783732D-9764-4D79-9A13-E1FC24578DD8}" type="datetimeFigureOut">
              <a:rPr lang="en-US" smtClean="0"/>
              <a:t>4/12/2023</a:t>
            </a:fld>
            <a:endParaRPr lang="en-US"/>
          </a:p>
        </p:txBody>
      </p:sp>
      <p:sp>
        <p:nvSpPr>
          <p:cNvPr id="8" name="Footer Placeholder 7">
            <a:extLst>
              <a:ext uri="{FF2B5EF4-FFF2-40B4-BE49-F238E27FC236}">
                <a16:creationId xmlns:a16="http://schemas.microsoft.com/office/drawing/2014/main" id="{CA1B267A-86E4-FA6B-2811-AD58E96E7AF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025DD45-0178-6F77-C11D-5491FAAA6D62}"/>
              </a:ext>
            </a:extLst>
          </p:cNvPr>
          <p:cNvSpPr>
            <a:spLocks noGrp="1"/>
          </p:cNvSpPr>
          <p:nvPr>
            <p:ph type="sldNum" sz="quarter" idx="12"/>
          </p:nvPr>
        </p:nvSpPr>
        <p:spPr/>
        <p:txBody>
          <a:bodyPr/>
          <a:lstStyle/>
          <a:p>
            <a:fld id="{2A05088B-940B-4DAA-90BA-A6600F08C7AE}" type="slidenum">
              <a:rPr lang="en-US" smtClean="0"/>
              <a:t>‹#›</a:t>
            </a:fld>
            <a:endParaRPr lang="en-US"/>
          </a:p>
        </p:txBody>
      </p:sp>
    </p:spTree>
    <p:extLst>
      <p:ext uri="{BB962C8B-B14F-4D97-AF65-F5344CB8AC3E}">
        <p14:creationId xmlns:p14="http://schemas.microsoft.com/office/powerpoint/2010/main" val="33261003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A4876-F049-4C8B-ED83-3990FD5B72A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B1BC928-A63E-C1AA-AF22-8B8E571A0162}"/>
              </a:ext>
            </a:extLst>
          </p:cNvPr>
          <p:cNvSpPr>
            <a:spLocks noGrp="1"/>
          </p:cNvSpPr>
          <p:nvPr>
            <p:ph type="dt" sz="half" idx="10"/>
          </p:nvPr>
        </p:nvSpPr>
        <p:spPr/>
        <p:txBody>
          <a:bodyPr/>
          <a:lstStyle/>
          <a:p>
            <a:fld id="{7783732D-9764-4D79-9A13-E1FC24578DD8}" type="datetimeFigureOut">
              <a:rPr lang="en-US" smtClean="0"/>
              <a:t>4/12/2023</a:t>
            </a:fld>
            <a:endParaRPr lang="en-US"/>
          </a:p>
        </p:txBody>
      </p:sp>
      <p:sp>
        <p:nvSpPr>
          <p:cNvPr id="4" name="Footer Placeholder 3">
            <a:extLst>
              <a:ext uri="{FF2B5EF4-FFF2-40B4-BE49-F238E27FC236}">
                <a16:creationId xmlns:a16="http://schemas.microsoft.com/office/drawing/2014/main" id="{30535EB8-6DE4-98E4-89B1-69A7CDA3C25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6C7DD23-F9B6-1A89-8AF4-20929A9284AD}"/>
              </a:ext>
            </a:extLst>
          </p:cNvPr>
          <p:cNvSpPr>
            <a:spLocks noGrp="1"/>
          </p:cNvSpPr>
          <p:nvPr>
            <p:ph type="sldNum" sz="quarter" idx="12"/>
          </p:nvPr>
        </p:nvSpPr>
        <p:spPr/>
        <p:txBody>
          <a:bodyPr/>
          <a:lstStyle/>
          <a:p>
            <a:fld id="{2A05088B-940B-4DAA-90BA-A6600F08C7AE}" type="slidenum">
              <a:rPr lang="en-US" smtClean="0"/>
              <a:t>‹#›</a:t>
            </a:fld>
            <a:endParaRPr lang="en-US"/>
          </a:p>
        </p:txBody>
      </p:sp>
    </p:spTree>
    <p:extLst>
      <p:ext uri="{BB962C8B-B14F-4D97-AF65-F5344CB8AC3E}">
        <p14:creationId xmlns:p14="http://schemas.microsoft.com/office/powerpoint/2010/main" val="26045416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15D6F40-847D-CD9E-02A4-0BFB89BD6EFD}"/>
              </a:ext>
            </a:extLst>
          </p:cNvPr>
          <p:cNvSpPr>
            <a:spLocks noGrp="1"/>
          </p:cNvSpPr>
          <p:nvPr>
            <p:ph type="dt" sz="half" idx="10"/>
          </p:nvPr>
        </p:nvSpPr>
        <p:spPr/>
        <p:txBody>
          <a:bodyPr/>
          <a:lstStyle/>
          <a:p>
            <a:fld id="{7783732D-9764-4D79-9A13-E1FC24578DD8}" type="datetimeFigureOut">
              <a:rPr lang="en-US" smtClean="0"/>
              <a:t>4/12/2023</a:t>
            </a:fld>
            <a:endParaRPr lang="en-US"/>
          </a:p>
        </p:txBody>
      </p:sp>
      <p:sp>
        <p:nvSpPr>
          <p:cNvPr id="3" name="Footer Placeholder 2">
            <a:extLst>
              <a:ext uri="{FF2B5EF4-FFF2-40B4-BE49-F238E27FC236}">
                <a16:creationId xmlns:a16="http://schemas.microsoft.com/office/drawing/2014/main" id="{15984445-1D94-DB46-E841-E7048F7335D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21211C5-F862-F77A-9CF8-D2E854B856D4}"/>
              </a:ext>
            </a:extLst>
          </p:cNvPr>
          <p:cNvSpPr>
            <a:spLocks noGrp="1"/>
          </p:cNvSpPr>
          <p:nvPr>
            <p:ph type="sldNum" sz="quarter" idx="12"/>
          </p:nvPr>
        </p:nvSpPr>
        <p:spPr/>
        <p:txBody>
          <a:bodyPr/>
          <a:lstStyle/>
          <a:p>
            <a:fld id="{2A05088B-940B-4DAA-90BA-A6600F08C7AE}" type="slidenum">
              <a:rPr lang="en-US" smtClean="0"/>
              <a:t>‹#›</a:t>
            </a:fld>
            <a:endParaRPr lang="en-US"/>
          </a:p>
        </p:txBody>
      </p:sp>
    </p:spTree>
    <p:extLst>
      <p:ext uri="{BB962C8B-B14F-4D97-AF65-F5344CB8AC3E}">
        <p14:creationId xmlns:p14="http://schemas.microsoft.com/office/powerpoint/2010/main" val="27297039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A40D4-7A78-98B1-53F2-9653C72711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D0AFB91-0EB4-8382-DF0D-FF1F0237C95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F4EA0F6-85A7-A5DE-FCA8-B100321498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3EE7FE-E3BB-258F-B8F9-E2BEFA10E3BC}"/>
              </a:ext>
            </a:extLst>
          </p:cNvPr>
          <p:cNvSpPr>
            <a:spLocks noGrp="1"/>
          </p:cNvSpPr>
          <p:nvPr>
            <p:ph type="dt" sz="half" idx="10"/>
          </p:nvPr>
        </p:nvSpPr>
        <p:spPr/>
        <p:txBody>
          <a:bodyPr/>
          <a:lstStyle/>
          <a:p>
            <a:fld id="{7783732D-9764-4D79-9A13-E1FC24578DD8}" type="datetimeFigureOut">
              <a:rPr lang="en-US" smtClean="0"/>
              <a:t>4/12/2023</a:t>
            </a:fld>
            <a:endParaRPr lang="en-US"/>
          </a:p>
        </p:txBody>
      </p:sp>
      <p:sp>
        <p:nvSpPr>
          <p:cNvPr id="6" name="Footer Placeholder 5">
            <a:extLst>
              <a:ext uri="{FF2B5EF4-FFF2-40B4-BE49-F238E27FC236}">
                <a16:creationId xmlns:a16="http://schemas.microsoft.com/office/drawing/2014/main" id="{21A3A90D-112D-0323-CADE-5B3037B2AB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B658AD-E7D6-2479-5831-9BA92EB54C10}"/>
              </a:ext>
            </a:extLst>
          </p:cNvPr>
          <p:cNvSpPr>
            <a:spLocks noGrp="1"/>
          </p:cNvSpPr>
          <p:nvPr>
            <p:ph type="sldNum" sz="quarter" idx="12"/>
          </p:nvPr>
        </p:nvSpPr>
        <p:spPr/>
        <p:txBody>
          <a:bodyPr/>
          <a:lstStyle/>
          <a:p>
            <a:fld id="{2A05088B-940B-4DAA-90BA-A6600F08C7AE}" type="slidenum">
              <a:rPr lang="en-US" smtClean="0"/>
              <a:t>‹#›</a:t>
            </a:fld>
            <a:endParaRPr lang="en-US"/>
          </a:p>
        </p:txBody>
      </p:sp>
    </p:spTree>
    <p:extLst>
      <p:ext uri="{BB962C8B-B14F-4D97-AF65-F5344CB8AC3E}">
        <p14:creationId xmlns:p14="http://schemas.microsoft.com/office/powerpoint/2010/main" val="37347603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CD9C8-41D8-9C40-6CD9-3F9F6BFD3F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6056102-ED87-9C4F-6C71-29068FEE48F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79B3E52-8B1F-8F02-82CC-A0F4403F44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906A55-DBEB-A578-A40C-304C1A7FEBD7}"/>
              </a:ext>
            </a:extLst>
          </p:cNvPr>
          <p:cNvSpPr>
            <a:spLocks noGrp="1"/>
          </p:cNvSpPr>
          <p:nvPr>
            <p:ph type="dt" sz="half" idx="10"/>
          </p:nvPr>
        </p:nvSpPr>
        <p:spPr/>
        <p:txBody>
          <a:bodyPr/>
          <a:lstStyle/>
          <a:p>
            <a:fld id="{7783732D-9764-4D79-9A13-E1FC24578DD8}" type="datetimeFigureOut">
              <a:rPr lang="en-US" smtClean="0"/>
              <a:t>4/12/2023</a:t>
            </a:fld>
            <a:endParaRPr lang="en-US"/>
          </a:p>
        </p:txBody>
      </p:sp>
      <p:sp>
        <p:nvSpPr>
          <p:cNvPr id="6" name="Footer Placeholder 5">
            <a:extLst>
              <a:ext uri="{FF2B5EF4-FFF2-40B4-BE49-F238E27FC236}">
                <a16:creationId xmlns:a16="http://schemas.microsoft.com/office/drawing/2014/main" id="{16F9726D-4AD2-03ED-3DF2-634AD655B0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4AD371-4419-0BD5-5BE2-9F36E6A072C6}"/>
              </a:ext>
            </a:extLst>
          </p:cNvPr>
          <p:cNvSpPr>
            <a:spLocks noGrp="1"/>
          </p:cNvSpPr>
          <p:nvPr>
            <p:ph type="sldNum" sz="quarter" idx="12"/>
          </p:nvPr>
        </p:nvSpPr>
        <p:spPr/>
        <p:txBody>
          <a:bodyPr/>
          <a:lstStyle/>
          <a:p>
            <a:fld id="{2A05088B-940B-4DAA-90BA-A6600F08C7AE}" type="slidenum">
              <a:rPr lang="en-US" smtClean="0"/>
              <a:t>‹#›</a:t>
            </a:fld>
            <a:endParaRPr lang="en-US"/>
          </a:p>
        </p:txBody>
      </p:sp>
    </p:spTree>
    <p:extLst>
      <p:ext uri="{BB962C8B-B14F-4D97-AF65-F5344CB8AC3E}">
        <p14:creationId xmlns:p14="http://schemas.microsoft.com/office/powerpoint/2010/main" val="6460325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C36180C-129D-2937-A19C-E00F76CF4AF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BDE111F-C5A1-A0A4-5232-4D2652B48C3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BBBD44-5075-3975-3682-111B40D28E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83732D-9764-4D79-9A13-E1FC24578DD8}" type="datetimeFigureOut">
              <a:rPr lang="en-US" smtClean="0"/>
              <a:t>4/12/2023</a:t>
            </a:fld>
            <a:endParaRPr lang="en-US"/>
          </a:p>
        </p:txBody>
      </p:sp>
      <p:sp>
        <p:nvSpPr>
          <p:cNvPr id="5" name="Footer Placeholder 4">
            <a:extLst>
              <a:ext uri="{FF2B5EF4-FFF2-40B4-BE49-F238E27FC236}">
                <a16:creationId xmlns:a16="http://schemas.microsoft.com/office/drawing/2014/main" id="{0A16F954-2D2D-1ADD-F321-C57C9DD4455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289DF4F-1A4E-96EB-3B94-C319217F69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05088B-940B-4DAA-90BA-A6600F08C7AE}" type="slidenum">
              <a:rPr lang="en-US" smtClean="0"/>
              <a:t>‹#›</a:t>
            </a:fld>
            <a:endParaRPr lang="en-US"/>
          </a:p>
        </p:txBody>
      </p:sp>
    </p:spTree>
    <p:extLst>
      <p:ext uri="{BB962C8B-B14F-4D97-AF65-F5344CB8AC3E}">
        <p14:creationId xmlns:p14="http://schemas.microsoft.com/office/powerpoint/2010/main" val="21855927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A032842-FD92-F2D9-C6E3-961678CD70DE}"/>
              </a:ext>
            </a:extLst>
          </p:cNvPr>
          <p:cNvSpPr/>
          <p:nvPr/>
        </p:nvSpPr>
        <p:spPr>
          <a:xfrm>
            <a:off x="0" y="0"/>
            <a:ext cx="12192000" cy="6858000"/>
          </a:xfrm>
          <a:prstGeom prst="rect">
            <a:avLst/>
          </a:prstGeom>
          <a:solidFill>
            <a:schemeClr val="accent1">
              <a:lumMod val="40000"/>
              <a:lumOff val="6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325E19-D4F2-5BAD-4DE9-7AF190269EE7}"/>
              </a:ext>
            </a:extLst>
          </p:cNvPr>
          <p:cNvSpPr>
            <a:spLocks noGrp="1"/>
          </p:cNvSpPr>
          <p:nvPr>
            <p:ph type="title"/>
          </p:nvPr>
        </p:nvSpPr>
        <p:spPr>
          <a:xfrm>
            <a:off x="838200" y="1563821"/>
            <a:ext cx="10515600" cy="3730357"/>
          </a:xfrm>
        </p:spPr>
        <p:txBody>
          <a:bodyPr>
            <a:normAutofit/>
          </a:bodyPr>
          <a:lstStyle/>
          <a:p>
            <a:r>
              <a:rPr lang="en-US" sz="4000" dirty="0">
                <a:latin typeface="Times New Roman" panose="02020603050405020304" pitchFamily="18" charset="0"/>
                <a:cs typeface="Times New Roman" panose="02020603050405020304" pitchFamily="18" charset="0"/>
              </a:rPr>
              <a:t>NAME: ABDUL SABOOR HAMEDI </a:t>
            </a:r>
            <a:r>
              <a:rPr lang="en-US" sz="4000" dirty="0" err="1">
                <a:latin typeface="Times New Roman" panose="02020603050405020304" pitchFamily="18" charset="0"/>
                <a:cs typeface="Times New Roman" panose="02020603050405020304" pitchFamily="18" charset="0"/>
              </a:rPr>
              <a:t>HAMEDI</a:t>
            </a:r>
            <a:br>
              <a:rPr lang="en-US" sz="4000" dirty="0">
                <a:latin typeface="Times New Roman" panose="02020603050405020304" pitchFamily="18" charset="0"/>
                <a:cs typeface="Times New Roman" panose="02020603050405020304" pitchFamily="18" charset="0"/>
              </a:rPr>
            </a:br>
            <a:r>
              <a:rPr lang="en-US" sz="4000" dirty="0">
                <a:latin typeface="Times New Roman" panose="02020603050405020304" pitchFamily="18" charset="0"/>
                <a:cs typeface="Times New Roman" panose="02020603050405020304" pitchFamily="18" charset="0"/>
              </a:rPr>
              <a:t>STUDENT ID: 02222120008</a:t>
            </a:r>
            <a:br>
              <a:rPr lang="en-US" sz="4000" dirty="0">
                <a:latin typeface="Times New Roman" panose="02020603050405020304" pitchFamily="18" charset="0"/>
                <a:cs typeface="Times New Roman" panose="02020603050405020304" pitchFamily="18" charset="0"/>
              </a:rPr>
            </a:br>
            <a:r>
              <a:rPr lang="en-US" sz="4000" dirty="0">
                <a:latin typeface="Times New Roman" panose="02020603050405020304" pitchFamily="18" charset="0"/>
                <a:cs typeface="Times New Roman" panose="02020603050405020304" pitchFamily="18" charset="0"/>
              </a:rPr>
              <a:t>UNIVERSITY: UNIVERSITAS ISLAM INTERNASIONAL INDONESIA</a:t>
            </a:r>
          </a:p>
        </p:txBody>
      </p:sp>
    </p:spTree>
    <p:extLst>
      <p:ext uri="{BB962C8B-B14F-4D97-AF65-F5344CB8AC3E}">
        <p14:creationId xmlns:p14="http://schemas.microsoft.com/office/powerpoint/2010/main" val="126378529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88CF4AF-EB31-3945-9FF7-3772606F28AD}"/>
              </a:ext>
            </a:extLst>
          </p:cNvPr>
          <p:cNvSpPr/>
          <p:nvPr/>
        </p:nvSpPr>
        <p:spPr>
          <a:xfrm>
            <a:off x="0" y="0"/>
            <a:ext cx="12192000" cy="6858000"/>
          </a:xfrm>
          <a:prstGeom prst="rect">
            <a:avLst/>
          </a:prstGeom>
          <a:solidFill>
            <a:schemeClr val="accent1">
              <a:lumMod val="40000"/>
              <a:lumOff val="6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533683-23CC-98FE-C247-114EBC75C8C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3617878-1F1C-DDDF-5888-62DE13138631}"/>
              </a:ext>
            </a:extLst>
          </p:cNvPr>
          <p:cNvSpPr>
            <a:spLocks noGrp="1"/>
          </p:cNvSpPr>
          <p:nvPr>
            <p:ph idx="1"/>
          </p:nvPr>
        </p:nvSpPr>
        <p:spPr/>
        <p:txBody>
          <a:bodyPr/>
          <a:lstStyle/>
          <a:p>
            <a:r>
              <a:rPr lang="en-US" sz="1800" dirty="0">
                <a:effectLst/>
                <a:latin typeface="Times New Roman" panose="02020603050405020304" pitchFamily="18" charset="0"/>
                <a:ea typeface="Calibri" panose="020F0502020204030204" pitchFamily="34" charset="0"/>
                <a:cs typeface="Arial" panose="020B0604020202020204" pitchFamily="34" charset="0"/>
              </a:rPr>
              <a:t>Deniz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Kandiyoti</a:t>
            </a:r>
            <a:r>
              <a:rPr lang="en-US" sz="1800" dirty="0">
                <a:effectLst/>
                <a:latin typeface="Times New Roman" panose="02020603050405020304" pitchFamily="18" charset="0"/>
                <a:ea typeface="Calibri" panose="020F0502020204030204" pitchFamily="34" charset="0"/>
                <a:cs typeface="Arial" panose="020B0604020202020204" pitchFamily="34" charset="0"/>
              </a:rPr>
              <a:t> (2005) says regarding women’s education there has been number contentious for several years with number of barriers preventing women from education. The primary research regarding the author is the frequent war for decades (Yapp, 2001) </a:t>
            </a:r>
          </a:p>
          <a:p>
            <a:r>
              <a:rPr lang="en-US" sz="1800" dirty="0">
                <a:effectLst/>
                <a:latin typeface="Times New Roman" panose="02020603050405020304" pitchFamily="18" charset="0"/>
                <a:ea typeface="Calibri" panose="020F0502020204030204" pitchFamily="34" charset="0"/>
                <a:cs typeface="Arial" panose="020B0604020202020204" pitchFamily="34" charset="0"/>
              </a:rPr>
              <a:t>Regarding Deniz apart from conflict Afghanistan is a traditional country, and in many parts of the country women are expected to stay at home and take care children and not pursue education or work, and women education often seen as threat to traditional gender roles and values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Kandiyoti</a:t>
            </a:r>
            <a:r>
              <a:rPr lang="en-US" sz="1800" dirty="0">
                <a:effectLst/>
                <a:latin typeface="Times New Roman" panose="02020603050405020304" pitchFamily="18" charset="0"/>
                <a:ea typeface="Calibri" panose="020F0502020204030204" pitchFamily="34" charset="0"/>
                <a:cs typeface="Arial" panose="020B0604020202020204" pitchFamily="34" charset="0"/>
              </a:rPr>
              <a:t>, 2005).</a:t>
            </a:r>
          </a:p>
          <a:p>
            <a:endParaRPr lang="en-US" dirty="0"/>
          </a:p>
        </p:txBody>
      </p:sp>
    </p:spTree>
    <p:extLst>
      <p:ext uri="{BB962C8B-B14F-4D97-AF65-F5344CB8AC3E}">
        <p14:creationId xmlns:p14="http://schemas.microsoft.com/office/powerpoint/2010/main" val="403401137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2DEF2D5-4A68-FE31-4B9E-4F695A50E79E}"/>
              </a:ext>
            </a:extLst>
          </p:cNvPr>
          <p:cNvSpPr/>
          <p:nvPr/>
        </p:nvSpPr>
        <p:spPr>
          <a:xfrm>
            <a:off x="0" y="0"/>
            <a:ext cx="12192000" cy="6858000"/>
          </a:xfrm>
          <a:prstGeom prst="rect">
            <a:avLst/>
          </a:prstGeom>
          <a:solidFill>
            <a:schemeClr val="accent1">
              <a:lumMod val="40000"/>
              <a:lumOff val="6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D4DEEA-37B5-4C87-34E2-69D8E76AEC4D}"/>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6B9A67EB-4BA0-048E-339F-CA63C95970BD}"/>
              </a:ext>
            </a:extLst>
          </p:cNvPr>
          <p:cNvSpPr>
            <a:spLocks noGrp="1"/>
          </p:cNvSpPr>
          <p:nvPr>
            <p:ph idx="1"/>
          </p:nvPr>
        </p:nvSpPr>
        <p:spPr/>
        <p:txBody>
          <a:bodyPr/>
          <a:lstStyle/>
          <a:p>
            <a:pPr algn="just"/>
            <a:r>
              <a:rPr lang="en-US" sz="1800" dirty="0">
                <a:effectLst/>
                <a:latin typeface="Times New Roman" panose="02020603050405020304" pitchFamily="18" charset="0"/>
                <a:ea typeface="Calibri" panose="020F0502020204030204" pitchFamily="34" charset="0"/>
                <a:cs typeface="Arial" panose="020B0604020202020204" pitchFamily="34" charset="0"/>
              </a:rPr>
              <a:t>Karlsson and Mansory (2008) regarding these two respectful authors, Afghanistan is a country which has the lowest enrolment of education and “adult literacy”.  The author says, Afghanistan has long tradition Islamic education (Karlsson &amp; Mansory, 2008). </a:t>
            </a:r>
          </a:p>
          <a:p>
            <a:pPr algn="just"/>
            <a:r>
              <a:rPr lang="en-US" sz="1800" dirty="0">
                <a:effectLst/>
                <a:latin typeface="Times New Roman" panose="02020603050405020304" pitchFamily="18" charset="0"/>
                <a:ea typeface="Calibri" panose="020F0502020204030204" pitchFamily="34" charset="0"/>
                <a:cs typeface="Arial" panose="020B0604020202020204" pitchFamily="34" charset="0"/>
              </a:rPr>
              <a:t>Also,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Roozbeh</a:t>
            </a:r>
            <a:r>
              <a:rPr lang="en-US" sz="1800" dirty="0">
                <a:effectLst/>
                <a:latin typeface="Times New Roman" panose="02020603050405020304" pitchFamily="18" charset="0"/>
                <a:ea typeface="Calibri" panose="020F0502020204030204" pitchFamily="34" charset="0"/>
                <a:cs typeface="Arial" panose="020B0604020202020204" pitchFamily="34" charset="0"/>
              </a:rPr>
              <a:t> Shirazi (2008) confirms that for seventh century Islam strong impact on social norms and political activities, and “Islam served strong basis for Afghan cultures identity and servers as a powerful reference point for Afghan social mores rights, and obligations regardless of ethnicity (Shirazi, 2008, p. 212).”</a:t>
            </a:r>
          </a:p>
          <a:p>
            <a:pPr algn="just"/>
            <a:endParaRPr lang="en-US" dirty="0"/>
          </a:p>
        </p:txBody>
      </p:sp>
    </p:spTree>
    <p:extLst>
      <p:ext uri="{BB962C8B-B14F-4D97-AF65-F5344CB8AC3E}">
        <p14:creationId xmlns:p14="http://schemas.microsoft.com/office/powerpoint/2010/main" val="245983398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AB2A0D2-97E9-1519-35B5-7C0E78C42736}"/>
              </a:ext>
            </a:extLst>
          </p:cNvPr>
          <p:cNvSpPr/>
          <p:nvPr/>
        </p:nvSpPr>
        <p:spPr>
          <a:xfrm>
            <a:off x="0" y="0"/>
            <a:ext cx="12192000" cy="6858000"/>
          </a:xfrm>
          <a:prstGeom prst="rect">
            <a:avLst/>
          </a:prstGeom>
          <a:solidFill>
            <a:schemeClr val="accent1">
              <a:lumMod val="40000"/>
              <a:lumOff val="6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F14E8D-8904-D202-BAD8-D305B2AC4F39}"/>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a:t>
            </a:r>
          </a:p>
        </p:txBody>
      </p:sp>
      <p:sp>
        <p:nvSpPr>
          <p:cNvPr id="3" name="Content Placeholder 2">
            <a:extLst>
              <a:ext uri="{FF2B5EF4-FFF2-40B4-BE49-F238E27FC236}">
                <a16:creationId xmlns:a16="http://schemas.microsoft.com/office/drawing/2014/main" id="{A920D28E-C80D-558A-7811-85C34401BDCC}"/>
              </a:ext>
            </a:extLst>
          </p:cNvPr>
          <p:cNvSpPr>
            <a:spLocks noGrp="1"/>
          </p:cNvSpPr>
          <p:nvPr>
            <p:ph idx="1"/>
          </p:nvPr>
        </p:nvSpPr>
        <p:spPr>
          <a:xfrm>
            <a:off x="838200" y="1825625"/>
            <a:ext cx="10515600" cy="2360009"/>
          </a:xfrm>
        </p:spPr>
        <p:txBody>
          <a:bodyPr>
            <a:normAutofit/>
          </a:bodyPr>
          <a:lstStyle/>
          <a:p>
            <a:pPr algn="just"/>
            <a:r>
              <a:rPr lang="en-US" sz="2400" dirty="0">
                <a:effectLst/>
                <a:latin typeface="Times New Roman" panose="02020603050405020304" pitchFamily="18" charset="0"/>
                <a:ea typeface="Calibri" panose="020F0502020204030204" pitchFamily="34" charset="0"/>
                <a:cs typeface="Arial" panose="020B0604020202020204" pitchFamily="34" charset="0"/>
              </a:rPr>
              <a:t>Jennifer L. </a:t>
            </a:r>
            <a:r>
              <a:rPr lang="en-US" sz="2400" dirty="0" err="1">
                <a:effectLst/>
                <a:latin typeface="Times New Roman" panose="02020603050405020304" pitchFamily="18" charset="0"/>
                <a:ea typeface="Calibri" panose="020F0502020204030204" pitchFamily="34" charset="0"/>
                <a:cs typeface="Arial" panose="020B0604020202020204" pitchFamily="34" charset="0"/>
              </a:rPr>
              <a:t>Fluri</a:t>
            </a:r>
            <a:r>
              <a:rPr lang="en-US" sz="2400" dirty="0">
                <a:effectLst/>
                <a:latin typeface="Times New Roman" panose="02020603050405020304" pitchFamily="18" charset="0"/>
                <a:ea typeface="Calibri" panose="020F0502020204030204" pitchFamily="34" charset="0"/>
                <a:cs typeface="Arial" panose="020B0604020202020204" pitchFamily="34" charset="0"/>
              </a:rPr>
              <a:t> (2008) social and cultural views towards women’s education, a lack of financial resources, security concerns, and a lack of available educational opportunities are all discussed in this study as obstacles to women’s education in Afghanistan. He further says, that the Taliban plays a critical role on ban of women’s education. Not only in today but it was there since 1994. </a:t>
            </a:r>
            <a:endParaRPr lang="en-US" sz="3600" dirty="0"/>
          </a:p>
        </p:txBody>
      </p:sp>
    </p:spTree>
    <p:extLst>
      <p:ext uri="{BB962C8B-B14F-4D97-AF65-F5344CB8AC3E}">
        <p14:creationId xmlns:p14="http://schemas.microsoft.com/office/powerpoint/2010/main" val="122396708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C29C417-C5A9-010A-DD33-E006B9F8D42D}"/>
              </a:ext>
            </a:extLst>
          </p:cNvPr>
          <p:cNvSpPr/>
          <p:nvPr/>
        </p:nvSpPr>
        <p:spPr>
          <a:xfrm>
            <a:off x="0" y="0"/>
            <a:ext cx="12192000" cy="6858000"/>
          </a:xfrm>
          <a:prstGeom prst="rect">
            <a:avLst/>
          </a:prstGeom>
          <a:solidFill>
            <a:schemeClr val="accent1">
              <a:lumMod val="40000"/>
              <a:lumOff val="6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C64F0D-18D0-606B-0033-B9E5A40EE101}"/>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a:t>
            </a:r>
          </a:p>
        </p:txBody>
      </p:sp>
      <p:sp>
        <p:nvSpPr>
          <p:cNvPr id="3" name="Content Placeholder 2">
            <a:extLst>
              <a:ext uri="{FF2B5EF4-FFF2-40B4-BE49-F238E27FC236}">
                <a16:creationId xmlns:a16="http://schemas.microsoft.com/office/drawing/2014/main" id="{27B6D9AE-D421-AA96-68D0-03B65F28764A}"/>
              </a:ext>
            </a:extLst>
          </p:cNvPr>
          <p:cNvSpPr>
            <a:spLocks noGrp="1"/>
          </p:cNvSpPr>
          <p:nvPr>
            <p:ph idx="1"/>
          </p:nvPr>
        </p:nvSpPr>
        <p:spPr>
          <a:xfrm>
            <a:off x="838200" y="1825625"/>
            <a:ext cx="10515600" cy="3377440"/>
          </a:xfrm>
        </p:spPr>
        <p:txBody>
          <a:bodyPr>
            <a:normAutofit/>
          </a:bodyPr>
          <a:lstStyle/>
          <a:p>
            <a:pPr algn="just"/>
            <a:r>
              <a:rPr lang="en-US" sz="2400" dirty="0" err="1">
                <a:effectLst/>
                <a:latin typeface="Times New Roman" panose="02020603050405020304" pitchFamily="18" charset="0"/>
                <a:ea typeface="Calibri" panose="020F0502020204030204" pitchFamily="34" charset="0"/>
                <a:cs typeface="Arial" panose="020B0604020202020204" pitchFamily="34" charset="0"/>
              </a:rPr>
              <a:t>Zubeda</a:t>
            </a:r>
            <a:r>
              <a:rPr lang="en-US" sz="2400" dirty="0">
                <a:effectLst/>
                <a:latin typeface="Times New Roman" panose="02020603050405020304" pitchFamily="18" charset="0"/>
                <a:ea typeface="Calibri" panose="020F0502020204030204" pitchFamily="34" charset="0"/>
                <a:cs typeface="Arial" panose="020B0604020202020204" pitchFamily="34" charset="0"/>
              </a:rPr>
              <a:t> </a:t>
            </a:r>
            <a:r>
              <a:rPr lang="en-US" sz="2400" dirty="0" err="1">
                <a:effectLst/>
                <a:latin typeface="Times New Roman" panose="02020603050405020304" pitchFamily="18" charset="0"/>
                <a:ea typeface="Calibri" panose="020F0502020204030204" pitchFamily="34" charset="0"/>
                <a:cs typeface="Arial" panose="020B0604020202020204" pitchFamily="34" charset="0"/>
              </a:rPr>
              <a:t>Jalazai</a:t>
            </a:r>
            <a:r>
              <a:rPr lang="en-US" sz="2400" dirty="0">
                <a:effectLst/>
                <a:latin typeface="Times New Roman" panose="02020603050405020304" pitchFamily="18" charset="0"/>
                <a:ea typeface="Calibri" panose="020F0502020204030204" pitchFamily="34" charset="0"/>
                <a:cs typeface="Arial" panose="020B0604020202020204" pitchFamily="34" charset="0"/>
              </a:rPr>
              <a:t> and David </a:t>
            </a:r>
            <a:r>
              <a:rPr lang="en-US" sz="2400" dirty="0" err="1">
                <a:effectLst/>
                <a:latin typeface="Times New Roman" panose="02020603050405020304" pitchFamily="18" charset="0"/>
                <a:ea typeface="Calibri" panose="020F0502020204030204" pitchFamily="34" charset="0"/>
                <a:cs typeface="Arial" panose="020B0604020202020204" pitchFamily="34" charset="0"/>
              </a:rPr>
              <a:t>Jefferess</a:t>
            </a:r>
            <a:r>
              <a:rPr lang="en-US" sz="2400" dirty="0">
                <a:effectLst/>
                <a:latin typeface="Times New Roman" panose="02020603050405020304" pitchFamily="18" charset="0"/>
                <a:ea typeface="Calibri" panose="020F0502020204030204" pitchFamily="34" charset="0"/>
                <a:cs typeface="Arial" panose="020B0604020202020204" pitchFamily="34" charset="0"/>
              </a:rPr>
              <a:t> (2011), highlight how political instability, cultural attitudes, and poverty have made it difficult for girls and women to obtain educational opportunities in Afghanistan (</a:t>
            </a:r>
            <a:r>
              <a:rPr lang="en-US" sz="2400" dirty="0" err="1">
                <a:effectLst/>
                <a:latin typeface="Times New Roman" panose="02020603050405020304" pitchFamily="18" charset="0"/>
                <a:ea typeface="Calibri" panose="020F0502020204030204" pitchFamily="34" charset="0"/>
                <a:cs typeface="Arial" panose="020B0604020202020204" pitchFamily="34" charset="0"/>
              </a:rPr>
              <a:t>Jefferess</a:t>
            </a:r>
            <a:r>
              <a:rPr lang="en-US" sz="2400" dirty="0">
                <a:effectLst/>
                <a:latin typeface="Times New Roman" panose="02020603050405020304" pitchFamily="18" charset="0"/>
                <a:ea typeface="Calibri" panose="020F0502020204030204" pitchFamily="34" charset="0"/>
                <a:cs typeface="Arial" panose="020B0604020202020204" pitchFamily="34" charset="0"/>
              </a:rPr>
              <a:t>, 2011). </a:t>
            </a:r>
          </a:p>
          <a:p>
            <a:pPr algn="just"/>
            <a:r>
              <a:rPr lang="en-US" sz="2400" dirty="0">
                <a:effectLst/>
                <a:latin typeface="Times New Roman" panose="02020603050405020304" pitchFamily="18" charset="0"/>
                <a:ea typeface="Calibri" panose="020F0502020204030204" pitchFamily="34" charset="0"/>
                <a:cs typeface="Arial" panose="020B0604020202020204" pitchFamily="34" charset="0"/>
              </a:rPr>
              <a:t>Education opportunities for girls in Afghanistan have been severely affected by political instability and conflict. From 1996 to 2001, the Taliban regime in Afghanistan banned girls from going to school (</a:t>
            </a:r>
            <a:r>
              <a:rPr lang="en-US" sz="2400" dirty="0" err="1">
                <a:effectLst/>
                <a:latin typeface="Times New Roman" panose="02020603050405020304" pitchFamily="18" charset="0"/>
                <a:ea typeface="Calibri" panose="020F0502020204030204" pitchFamily="34" charset="0"/>
                <a:cs typeface="Arial" panose="020B0604020202020204" pitchFamily="34" charset="0"/>
              </a:rPr>
              <a:t>Telesetskyt</a:t>
            </a:r>
            <a:r>
              <a:rPr lang="en-US" sz="2400" dirty="0">
                <a:effectLst/>
                <a:latin typeface="Times New Roman" panose="02020603050405020304" pitchFamily="18" charset="0"/>
                <a:ea typeface="Calibri" panose="020F0502020204030204" pitchFamily="34" charset="0"/>
                <a:cs typeface="Arial" panose="020B0604020202020204" pitchFamily="34" charset="0"/>
              </a:rPr>
              <a:t>, 1998). </a:t>
            </a:r>
            <a:endParaRPr lang="en-US" sz="3600" dirty="0"/>
          </a:p>
        </p:txBody>
      </p:sp>
    </p:spTree>
    <p:extLst>
      <p:ext uri="{BB962C8B-B14F-4D97-AF65-F5344CB8AC3E}">
        <p14:creationId xmlns:p14="http://schemas.microsoft.com/office/powerpoint/2010/main" val="976402831"/>
      </p:ext>
    </p:extLst>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596A726-8172-3184-181C-D9B53299B334}"/>
              </a:ext>
            </a:extLst>
          </p:cNvPr>
          <p:cNvSpPr/>
          <p:nvPr/>
        </p:nvSpPr>
        <p:spPr>
          <a:xfrm>
            <a:off x="0" y="0"/>
            <a:ext cx="12192000" cy="6858000"/>
          </a:xfrm>
          <a:prstGeom prst="rect">
            <a:avLst/>
          </a:prstGeom>
          <a:solidFill>
            <a:schemeClr val="accent1">
              <a:lumMod val="40000"/>
              <a:lumOff val="6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6DCBAF-797E-5737-AF8D-E9ABC175F36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a:t>
            </a:r>
          </a:p>
        </p:txBody>
      </p:sp>
      <p:sp>
        <p:nvSpPr>
          <p:cNvPr id="3" name="Content Placeholder 2">
            <a:extLst>
              <a:ext uri="{FF2B5EF4-FFF2-40B4-BE49-F238E27FC236}">
                <a16:creationId xmlns:a16="http://schemas.microsoft.com/office/drawing/2014/main" id="{3F89AA03-E5DB-593A-4A90-ED8DB0BCF723}"/>
              </a:ext>
            </a:extLst>
          </p:cNvPr>
          <p:cNvSpPr>
            <a:spLocks noGrp="1"/>
          </p:cNvSpPr>
          <p:nvPr>
            <p:ph idx="1"/>
          </p:nvPr>
        </p:nvSpPr>
        <p:spPr>
          <a:xfrm>
            <a:off x="838200" y="1825625"/>
            <a:ext cx="10515600" cy="2398645"/>
          </a:xfrm>
        </p:spPr>
        <p:txBody>
          <a:bodyPr>
            <a:normAutofit/>
          </a:bodyPr>
          <a:lstStyle/>
          <a:p>
            <a:pPr algn="just"/>
            <a:r>
              <a:rPr lang="en-US" sz="2400" dirty="0">
                <a:effectLst/>
                <a:latin typeface="Times New Roman" panose="02020603050405020304" pitchFamily="18" charset="0"/>
                <a:ea typeface="Calibri" panose="020F0502020204030204" pitchFamily="34" charset="0"/>
                <a:cs typeface="Arial" panose="020B0604020202020204" pitchFamily="34" charset="0"/>
              </a:rPr>
              <a:t>Further, </a:t>
            </a:r>
            <a:r>
              <a:rPr lang="en-US" sz="2400" dirty="0" err="1">
                <a:effectLst/>
                <a:latin typeface="Times New Roman" panose="02020603050405020304" pitchFamily="18" charset="0"/>
                <a:ea typeface="Calibri" panose="020F0502020204030204" pitchFamily="34" charset="0"/>
                <a:cs typeface="Arial" panose="020B0604020202020204" pitchFamily="34" charset="0"/>
              </a:rPr>
              <a:t>Hadi</a:t>
            </a:r>
            <a:r>
              <a:rPr lang="en-US" sz="2400" dirty="0">
                <a:effectLst/>
                <a:latin typeface="Times New Roman" panose="02020603050405020304" pitchFamily="18" charset="0"/>
                <a:ea typeface="Calibri" panose="020F0502020204030204" pitchFamily="34" charset="0"/>
                <a:cs typeface="Arial" panose="020B0604020202020204" pitchFamily="34" charset="0"/>
              </a:rPr>
              <a:t> Ahmad (2022), during their rule in Afghanistan from 1996 to 2001, the Taliban prohibited education for women. The Taliban’s interpretations of Islamic law meant that women were to remain at home and not be educated. </a:t>
            </a:r>
          </a:p>
          <a:p>
            <a:pPr algn="just"/>
            <a:r>
              <a:rPr lang="en-US" sz="2400" dirty="0">
                <a:effectLst/>
                <a:latin typeface="Times New Roman" panose="02020603050405020304" pitchFamily="18" charset="0"/>
                <a:ea typeface="Calibri" panose="020F0502020204030204" pitchFamily="34" charset="0"/>
                <a:cs typeface="Arial" panose="020B0604020202020204" pitchFamily="34" charset="0"/>
              </a:rPr>
              <a:t>Taliban viewed women’s education as a threat and believed educated women would challenge their authority (Ahmadi, 2022). Further, the author argues that the Taliban are against education. </a:t>
            </a:r>
          </a:p>
          <a:p>
            <a:pPr algn="just"/>
            <a:endParaRPr lang="en-US" sz="3600" dirty="0"/>
          </a:p>
        </p:txBody>
      </p:sp>
    </p:spTree>
    <p:extLst>
      <p:ext uri="{BB962C8B-B14F-4D97-AF65-F5344CB8AC3E}">
        <p14:creationId xmlns:p14="http://schemas.microsoft.com/office/powerpoint/2010/main" val="3592803594"/>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2C9C6CC-1651-AAD8-090C-21E22169353D}"/>
              </a:ext>
            </a:extLst>
          </p:cNvPr>
          <p:cNvSpPr/>
          <p:nvPr/>
        </p:nvSpPr>
        <p:spPr>
          <a:xfrm>
            <a:off x="0" y="0"/>
            <a:ext cx="12192000" cy="6858000"/>
          </a:xfrm>
          <a:prstGeom prst="rect">
            <a:avLst/>
          </a:prstGeom>
          <a:solidFill>
            <a:schemeClr val="accent1">
              <a:lumMod val="40000"/>
              <a:lumOff val="6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E37ED3-7B0D-3B8D-6A14-F392752993DE}"/>
              </a:ext>
            </a:extLst>
          </p:cNvPr>
          <p:cNvSpPr>
            <a:spLocks noGrp="1"/>
          </p:cNvSpPr>
          <p:nvPr>
            <p:ph type="title"/>
          </p:nvPr>
        </p:nvSpPr>
        <p:spPr/>
        <p:txBody>
          <a:bodyPr/>
          <a:lstStyle/>
          <a:p>
            <a:r>
              <a:rPr lang="en-US" dirty="0"/>
              <a:t>Theoretical Framework </a:t>
            </a:r>
          </a:p>
        </p:txBody>
      </p:sp>
      <p:sp>
        <p:nvSpPr>
          <p:cNvPr id="3" name="Content Placeholder 2">
            <a:extLst>
              <a:ext uri="{FF2B5EF4-FFF2-40B4-BE49-F238E27FC236}">
                <a16:creationId xmlns:a16="http://schemas.microsoft.com/office/drawing/2014/main" id="{BA540EF9-C132-CC5D-3B87-7E29589F4A9E}"/>
              </a:ext>
            </a:extLst>
          </p:cNvPr>
          <p:cNvSpPr>
            <a:spLocks noGrp="1"/>
          </p:cNvSpPr>
          <p:nvPr>
            <p:ph idx="1"/>
          </p:nvPr>
        </p:nvSpPr>
        <p:spPr/>
        <p:txBody>
          <a:bodyPr>
            <a:normAutofit/>
          </a:bodyPr>
          <a:lstStyle/>
          <a:p>
            <a:pPr algn="just"/>
            <a:r>
              <a:rPr lang="en-US" sz="2400" dirty="0">
                <a:effectLst/>
                <a:latin typeface="Times New Roman" panose="02020603050405020304" pitchFamily="18" charset="0"/>
                <a:ea typeface="Calibri" panose="020F0502020204030204" pitchFamily="34" charset="0"/>
                <a:cs typeface="Arial" panose="020B0604020202020204" pitchFamily="34" charset="0"/>
              </a:rPr>
              <a:t>Utilizing a feminist lens enables the exploration of how individuals interact with institutions and may provide suggestions for addressing and dismantling oppressive structures and systems.</a:t>
            </a:r>
          </a:p>
          <a:p>
            <a:pPr algn="just"/>
            <a:r>
              <a:rPr lang="en-US" sz="2400" dirty="0">
                <a:effectLst/>
                <a:latin typeface="Times New Roman" panose="02020603050405020304" pitchFamily="18" charset="0"/>
                <a:ea typeface="Calibri" panose="020F0502020204030204" pitchFamily="34" charset="0"/>
                <a:cs typeface="Arial" panose="020B0604020202020204" pitchFamily="34" charset="0"/>
              </a:rPr>
              <a:t>In addition to focusing on oppression, feminist theory considers the lived experiences of any individual or group, not just women.</a:t>
            </a:r>
          </a:p>
          <a:p>
            <a:pPr algn="just"/>
            <a:r>
              <a:rPr lang="en-US" sz="2400" dirty="0">
                <a:effectLst/>
                <a:latin typeface="Times New Roman" panose="02020603050405020304" pitchFamily="18" charset="0"/>
                <a:ea typeface="Calibri" panose="020F0502020204030204" pitchFamily="34" charset="0"/>
                <a:cs typeface="Arial" panose="020B0604020202020204" pitchFamily="34" charset="0"/>
              </a:rPr>
              <a:t>As hooks (2000) says, “Feminism is a movement to end sexism, sexist exploitation, and oppression (Hooks, 2000, p. 5).”</a:t>
            </a:r>
          </a:p>
          <a:p>
            <a:pPr algn="just"/>
            <a:r>
              <a:rPr lang="en-US" sz="2400" dirty="0">
                <a:effectLst/>
                <a:latin typeface="Times New Roman" panose="02020603050405020304" pitchFamily="18" charset="0"/>
                <a:ea typeface="Calibri" panose="020F0502020204030204" pitchFamily="34" charset="0"/>
                <a:cs typeface="Arial" panose="020B0604020202020204" pitchFamily="34" charset="0"/>
              </a:rPr>
              <a:t>Kate </a:t>
            </a:r>
            <a:r>
              <a:rPr lang="en-US" sz="2400" dirty="0" err="1">
                <a:effectLst/>
                <a:latin typeface="Times New Roman" panose="02020603050405020304" pitchFamily="18" charset="0"/>
                <a:ea typeface="Calibri" panose="020F0502020204030204" pitchFamily="34" charset="0"/>
                <a:cs typeface="Arial" panose="020B0604020202020204" pitchFamily="34" charset="0"/>
              </a:rPr>
              <a:t>Pincock</a:t>
            </a:r>
            <a:r>
              <a:rPr lang="en-US" sz="2400" dirty="0">
                <a:effectLst/>
                <a:latin typeface="Times New Roman" panose="02020603050405020304" pitchFamily="18" charset="0"/>
                <a:ea typeface="Calibri" panose="020F0502020204030204" pitchFamily="34" charset="0"/>
                <a:cs typeface="Arial" panose="020B0604020202020204" pitchFamily="34" charset="0"/>
              </a:rPr>
              <a:t> (2018) discussing the issues of women education in Tanzania, </a:t>
            </a:r>
            <a:r>
              <a:rPr lang="en-US" sz="2400" dirty="0" err="1">
                <a:effectLst/>
                <a:latin typeface="Times New Roman" panose="02020603050405020304" pitchFamily="18" charset="0"/>
                <a:ea typeface="Calibri" panose="020F0502020204030204" pitchFamily="34" charset="0"/>
                <a:cs typeface="Arial" panose="020B0604020202020204" pitchFamily="34" charset="0"/>
              </a:rPr>
              <a:t>Pincock</a:t>
            </a:r>
            <a:r>
              <a:rPr lang="en-US" sz="2400" dirty="0">
                <a:effectLst/>
                <a:latin typeface="Times New Roman" panose="02020603050405020304" pitchFamily="18" charset="0"/>
                <a:ea typeface="Calibri" panose="020F0502020204030204" pitchFamily="34" charset="0"/>
                <a:cs typeface="Arial" panose="020B0604020202020204" pitchFamily="34" charset="0"/>
              </a:rPr>
              <a:t> says, “considerations of what empowerment looks like in relation to one’s sexuality are particularly important in relation to schooling for teenage girls as a route to expanding their agency (</a:t>
            </a:r>
            <a:r>
              <a:rPr lang="en-US" sz="2400" dirty="0" err="1">
                <a:effectLst/>
                <a:latin typeface="Times New Roman" panose="02020603050405020304" pitchFamily="18" charset="0"/>
                <a:ea typeface="Calibri" panose="020F0502020204030204" pitchFamily="34" charset="0"/>
                <a:cs typeface="Arial" panose="020B0604020202020204" pitchFamily="34" charset="0"/>
              </a:rPr>
              <a:t>Pincock</a:t>
            </a:r>
            <a:r>
              <a:rPr lang="en-US" sz="2400" dirty="0">
                <a:effectLst/>
                <a:latin typeface="Times New Roman" panose="02020603050405020304" pitchFamily="18" charset="0"/>
                <a:ea typeface="Calibri" panose="020F0502020204030204" pitchFamily="34" charset="0"/>
                <a:cs typeface="Arial" panose="020B0604020202020204" pitchFamily="34" charset="0"/>
              </a:rPr>
              <a:t>, 2018, p. 909).” </a:t>
            </a:r>
            <a:endParaRPr lang="en-US" sz="3600" dirty="0"/>
          </a:p>
        </p:txBody>
      </p:sp>
    </p:spTree>
    <p:extLst>
      <p:ext uri="{BB962C8B-B14F-4D97-AF65-F5344CB8AC3E}">
        <p14:creationId xmlns:p14="http://schemas.microsoft.com/office/powerpoint/2010/main" val="3290208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ED5D579-664A-B41E-CDC2-320F2B218D6E}"/>
              </a:ext>
            </a:extLst>
          </p:cNvPr>
          <p:cNvSpPr/>
          <p:nvPr/>
        </p:nvSpPr>
        <p:spPr>
          <a:xfrm>
            <a:off x="0" y="0"/>
            <a:ext cx="12192000" cy="6858000"/>
          </a:xfrm>
          <a:prstGeom prst="rect">
            <a:avLst/>
          </a:prstGeom>
          <a:solidFill>
            <a:schemeClr val="accent1">
              <a:lumMod val="40000"/>
              <a:lumOff val="6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58F6A9-1BF1-5B05-E638-3FA89210E965}"/>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a:t>
            </a:r>
          </a:p>
        </p:txBody>
      </p:sp>
      <p:sp>
        <p:nvSpPr>
          <p:cNvPr id="3" name="Content Placeholder 2">
            <a:extLst>
              <a:ext uri="{FF2B5EF4-FFF2-40B4-BE49-F238E27FC236}">
                <a16:creationId xmlns:a16="http://schemas.microsoft.com/office/drawing/2014/main" id="{5F2701E4-4CD5-F136-5E06-8208E3257C50}"/>
              </a:ext>
            </a:extLst>
          </p:cNvPr>
          <p:cNvSpPr>
            <a:spLocks noGrp="1"/>
          </p:cNvSpPr>
          <p:nvPr>
            <p:ph idx="1"/>
          </p:nvPr>
        </p:nvSpPr>
        <p:spPr>
          <a:xfrm>
            <a:off x="838200" y="1825625"/>
            <a:ext cx="10515600" cy="4137293"/>
          </a:xfrm>
        </p:spPr>
        <p:txBody>
          <a:bodyPr>
            <a:normAutofit/>
          </a:bodyPr>
          <a:lstStyle/>
          <a:p>
            <a:pPr algn="just"/>
            <a:r>
              <a:rPr lang="en-US" sz="2400" dirty="0">
                <a:effectLst/>
                <a:latin typeface="Times New Roman" panose="02020603050405020304" pitchFamily="18" charset="0"/>
                <a:ea typeface="Calibri" panose="020F0502020204030204" pitchFamily="34" charset="0"/>
                <a:cs typeface="Arial" panose="020B0604020202020204" pitchFamily="34" charset="0"/>
              </a:rPr>
              <a:t>Feminist theory is a crucial theoretical framework for understanding and overcoming the challenges that women experience in education.</a:t>
            </a:r>
          </a:p>
          <a:p>
            <a:pPr algn="just"/>
            <a:r>
              <a:rPr lang="en-US" sz="2400" dirty="0">
                <a:effectLst/>
                <a:latin typeface="Times New Roman" panose="02020603050405020304" pitchFamily="18" charset="0"/>
                <a:ea typeface="Calibri" panose="020F0502020204030204" pitchFamily="34" charset="0"/>
                <a:cs typeface="Arial" panose="020B0604020202020204" pitchFamily="34" charset="0"/>
              </a:rPr>
              <a:t> It offers a perspective through which to examine the structural discrimination against women that persists in academic settings</a:t>
            </a:r>
            <a:r>
              <a:rPr lang="en-US" sz="2400" dirty="0">
                <a:latin typeface="Times New Roman" panose="02020603050405020304" pitchFamily="18" charset="0"/>
                <a:ea typeface="Calibri" panose="020F0502020204030204" pitchFamily="34" charset="0"/>
                <a:cs typeface="Arial" panose="020B0604020202020204" pitchFamily="34" charset="0"/>
              </a:rPr>
              <a:t>.</a:t>
            </a:r>
          </a:p>
          <a:p>
            <a:pPr algn="just"/>
            <a:r>
              <a:rPr lang="en-US" sz="2400" dirty="0">
                <a:effectLst/>
                <a:latin typeface="Times New Roman" panose="02020603050405020304" pitchFamily="18" charset="0"/>
                <a:ea typeface="Calibri" panose="020F0502020204030204" pitchFamily="34" charset="0"/>
                <a:cs typeface="Arial" panose="020B0604020202020204" pitchFamily="34" charset="0"/>
              </a:rPr>
              <a:t>Despite being a basic human right, girl’s and women’s access to education is often thwarted for a variety of reasons, including but not limited to cultural norms, financial constraints, preconceived notions about what they should learn, and outright prejudice.</a:t>
            </a:r>
          </a:p>
          <a:p>
            <a:pPr algn="just"/>
            <a:r>
              <a:rPr lang="en-US" sz="2400" dirty="0">
                <a:effectLst/>
                <a:latin typeface="Times New Roman" panose="02020603050405020304" pitchFamily="18" charset="0"/>
                <a:ea typeface="Calibri" panose="020F0502020204030204" pitchFamily="34" charset="0"/>
                <a:cs typeface="Arial" panose="020B0604020202020204" pitchFamily="34" charset="0"/>
              </a:rPr>
              <a:t>Feminist theory provides a scathing analysis of the unequal power relations and systems that keep these barriers to education in place.</a:t>
            </a:r>
            <a:endParaRPr lang="en-US" sz="3600" dirty="0"/>
          </a:p>
        </p:txBody>
      </p:sp>
    </p:spTree>
    <p:extLst>
      <p:ext uri="{BB962C8B-B14F-4D97-AF65-F5344CB8AC3E}">
        <p14:creationId xmlns:p14="http://schemas.microsoft.com/office/powerpoint/2010/main" val="3674683104"/>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FD2FA88-A3F0-3BE0-DA4A-174B1B8C1EDC}"/>
              </a:ext>
            </a:extLst>
          </p:cNvPr>
          <p:cNvSpPr/>
          <p:nvPr/>
        </p:nvSpPr>
        <p:spPr>
          <a:xfrm>
            <a:off x="0" y="0"/>
            <a:ext cx="12192000" cy="6858000"/>
          </a:xfrm>
          <a:prstGeom prst="rect">
            <a:avLst/>
          </a:prstGeom>
          <a:solidFill>
            <a:schemeClr val="accent1">
              <a:lumMod val="40000"/>
              <a:lumOff val="6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138786-9436-F904-883D-1D233C3BDE40}"/>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Hypothesis</a:t>
            </a:r>
          </a:p>
        </p:txBody>
      </p:sp>
      <p:sp>
        <p:nvSpPr>
          <p:cNvPr id="3" name="Content Placeholder 2">
            <a:extLst>
              <a:ext uri="{FF2B5EF4-FFF2-40B4-BE49-F238E27FC236}">
                <a16:creationId xmlns:a16="http://schemas.microsoft.com/office/drawing/2014/main" id="{B6CAAEC4-D5C4-BA42-12C5-E1301ADF1781}"/>
              </a:ext>
            </a:extLst>
          </p:cNvPr>
          <p:cNvSpPr>
            <a:spLocks noGrp="1"/>
          </p:cNvSpPr>
          <p:nvPr>
            <p:ph idx="1"/>
          </p:nvPr>
        </p:nvSpPr>
        <p:spPr>
          <a:xfrm>
            <a:off x="838200" y="1825625"/>
            <a:ext cx="10515600" cy="3454713"/>
          </a:xfrm>
        </p:spPr>
        <p:txBody>
          <a:bodyPr>
            <a:normAutofit/>
          </a:bodyPr>
          <a:lstStyle/>
          <a:p>
            <a:pPr algn="just"/>
            <a:r>
              <a:rPr lang="en-US" sz="2400" dirty="0">
                <a:latin typeface="Times New Roman" panose="02020603050405020304" pitchFamily="18" charset="0"/>
                <a:cs typeface="Times New Roman" panose="02020603050405020304" pitchFamily="18" charset="0"/>
              </a:rPr>
              <a:t>Hypothesis: Women are more likely to disagree with the ban on woman’s education.</a:t>
            </a:r>
          </a:p>
          <a:p>
            <a:pPr algn="just"/>
            <a:r>
              <a:rPr lang="en-US" sz="2400" dirty="0">
                <a:latin typeface="Times New Roman" panose="02020603050405020304" pitchFamily="18" charset="0"/>
                <a:cs typeface="Times New Roman" panose="02020603050405020304" pitchFamily="18" charset="0"/>
              </a:rPr>
              <a:t>The right to education is one of the fundamental human rights. Traditional societies often deny girls the opportunity to reach their full potential. Their education is also affected by school fees and safety concerns. </a:t>
            </a:r>
          </a:p>
          <a:p>
            <a:pPr algn="just"/>
            <a:r>
              <a:rPr lang="en-US" sz="2400" dirty="0">
                <a:latin typeface="Times New Roman" panose="02020603050405020304" pitchFamily="18" charset="0"/>
                <a:cs typeface="Times New Roman" panose="02020603050405020304" pitchFamily="18" charset="0"/>
              </a:rPr>
              <a:t>Education is considered a basic necessity and right for the citizens of any nation, which is a powerful tool to reduce inequalities in society, especially for women who face discrimination in many fields and have a particular need for this. </a:t>
            </a:r>
          </a:p>
          <a:p>
            <a:pPr algn="just"/>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58616066"/>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452CFC0-C449-E2EF-4629-ED18F09BD641}"/>
              </a:ext>
            </a:extLst>
          </p:cNvPr>
          <p:cNvSpPr/>
          <p:nvPr/>
        </p:nvSpPr>
        <p:spPr>
          <a:xfrm>
            <a:off x="0" y="0"/>
            <a:ext cx="12192000" cy="6858000"/>
          </a:xfrm>
          <a:prstGeom prst="rect">
            <a:avLst/>
          </a:prstGeom>
          <a:solidFill>
            <a:schemeClr val="accent1">
              <a:lumMod val="40000"/>
              <a:lumOff val="6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356990-C966-017F-7A6D-041588F7BFFC}"/>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a:t>
            </a:r>
          </a:p>
        </p:txBody>
      </p:sp>
      <p:sp>
        <p:nvSpPr>
          <p:cNvPr id="3" name="Content Placeholder 2">
            <a:extLst>
              <a:ext uri="{FF2B5EF4-FFF2-40B4-BE49-F238E27FC236}">
                <a16:creationId xmlns:a16="http://schemas.microsoft.com/office/drawing/2014/main" id="{4F892592-2E9B-CDD6-328D-F3947EB5BC9C}"/>
              </a:ext>
            </a:extLst>
          </p:cNvPr>
          <p:cNvSpPr>
            <a:spLocks noGrp="1"/>
          </p:cNvSpPr>
          <p:nvPr>
            <p:ph idx="1"/>
          </p:nvPr>
        </p:nvSpPr>
        <p:spPr>
          <a:xfrm>
            <a:off x="838200" y="1825624"/>
            <a:ext cx="10515600" cy="3184258"/>
          </a:xfrm>
        </p:spPr>
        <p:txBody>
          <a:bodyPr>
            <a:normAutofit/>
          </a:bodyPr>
          <a:lstStyle/>
          <a:p>
            <a:pPr algn="just"/>
            <a:r>
              <a:rPr lang="en-US" sz="2400" dirty="0">
                <a:effectLst/>
                <a:latin typeface="Times New Roman" panose="02020603050405020304" pitchFamily="18" charset="0"/>
                <a:ea typeface="Calibri" panose="020F0502020204030204" pitchFamily="34" charset="0"/>
                <a:cs typeface="Arial" panose="020B0604020202020204" pitchFamily="34" charset="0"/>
              </a:rPr>
              <a:t>Education educates women and enables them to make decisions and take responsibility in their homes and the outside world. Education is a goal and a means to achieve other desirable destinations.</a:t>
            </a:r>
          </a:p>
          <a:p>
            <a:pPr algn="just"/>
            <a:r>
              <a:rPr lang="en-US" sz="2400" dirty="0">
                <a:effectLst/>
                <a:latin typeface="Times New Roman" panose="02020603050405020304" pitchFamily="18" charset="0"/>
                <a:ea typeface="Calibri" panose="020F0502020204030204" pitchFamily="34" charset="0"/>
                <a:cs typeface="Arial" panose="020B0604020202020204" pitchFamily="34" charset="0"/>
              </a:rPr>
              <a:t>Education is a tool for empowerment, and educated women are more likely to be aware of their rights and empowered to take action to improve their lives.</a:t>
            </a:r>
          </a:p>
          <a:p>
            <a:pPr algn="just"/>
            <a:r>
              <a:rPr lang="en-US" sz="2400" dirty="0">
                <a:effectLst/>
                <a:latin typeface="Times New Roman" panose="02020603050405020304" pitchFamily="18" charset="0"/>
                <a:ea typeface="Calibri" panose="020F0502020204030204" pitchFamily="34" charset="0"/>
                <a:cs typeface="Arial" panose="020B0604020202020204" pitchFamily="34" charset="0"/>
              </a:rPr>
              <a:t>Social change, women who receive an education are more likely to challenge traditional gender roles and stereotypes.</a:t>
            </a:r>
            <a:endParaRPr lang="en-US" sz="3600" dirty="0"/>
          </a:p>
        </p:txBody>
      </p:sp>
    </p:spTree>
    <p:extLst>
      <p:ext uri="{BB962C8B-B14F-4D97-AF65-F5344CB8AC3E}">
        <p14:creationId xmlns:p14="http://schemas.microsoft.com/office/powerpoint/2010/main" val="4129911614"/>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8A392F3-2560-5BD4-7703-71DB6A15D2A7}"/>
              </a:ext>
            </a:extLst>
          </p:cNvPr>
          <p:cNvSpPr/>
          <p:nvPr/>
        </p:nvSpPr>
        <p:spPr>
          <a:xfrm>
            <a:off x="0" y="0"/>
            <a:ext cx="12192000" cy="6858000"/>
          </a:xfrm>
          <a:prstGeom prst="rect">
            <a:avLst/>
          </a:prstGeom>
          <a:solidFill>
            <a:schemeClr val="accent1">
              <a:lumMod val="40000"/>
              <a:lumOff val="6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D2A1EA-C612-C4B0-1D8B-FE0E150DA76F}"/>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CAF48C00-4BA5-C5B3-751F-23FB7CFE07A2}"/>
              </a:ext>
            </a:extLst>
          </p:cNvPr>
          <p:cNvSpPr>
            <a:spLocks noGrp="1"/>
          </p:cNvSpPr>
          <p:nvPr>
            <p:ph idx="1"/>
          </p:nvPr>
        </p:nvSpPr>
        <p:spPr>
          <a:xfrm>
            <a:off x="838200" y="1825625"/>
            <a:ext cx="10515600" cy="2746375"/>
          </a:xfrm>
        </p:spPr>
        <p:txBody>
          <a:bodyPr/>
          <a:lstStyle/>
          <a:p>
            <a:pPr algn="just"/>
            <a:r>
              <a:rPr lang="en-US" sz="1800" dirty="0">
                <a:effectLst/>
                <a:latin typeface="Times New Roman" panose="02020603050405020304" pitchFamily="18" charset="0"/>
                <a:ea typeface="Calibri" panose="020F0502020204030204" pitchFamily="34" charset="0"/>
                <a:cs typeface="Arial" panose="020B0604020202020204" pitchFamily="34" charset="0"/>
              </a:rPr>
              <a:t>This study investigates Afghan people’s perceptions regarding women’s ban on education. Afghan women have been suffering for a long time with various issues, such as gathering in public, voting, freedom of speech, more importantly, education; this study focuses on education.</a:t>
            </a:r>
          </a:p>
          <a:p>
            <a:pPr algn="just"/>
            <a:r>
              <a:rPr lang="en-US" sz="1800" dirty="0">
                <a:effectLst/>
                <a:latin typeface="Times New Roman" panose="02020603050405020304" pitchFamily="18" charset="0"/>
                <a:ea typeface="Calibri" panose="020F0502020204030204" pitchFamily="34" charset="0"/>
                <a:cs typeface="Arial" panose="020B0604020202020204" pitchFamily="34" charset="0"/>
              </a:rPr>
              <a:t>We use mixed-methods research to address a research issue by combining quantitative and qualitative techniques. </a:t>
            </a:r>
          </a:p>
          <a:p>
            <a:r>
              <a:rPr lang="en-US" sz="1800" dirty="0">
                <a:effectLst/>
                <a:latin typeface="Times New Roman" panose="02020603050405020304" pitchFamily="18" charset="0"/>
                <a:ea typeface="Calibri" panose="020F0502020204030204" pitchFamily="34" charset="0"/>
                <a:cs typeface="Arial" panose="020B0604020202020204" pitchFamily="34" charset="0"/>
              </a:rPr>
              <a:t>Mixed-method studies have numerous potential advantages, one advantage is that it boosts a researcher’s faith in their results. By drawing parallels between different aspects of the phenomenon being studied, new insights may be gained or old ones revised. (Dunning, Williams,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Abonyi</a:t>
            </a:r>
            <a:r>
              <a:rPr lang="en-US" sz="1800" dirty="0">
                <a:effectLst/>
                <a:latin typeface="Times New Roman" panose="02020603050405020304" pitchFamily="18" charset="0"/>
                <a:ea typeface="Calibri" panose="020F0502020204030204" pitchFamily="34" charset="0"/>
                <a:cs typeface="Arial" panose="020B0604020202020204" pitchFamily="34" charset="0"/>
              </a:rPr>
              <a:t>, &amp; Crooks, 2006, p. 147)</a:t>
            </a:r>
            <a:endParaRPr lang="en-US" dirty="0"/>
          </a:p>
        </p:txBody>
      </p:sp>
    </p:spTree>
    <p:extLst>
      <p:ext uri="{BB962C8B-B14F-4D97-AF65-F5344CB8AC3E}">
        <p14:creationId xmlns:p14="http://schemas.microsoft.com/office/powerpoint/2010/main" val="4195613897"/>
      </p:ext>
    </p:extLst>
  </p:cSld>
  <p:clrMapOvr>
    <a:masterClrMapping/>
  </p:clrMapOvr>
  <p:transition spd="slow">
    <p:comb/>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CC01EFC-AD0F-3496-0589-31E593291A54}"/>
              </a:ext>
            </a:extLst>
          </p:cNvPr>
          <p:cNvSpPr/>
          <p:nvPr/>
        </p:nvSpPr>
        <p:spPr>
          <a:xfrm>
            <a:off x="0" y="0"/>
            <a:ext cx="12192000" cy="6858000"/>
          </a:xfrm>
          <a:prstGeom prst="rect">
            <a:avLst/>
          </a:prstGeom>
          <a:solidFill>
            <a:schemeClr val="accent1">
              <a:lumMod val="40000"/>
              <a:lumOff val="6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10275E-6006-B69E-D14E-53D91E6D7127}"/>
              </a:ext>
            </a:extLst>
          </p:cNvPr>
          <p:cNvSpPr>
            <a:spLocks noGrp="1"/>
          </p:cNvSpPr>
          <p:nvPr>
            <p:ph type="ctrTitle"/>
          </p:nvPr>
        </p:nvSpPr>
        <p:spPr>
          <a:xfrm>
            <a:off x="1433848" y="837127"/>
            <a:ext cx="9144000" cy="1210615"/>
          </a:xfrm>
        </p:spPr>
        <p:txBody>
          <a:bodyPr>
            <a:noAutofit/>
          </a:bodyPr>
          <a:lstStyle/>
          <a:p>
            <a:r>
              <a:rPr lang="en-US" sz="4000" dirty="0">
                <a:latin typeface="Times New Roman" panose="02020603050405020304" pitchFamily="18" charset="0"/>
                <a:cs typeface="Times New Roman" panose="02020603050405020304" pitchFamily="18" charset="0"/>
              </a:rPr>
              <a:t>Exploring People’s Perceptions to the Ban on Women’s Education in Afghanistan</a:t>
            </a:r>
          </a:p>
        </p:txBody>
      </p:sp>
      <p:sp>
        <p:nvSpPr>
          <p:cNvPr id="3" name="Subtitle 2">
            <a:extLst>
              <a:ext uri="{FF2B5EF4-FFF2-40B4-BE49-F238E27FC236}">
                <a16:creationId xmlns:a16="http://schemas.microsoft.com/office/drawing/2014/main" id="{0D75EA1D-F6D7-886E-0915-6864D199A1F8}"/>
              </a:ext>
            </a:extLst>
          </p:cNvPr>
          <p:cNvSpPr>
            <a:spLocks noGrp="1"/>
          </p:cNvSpPr>
          <p:nvPr>
            <p:ph type="subTitle" idx="1"/>
          </p:nvPr>
        </p:nvSpPr>
        <p:spPr>
          <a:xfrm>
            <a:off x="1524000" y="2545535"/>
            <a:ext cx="9144000" cy="2464347"/>
          </a:xfrm>
        </p:spPr>
        <p:txBody>
          <a:bodyPr>
            <a:normAutofit/>
          </a:bodyPr>
          <a:lstStyle/>
          <a:p>
            <a:pPr algn="just"/>
            <a:r>
              <a:rPr lang="en-US" dirty="0">
                <a:effectLst/>
                <a:latin typeface="Times New Roman" panose="02020603050405020304" pitchFamily="18" charset="0"/>
                <a:ea typeface="Calibri" panose="020F0502020204030204" pitchFamily="34" charset="0"/>
                <a:cs typeface="Arial" panose="020B0604020202020204" pitchFamily="34" charset="0"/>
              </a:rPr>
              <a:t>This study, based on feminist theory, explores how different categories of people perceive hurdles to women’s education. The study illustrates public opinion on this restriction and how it limits women’s educational opportunities. </a:t>
            </a:r>
            <a:endParaRPr lang="en-US" sz="3200" dirty="0"/>
          </a:p>
        </p:txBody>
      </p:sp>
    </p:spTree>
    <p:extLst>
      <p:ext uri="{BB962C8B-B14F-4D97-AF65-F5344CB8AC3E}">
        <p14:creationId xmlns:p14="http://schemas.microsoft.com/office/powerpoint/2010/main" val="2549947241"/>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07C099-D06A-8159-BB8A-1BA7B8D2D248}"/>
              </a:ext>
            </a:extLst>
          </p:cNvPr>
          <p:cNvSpPr/>
          <p:nvPr/>
        </p:nvSpPr>
        <p:spPr>
          <a:xfrm>
            <a:off x="0" y="0"/>
            <a:ext cx="12192000" cy="6858000"/>
          </a:xfrm>
          <a:prstGeom prst="rect">
            <a:avLst/>
          </a:prstGeom>
          <a:solidFill>
            <a:schemeClr val="accent1">
              <a:lumMod val="40000"/>
              <a:lumOff val="6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F9F6C5-91A1-547E-B60D-0E3576DDE794}"/>
              </a:ext>
            </a:extLst>
          </p:cNvPr>
          <p:cNvSpPr>
            <a:spLocks noGrp="1"/>
          </p:cNvSpPr>
          <p:nvPr>
            <p:ph type="title"/>
          </p:nvPr>
        </p:nvSpPr>
        <p:spPr>
          <a:xfrm>
            <a:off x="850006" y="365125"/>
            <a:ext cx="10503794" cy="1325563"/>
          </a:xfrm>
        </p:spPr>
        <p:txBody>
          <a:bodyPr/>
          <a:lstStyle/>
          <a:p>
            <a:r>
              <a:rPr lang="en-US" dirty="0"/>
              <a:t>Data Analysis</a:t>
            </a:r>
          </a:p>
        </p:txBody>
      </p:sp>
      <p:sp>
        <p:nvSpPr>
          <p:cNvPr id="3" name="Content Placeholder 2">
            <a:extLst>
              <a:ext uri="{FF2B5EF4-FFF2-40B4-BE49-F238E27FC236}">
                <a16:creationId xmlns:a16="http://schemas.microsoft.com/office/drawing/2014/main" id="{2E97872D-B912-E804-8FB2-EA6596217F69}"/>
              </a:ext>
            </a:extLst>
          </p:cNvPr>
          <p:cNvSpPr>
            <a:spLocks noGrp="1"/>
          </p:cNvSpPr>
          <p:nvPr>
            <p:ph idx="1"/>
          </p:nvPr>
        </p:nvSpPr>
        <p:spPr>
          <a:xfrm>
            <a:off x="838200" y="1825625"/>
            <a:ext cx="10515600" cy="1497124"/>
          </a:xfrm>
        </p:spPr>
        <p:txBody>
          <a:bodyPr/>
          <a:lstStyle/>
          <a:p>
            <a:pPr algn="just"/>
            <a:r>
              <a:rPr lang="en-US" sz="1800" dirty="0">
                <a:effectLst/>
                <a:latin typeface="Times New Roman" panose="02020603050405020304" pitchFamily="18" charset="0"/>
                <a:ea typeface="Calibri" panose="020F0502020204030204" pitchFamily="34" charset="0"/>
                <a:cs typeface="Arial" panose="020B0604020202020204" pitchFamily="34" charset="0"/>
              </a:rPr>
              <a:t>We have gathered 179,122 rows of data from the four most populous groups in Afghanistan: Pashtun, Tajik, Uzbek, and Hazara. Tweets was gathered over three months, beginning on January 1, 2023, and ended on March 30, 2023</a:t>
            </a:r>
            <a:endParaRPr lang="en-US" dirty="0"/>
          </a:p>
        </p:txBody>
      </p:sp>
    </p:spTree>
    <p:extLst>
      <p:ext uri="{BB962C8B-B14F-4D97-AF65-F5344CB8AC3E}">
        <p14:creationId xmlns:p14="http://schemas.microsoft.com/office/powerpoint/2010/main" val="1783080220"/>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7AC90E7-0EAF-C722-4833-37BD0809CFCA}"/>
              </a:ext>
            </a:extLst>
          </p:cNvPr>
          <p:cNvSpPr/>
          <p:nvPr/>
        </p:nvSpPr>
        <p:spPr>
          <a:xfrm>
            <a:off x="0" y="0"/>
            <a:ext cx="12192000" cy="6858000"/>
          </a:xfrm>
          <a:prstGeom prst="rect">
            <a:avLst/>
          </a:prstGeom>
          <a:solidFill>
            <a:schemeClr val="accent1">
              <a:lumMod val="40000"/>
              <a:lumOff val="6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585FA1-1368-B30E-9602-C5ABED42B9B0}"/>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Data Cleaning</a:t>
            </a:r>
          </a:p>
        </p:txBody>
      </p:sp>
      <p:sp>
        <p:nvSpPr>
          <p:cNvPr id="3" name="Content Placeholder 2">
            <a:extLst>
              <a:ext uri="{FF2B5EF4-FFF2-40B4-BE49-F238E27FC236}">
                <a16:creationId xmlns:a16="http://schemas.microsoft.com/office/drawing/2014/main" id="{CC7501EB-095C-6885-9341-B4F753582F40}"/>
              </a:ext>
            </a:extLst>
          </p:cNvPr>
          <p:cNvSpPr>
            <a:spLocks noGrp="1"/>
          </p:cNvSpPr>
          <p:nvPr>
            <p:ph idx="1"/>
          </p:nvPr>
        </p:nvSpPr>
        <p:spPr>
          <a:xfrm>
            <a:off x="838200" y="1825625"/>
            <a:ext cx="10515600" cy="2179705"/>
          </a:xfrm>
        </p:spPr>
        <p:txBody>
          <a:bodyPr/>
          <a:lstStyle/>
          <a:p>
            <a:pPr algn="just"/>
            <a:r>
              <a:rPr lang="en-US" sz="1800" dirty="0">
                <a:effectLst/>
                <a:latin typeface="Times New Roman" panose="02020603050405020304" pitchFamily="18" charset="0"/>
                <a:ea typeface="Calibri" panose="020F0502020204030204" pitchFamily="34" charset="0"/>
                <a:cs typeface="Arial" panose="020B0604020202020204" pitchFamily="34" charset="0"/>
              </a:rPr>
              <a:t>Data cleansing include eliminating mistakes and verifying information. Cross-checking data is a viable option for fixing this problem. Problems usually disappear after data is checked for accuracy.</a:t>
            </a:r>
          </a:p>
          <a:p>
            <a:pPr algn="just"/>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Model Building: </a:t>
            </a:r>
            <a:r>
              <a:rPr lang="en-US" sz="1800" dirty="0">
                <a:effectLst/>
                <a:latin typeface="Times New Roman" panose="02020603050405020304" pitchFamily="18" charset="0"/>
                <a:ea typeface="Calibri" panose="020F0502020204030204" pitchFamily="34" charset="0"/>
                <a:cs typeface="Arial" panose="020B0604020202020204" pitchFamily="34" charset="0"/>
              </a:rPr>
              <a:t>The goal of model building is to define the nature of the relationship between the variables through the use of statistical or machine learning models. In this scenario, the algorithm tries to identify tweets that are in favor of education from dataset as well as recognize the neutral tweets</a:t>
            </a:r>
            <a:endPar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26169163"/>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4CBE581-F49B-B1F5-00BA-10F2E77625F3}"/>
              </a:ext>
            </a:extLst>
          </p:cNvPr>
          <p:cNvSpPr/>
          <p:nvPr/>
        </p:nvSpPr>
        <p:spPr>
          <a:xfrm>
            <a:off x="0" y="0"/>
            <a:ext cx="12192000" cy="6858000"/>
          </a:xfrm>
          <a:prstGeom prst="rect">
            <a:avLst/>
          </a:prstGeom>
          <a:solidFill>
            <a:schemeClr val="accent1">
              <a:lumMod val="40000"/>
              <a:lumOff val="6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63F71F-4DC2-D9F0-9188-4118B1974827}"/>
              </a:ext>
            </a:extLst>
          </p:cNvPr>
          <p:cNvSpPr>
            <a:spLocks noGrp="1"/>
          </p:cNvSpPr>
          <p:nvPr>
            <p:ph type="title"/>
          </p:nvPr>
        </p:nvSpPr>
        <p:spPr/>
        <p:txBody>
          <a:bodyPr/>
          <a:lstStyle/>
          <a:p>
            <a:r>
              <a:rPr lang="en-US" dirty="0"/>
              <a:t>Research Results</a:t>
            </a:r>
          </a:p>
        </p:txBody>
      </p:sp>
      <p:sp>
        <p:nvSpPr>
          <p:cNvPr id="3" name="Content Placeholder 2">
            <a:extLst>
              <a:ext uri="{FF2B5EF4-FFF2-40B4-BE49-F238E27FC236}">
                <a16:creationId xmlns:a16="http://schemas.microsoft.com/office/drawing/2014/main" id="{071DD478-7034-6EB9-4708-2D5A53468C4D}"/>
              </a:ext>
            </a:extLst>
          </p:cNvPr>
          <p:cNvSpPr>
            <a:spLocks noGrp="1"/>
          </p:cNvSpPr>
          <p:nvPr>
            <p:ph idx="1"/>
          </p:nvPr>
        </p:nvSpPr>
        <p:spPr>
          <a:xfrm>
            <a:off x="838200" y="1825625"/>
            <a:ext cx="10515600" cy="1325563"/>
          </a:xfrm>
        </p:spPr>
        <p:txBody>
          <a:bodyPr/>
          <a:lstStyle/>
          <a:p>
            <a:r>
              <a:rPr lang="en-US" sz="1800" dirty="0">
                <a:effectLst/>
                <a:latin typeface="Times New Roman" panose="02020603050405020304" pitchFamily="18" charset="0"/>
                <a:ea typeface="Calibri" panose="020F0502020204030204" pitchFamily="34" charset="0"/>
                <a:cs typeface="Arial" panose="020B0604020202020204" pitchFamily="34" charset="0"/>
              </a:rPr>
              <a:t>We have achieved 56,820 tweets from different Afghan ethnicity; the tweets we collected are between January and March of 2023.</a:t>
            </a:r>
          </a:p>
          <a:p>
            <a:r>
              <a:rPr lang="en-US" sz="1800" dirty="0">
                <a:latin typeface="Times New Roman" panose="02020603050405020304" pitchFamily="18" charset="0"/>
                <a:ea typeface="Calibri" panose="020F0502020204030204" pitchFamily="34" charset="0"/>
                <a:cs typeface="Arial" panose="020B0604020202020204" pitchFamily="34" charset="0"/>
              </a:rPr>
              <a:t>The largest tweets come from Pashtun which is 51%; </a:t>
            </a:r>
            <a:r>
              <a:rPr lang="en-US" sz="1800" dirty="0">
                <a:effectLst/>
                <a:latin typeface="Times New Roman" panose="02020603050405020304" pitchFamily="18" charset="0"/>
                <a:ea typeface="Calibri" panose="020F0502020204030204" pitchFamily="34" charset="0"/>
                <a:cs typeface="Arial" panose="020B0604020202020204" pitchFamily="34" charset="0"/>
              </a:rPr>
              <a:t>the second largest tweets come from Tajiks which is 37%, followed by Hazara </a:t>
            </a:r>
          </a:p>
          <a:p>
            <a:endParaRPr lang="en-US" sz="1800" dirty="0">
              <a:effectLst/>
              <a:latin typeface="Times New Roman" panose="02020603050405020304" pitchFamily="18" charset="0"/>
              <a:ea typeface="Calibri" panose="020F0502020204030204" pitchFamily="34" charset="0"/>
              <a:cs typeface="Arial" panose="020B0604020202020204" pitchFamily="34" charset="0"/>
            </a:endParaRPr>
          </a:p>
        </p:txBody>
      </p:sp>
      <p:graphicFrame>
        <p:nvGraphicFramePr>
          <p:cNvPr id="5" name="Table 4">
            <a:extLst>
              <a:ext uri="{FF2B5EF4-FFF2-40B4-BE49-F238E27FC236}">
                <a16:creationId xmlns:a16="http://schemas.microsoft.com/office/drawing/2014/main" id="{E81BE39C-C9E3-3659-D64F-E06B282D35CA}"/>
              </a:ext>
            </a:extLst>
          </p:cNvPr>
          <p:cNvGraphicFramePr>
            <a:graphicFrameLocks noGrp="1"/>
          </p:cNvGraphicFramePr>
          <p:nvPr>
            <p:extLst>
              <p:ext uri="{D42A27DB-BD31-4B8C-83A1-F6EECF244321}">
                <p14:modId xmlns:p14="http://schemas.microsoft.com/office/powerpoint/2010/main" val="1301946800"/>
              </p:ext>
            </p:extLst>
          </p:nvPr>
        </p:nvGraphicFramePr>
        <p:xfrm>
          <a:off x="1159098" y="3286125"/>
          <a:ext cx="10194702" cy="2206424"/>
        </p:xfrm>
        <a:graphic>
          <a:graphicData uri="http://schemas.openxmlformats.org/drawingml/2006/table">
            <a:tbl>
              <a:tblPr firstRow="1" firstCol="1" bandRow="1">
                <a:tableStyleId>{5C22544A-7EE6-4342-B048-85BDC9FD1C3A}</a:tableStyleId>
              </a:tblPr>
              <a:tblGrid>
                <a:gridCol w="5097351">
                  <a:extLst>
                    <a:ext uri="{9D8B030D-6E8A-4147-A177-3AD203B41FA5}">
                      <a16:colId xmlns:a16="http://schemas.microsoft.com/office/drawing/2014/main" val="1031278523"/>
                    </a:ext>
                  </a:extLst>
                </a:gridCol>
                <a:gridCol w="5097351">
                  <a:extLst>
                    <a:ext uri="{9D8B030D-6E8A-4147-A177-3AD203B41FA5}">
                      <a16:colId xmlns:a16="http://schemas.microsoft.com/office/drawing/2014/main" val="1240692255"/>
                    </a:ext>
                  </a:extLst>
                </a:gridCol>
              </a:tblGrid>
              <a:tr h="551606">
                <a:tc>
                  <a:txBody>
                    <a:bodyPr/>
                    <a:lstStyle/>
                    <a:p>
                      <a:pPr marL="0" marR="0" algn="just">
                        <a:lnSpc>
                          <a:spcPct val="115000"/>
                        </a:lnSpc>
                        <a:spcBef>
                          <a:spcPts val="0"/>
                        </a:spcBef>
                        <a:spcAft>
                          <a:spcPts val="0"/>
                        </a:spcAft>
                      </a:pPr>
                      <a:r>
                        <a:rPr lang="en-US" sz="1600" b="0" dirty="0">
                          <a:effectLst/>
                          <a:latin typeface="Times New Roman" panose="02020603050405020304" pitchFamily="18" charset="0"/>
                          <a:cs typeface="Times New Roman" panose="02020603050405020304" pitchFamily="18" charset="0"/>
                        </a:rPr>
                        <a:t>Pashtun</a:t>
                      </a:r>
                      <a:endParaRPr lang="en-US" sz="16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600" b="0">
                          <a:effectLst/>
                          <a:latin typeface="Times New Roman" panose="02020603050405020304" pitchFamily="18" charset="0"/>
                          <a:cs typeface="Times New Roman" panose="02020603050405020304" pitchFamily="18" charset="0"/>
                        </a:rPr>
                        <a:t>51%</a:t>
                      </a:r>
                      <a:endParaRPr lang="en-US" sz="1600" b="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91002590"/>
                  </a:ext>
                </a:extLst>
              </a:tr>
              <a:tr h="551606">
                <a:tc>
                  <a:txBody>
                    <a:bodyPr/>
                    <a:lstStyle/>
                    <a:p>
                      <a:pPr marL="0" marR="0" algn="just">
                        <a:lnSpc>
                          <a:spcPct val="115000"/>
                        </a:lnSpc>
                        <a:spcBef>
                          <a:spcPts val="0"/>
                        </a:spcBef>
                        <a:spcAft>
                          <a:spcPts val="0"/>
                        </a:spcAft>
                      </a:pPr>
                      <a:r>
                        <a:rPr lang="en-US" sz="1600" b="0" dirty="0">
                          <a:effectLst/>
                          <a:latin typeface="Times New Roman" panose="02020603050405020304" pitchFamily="18" charset="0"/>
                          <a:cs typeface="Times New Roman" panose="02020603050405020304" pitchFamily="18" charset="0"/>
                        </a:rPr>
                        <a:t>Tajik</a:t>
                      </a:r>
                      <a:endParaRPr lang="en-US" sz="16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600" b="0" dirty="0">
                          <a:effectLst/>
                          <a:latin typeface="Times New Roman" panose="02020603050405020304" pitchFamily="18" charset="0"/>
                          <a:cs typeface="Times New Roman" panose="02020603050405020304" pitchFamily="18" charset="0"/>
                        </a:rPr>
                        <a:t>37%</a:t>
                      </a:r>
                      <a:endParaRPr lang="en-US" sz="16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32265451"/>
                  </a:ext>
                </a:extLst>
              </a:tr>
              <a:tr h="551606">
                <a:tc>
                  <a:txBody>
                    <a:bodyPr/>
                    <a:lstStyle/>
                    <a:p>
                      <a:pPr marL="0" marR="0" algn="just">
                        <a:lnSpc>
                          <a:spcPct val="115000"/>
                        </a:lnSpc>
                        <a:spcBef>
                          <a:spcPts val="0"/>
                        </a:spcBef>
                        <a:spcAft>
                          <a:spcPts val="0"/>
                        </a:spcAft>
                      </a:pPr>
                      <a:r>
                        <a:rPr lang="en-US" sz="1600" b="0">
                          <a:effectLst/>
                          <a:latin typeface="Times New Roman" panose="02020603050405020304" pitchFamily="18" charset="0"/>
                          <a:cs typeface="Times New Roman" panose="02020603050405020304" pitchFamily="18" charset="0"/>
                        </a:rPr>
                        <a:t>Hazara</a:t>
                      </a:r>
                      <a:endParaRPr lang="en-US" sz="1600" b="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600" b="0" dirty="0">
                          <a:effectLst/>
                          <a:latin typeface="Times New Roman" panose="02020603050405020304" pitchFamily="18" charset="0"/>
                          <a:cs typeface="Times New Roman" panose="02020603050405020304" pitchFamily="18" charset="0"/>
                        </a:rPr>
                        <a:t>7%</a:t>
                      </a:r>
                      <a:endParaRPr lang="en-US" sz="16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2904379"/>
                  </a:ext>
                </a:extLst>
              </a:tr>
              <a:tr h="551606">
                <a:tc>
                  <a:txBody>
                    <a:bodyPr/>
                    <a:lstStyle/>
                    <a:p>
                      <a:pPr marL="0" marR="0" algn="just">
                        <a:lnSpc>
                          <a:spcPct val="115000"/>
                        </a:lnSpc>
                        <a:spcBef>
                          <a:spcPts val="0"/>
                        </a:spcBef>
                        <a:spcAft>
                          <a:spcPts val="0"/>
                        </a:spcAft>
                      </a:pPr>
                      <a:r>
                        <a:rPr lang="en-US" sz="1600" b="0">
                          <a:effectLst/>
                          <a:latin typeface="Times New Roman" panose="02020603050405020304" pitchFamily="18" charset="0"/>
                          <a:cs typeface="Times New Roman" panose="02020603050405020304" pitchFamily="18" charset="0"/>
                        </a:rPr>
                        <a:t>Uzbek</a:t>
                      </a:r>
                      <a:endParaRPr lang="en-US" sz="1600" b="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600" b="0" dirty="0">
                          <a:effectLst/>
                          <a:latin typeface="Times New Roman" panose="02020603050405020304" pitchFamily="18" charset="0"/>
                          <a:cs typeface="Times New Roman" panose="02020603050405020304" pitchFamily="18" charset="0"/>
                        </a:rPr>
                        <a:t>5%</a:t>
                      </a:r>
                      <a:endParaRPr lang="en-US" sz="16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01146467"/>
                  </a:ext>
                </a:extLst>
              </a:tr>
            </a:tbl>
          </a:graphicData>
        </a:graphic>
      </p:graphicFrame>
    </p:spTree>
    <p:extLst>
      <p:ext uri="{BB962C8B-B14F-4D97-AF65-F5344CB8AC3E}">
        <p14:creationId xmlns:p14="http://schemas.microsoft.com/office/powerpoint/2010/main" val="186825205"/>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F07C6DC-51F6-2765-2619-3B5C7F2FA85C}"/>
              </a:ext>
            </a:extLst>
          </p:cNvPr>
          <p:cNvSpPr/>
          <p:nvPr/>
        </p:nvSpPr>
        <p:spPr>
          <a:xfrm>
            <a:off x="0" y="0"/>
            <a:ext cx="12192000" cy="6858000"/>
          </a:xfrm>
          <a:prstGeom prst="rect">
            <a:avLst/>
          </a:prstGeom>
          <a:solidFill>
            <a:schemeClr val="accent1">
              <a:lumMod val="40000"/>
              <a:lumOff val="6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1CEF58-059D-FE35-626B-361E830037DB}"/>
              </a:ext>
            </a:extLst>
          </p:cNvPr>
          <p:cNvSpPr>
            <a:spLocks noGrp="1"/>
          </p:cNvSpPr>
          <p:nvPr>
            <p:ph type="title"/>
          </p:nvPr>
        </p:nvSpPr>
        <p:spPr/>
        <p:txBody>
          <a:bodyPr/>
          <a:lstStyle/>
          <a:p>
            <a:r>
              <a:rPr lang="en-US" dirty="0"/>
              <a:t>Create Contingency</a:t>
            </a:r>
          </a:p>
        </p:txBody>
      </p:sp>
      <p:sp>
        <p:nvSpPr>
          <p:cNvPr id="3" name="Content Placeholder 2">
            <a:extLst>
              <a:ext uri="{FF2B5EF4-FFF2-40B4-BE49-F238E27FC236}">
                <a16:creationId xmlns:a16="http://schemas.microsoft.com/office/drawing/2014/main" id="{BE127A6E-DF71-1D75-6640-F21FA9A40A5B}"/>
              </a:ext>
            </a:extLst>
          </p:cNvPr>
          <p:cNvSpPr>
            <a:spLocks noGrp="1"/>
          </p:cNvSpPr>
          <p:nvPr>
            <p:ph idx="1"/>
          </p:nvPr>
        </p:nvSpPr>
        <p:spPr>
          <a:xfrm>
            <a:off x="1136404" y="1825625"/>
            <a:ext cx="10003820" cy="647119"/>
          </a:xfrm>
        </p:spPr>
        <p:txBody>
          <a:bodyPr/>
          <a:lstStyle/>
          <a:p>
            <a:r>
              <a:rPr lang="en-US" sz="1800" dirty="0">
                <a:effectLst/>
                <a:latin typeface="Times New Roman" panose="02020603050405020304" pitchFamily="18" charset="0"/>
                <a:ea typeface="Calibri" panose="020F0502020204030204" pitchFamily="34" charset="0"/>
                <a:cs typeface="Arial" panose="020B0604020202020204" pitchFamily="34" charset="0"/>
              </a:rPr>
              <a:t>A contingency table is a type of frequency distribution table that shows the relationship between two or more categories</a:t>
            </a:r>
            <a:endParaRPr lang="en-US" dirty="0"/>
          </a:p>
        </p:txBody>
      </p:sp>
      <p:graphicFrame>
        <p:nvGraphicFramePr>
          <p:cNvPr id="4" name="Table 3">
            <a:extLst>
              <a:ext uri="{FF2B5EF4-FFF2-40B4-BE49-F238E27FC236}">
                <a16:creationId xmlns:a16="http://schemas.microsoft.com/office/drawing/2014/main" id="{DBE69E8D-5A10-18F6-1E24-8698324AEEF3}"/>
              </a:ext>
            </a:extLst>
          </p:cNvPr>
          <p:cNvGraphicFramePr>
            <a:graphicFrameLocks noGrp="1"/>
          </p:cNvGraphicFramePr>
          <p:nvPr>
            <p:extLst>
              <p:ext uri="{D42A27DB-BD31-4B8C-83A1-F6EECF244321}">
                <p14:modId xmlns:p14="http://schemas.microsoft.com/office/powerpoint/2010/main" val="2980747964"/>
              </p:ext>
            </p:extLst>
          </p:nvPr>
        </p:nvGraphicFramePr>
        <p:xfrm>
          <a:off x="1136404" y="2607680"/>
          <a:ext cx="10003820" cy="3612820"/>
        </p:xfrm>
        <a:graphic>
          <a:graphicData uri="http://schemas.openxmlformats.org/drawingml/2006/table">
            <a:tbl>
              <a:tblPr firstRow="1" firstCol="1" bandRow="1">
                <a:tableStyleId>{5C22544A-7EE6-4342-B048-85BDC9FD1C3A}</a:tableStyleId>
              </a:tblPr>
              <a:tblGrid>
                <a:gridCol w="3818568">
                  <a:extLst>
                    <a:ext uri="{9D8B030D-6E8A-4147-A177-3AD203B41FA5}">
                      <a16:colId xmlns:a16="http://schemas.microsoft.com/office/drawing/2014/main" val="377238475"/>
                    </a:ext>
                  </a:extLst>
                </a:gridCol>
                <a:gridCol w="3818568">
                  <a:extLst>
                    <a:ext uri="{9D8B030D-6E8A-4147-A177-3AD203B41FA5}">
                      <a16:colId xmlns:a16="http://schemas.microsoft.com/office/drawing/2014/main" val="2990436539"/>
                    </a:ext>
                  </a:extLst>
                </a:gridCol>
                <a:gridCol w="1362636">
                  <a:extLst>
                    <a:ext uri="{9D8B030D-6E8A-4147-A177-3AD203B41FA5}">
                      <a16:colId xmlns:a16="http://schemas.microsoft.com/office/drawing/2014/main" val="4082782171"/>
                    </a:ext>
                  </a:extLst>
                </a:gridCol>
                <a:gridCol w="1004048">
                  <a:extLst>
                    <a:ext uri="{9D8B030D-6E8A-4147-A177-3AD203B41FA5}">
                      <a16:colId xmlns:a16="http://schemas.microsoft.com/office/drawing/2014/main" val="1127739568"/>
                    </a:ext>
                  </a:extLst>
                </a:gridCol>
              </a:tblGrid>
              <a:tr h="361282">
                <a:tc>
                  <a:txBody>
                    <a:bodyPr/>
                    <a:lstStyle/>
                    <a:p>
                      <a:pPr marL="0" marR="0">
                        <a:lnSpc>
                          <a:spcPct val="115000"/>
                        </a:lnSpc>
                        <a:spcBef>
                          <a:spcPts val="0"/>
                        </a:spcBef>
                        <a:spcAft>
                          <a:spcPts val="0"/>
                        </a:spcAft>
                      </a:pPr>
                      <a:r>
                        <a:rPr lang="en-US" sz="1600" b="0" dirty="0">
                          <a:effectLst/>
                          <a:latin typeface="Times New Roman" panose="02020603050405020304" pitchFamily="18" charset="0"/>
                          <a:cs typeface="Times New Roman" panose="02020603050405020304" pitchFamily="18" charset="0"/>
                        </a:rPr>
                        <a:t> </a:t>
                      </a:r>
                      <a:endParaRPr lang="en-US" sz="16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b="0" dirty="0">
                          <a:effectLst/>
                          <a:latin typeface="Times New Roman" panose="02020603050405020304" pitchFamily="18" charset="0"/>
                          <a:cs typeface="Times New Roman" panose="02020603050405020304" pitchFamily="18" charset="0"/>
                        </a:rPr>
                        <a:t>label</a:t>
                      </a:r>
                      <a:endParaRPr lang="en-US" sz="16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b="0">
                          <a:effectLst/>
                          <a:latin typeface="Times New Roman" panose="02020603050405020304" pitchFamily="18" charset="0"/>
                          <a:cs typeface="Times New Roman" panose="02020603050405020304" pitchFamily="18" charset="0"/>
                        </a:rPr>
                        <a:t>0</a:t>
                      </a:r>
                      <a:endParaRPr lang="en-US" sz="1600" b="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b="0" dirty="0">
                          <a:effectLst/>
                          <a:latin typeface="Times New Roman" panose="02020603050405020304" pitchFamily="18" charset="0"/>
                          <a:cs typeface="Times New Roman" panose="02020603050405020304" pitchFamily="18" charset="0"/>
                        </a:rPr>
                        <a:t>1</a:t>
                      </a:r>
                      <a:endParaRPr lang="en-US" sz="16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8585263"/>
                  </a:ext>
                </a:extLst>
              </a:tr>
              <a:tr h="361282">
                <a:tc>
                  <a:txBody>
                    <a:bodyPr/>
                    <a:lstStyle/>
                    <a:p>
                      <a:pPr marL="0" marR="0">
                        <a:lnSpc>
                          <a:spcPct val="115000"/>
                        </a:lnSpc>
                        <a:spcBef>
                          <a:spcPts val="0"/>
                        </a:spcBef>
                        <a:spcAft>
                          <a:spcPts val="0"/>
                        </a:spcAft>
                      </a:pPr>
                      <a:r>
                        <a:rPr lang="en-US" sz="1600" b="0" dirty="0">
                          <a:effectLst/>
                          <a:latin typeface="Times New Roman" panose="02020603050405020304" pitchFamily="18" charset="0"/>
                          <a:cs typeface="Times New Roman" panose="02020603050405020304" pitchFamily="18" charset="0"/>
                        </a:rPr>
                        <a:t>Ethnic</a:t>
                      </a:r>
                      <a:endParaRPr lang="en-US" sz="16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b="0" dirty="0">
                          <a:effectLst/>
                          <a:latin typeface="Times New Roman" panose="02020603050405020304" pitchFamily="18" charset="0"/>
                          <a:cs typeface="Times New Roman" panose="02020603050405020304" pitchFamily="18" charset="0"/>
                        </a:rPr>
                        <a:t>Gender</a:t>
                      </a:r>
                      <a:endParaRPr lang="en-US" sz="16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b="0">
                          <a:effectLst/>
                          <a:latin typeface="Times New Roman" panose="02020603050405020304" pitchFamily="18" charset="0"/>
                          <a:cs typeface="Times New Roman" panose="02020603050405020304" pitchFamily="18" charset="0"/>
                        </a:rPr>
                        <a:t> </a:t>
                      </a:r>
                      <a:endParaRPr lang="en-US" sz="1600" b="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b="0">
                          <a:effectLst/>
                          <a:latin typeface="Times New Roman" panose="02020603050405020304" pitchFamily="18" charset="0"/>
                          <a:cs typeface="Times New Roman" panose="02020603050405020304" pitchFamily="18" charset="0"/>
                        </a:rPr>
                        <a:t> </a:t>
                      </a:r>
                      <a:endParaRPr lang="en-US" sz="1600" b="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7045467"/>
                  </a:ext>
                </a:extLst>
              </a:tr>
              <a:tr h="361282">
                <a:tc rowSpan="2">
                  <a:txBody>
                    <a:bodyPr/>
                    <a:lstStyle/>
                    <a:p>
                      <a:pPr marL="0" marR="0">
                        <a:lnSpc>
                          <a:spcPct val="115000"/>
                        </a:lnSpc>
                        <a:spcBef>
                          <a:spcPts val="0"/>
                        </a:spcBef>
                        <a:spcAft>
                          <a:spcPts val="0"/>
                        </a:spcAft>
                      </a:pPr>
                      <a:r>
                        <a:rPr lang="en-US" sz="1600" b="0" dirty="0">
                          <a:effectLst/>
                          <a:latin typeface="Times New Roman" panose="02020603050405020304" pitchFamily="18" charset="0"/>
                          <a:cs typeface="Times New Roman" panose="02020603050405020304" pitchFamily="18" charset="0"/>
                        </a:rPr>
                        <a:t>Hazara</a:t>
                      </a:r>
                      <a:endParaRPr lang="en-US" sz="16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b="0" dirty="0">
                          <a:effectLst/>
                          <a:latin typeface="Times New Roman" panose="02020603050405020304" pitchFamily="18" charset="0"/>
                          <a:cs typeface="Times New Roman" panose="02020603050405020304" pitchFamily="18" charset="0"/>
                        </a:rPr>
                        <a:t>Female</a:t>
                      </a:r>
                      <a:endParaRPr lang="en-US" sz="16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b="0">
                          <a:effectLst/>
                          <a:latin typeface="Times New Roman" panose="02020603050405020304" pitchFamily="18" charset="0"/>
                          <a:cs typeface="Times New Roman" panose="02020603050405020304" pitchFamily="18" charset="0"/>
                        </a:rPr>
                        <a:t>0.012%</a:t>
                      </a:r>
                      <a:endParaRPr lang="en-US" sz="1600" b="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b="0">
                          <a:effectLst/>
                          <a:latin typeface="Times New Roman" panose="02020603050405020304" pitchFamily="18" charset="0"/>
                          <a:cs typeface="Times New Roman" panose="02020603050405020304" pitchFamily="18" charset="0"/>
                        </a:rPr>
                        <a:t>0.98%</a:t>
                      </a:r>
                      <a:endParaRPr lang="en-US" sz="1600" b="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39026338"/>
                  </a:ext>
                </a:extLst>
              </a:tr>
              <a:tr h="361282">
                <a:tc vMerge="1">
                  <a:txBody>
                    <a:bodyPr/>
                    <a:lstStyle/>
                    <a:p>
                      <a:endParaRPr lang="en-US"/>
                    </a:p>
                  </a:txBody>
                  <a:tcPr/>
                </a:tc>
                <a:tc>
                  <a:txBody>
                    <a:bodyPr/>
                    <a:lstStyle/>
                    <a:p>
                      <a:pPr marL="0" marR="0">
                        <a:lnSpc>
                          <a:spcPct val="115000"/>
                        </a:lnSpc>
                        <a:spcBef>
                          <a:spcPts val="0"/>
                        </a:spcBef>
                        <a:spcAft>
                          <a:spcPts val="0"/>
                        </a:spcAft>
                      </a:pPr>
                      <a:r>
                        <a:rPr lang="en-US" sz="1600" b="0" dirty="0">
                          <a:effectLst/>
                          <a:latin typeface="Times New Roman" panose="02020603050405020304" pitchFamily="18" charset="0"/>
                          <a:cs typeface="Times New Roman" panose="02020603050405020304" pitchFamily="18" charset="0"/>
                        </a:rPr>
                        <a:t>Male</a:t>
                      </a:r>
                      <a:endParaRPr lang="en-US" sz="16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b="0">
                          <a:effectLst/>
                          <a:latin typeface="Times New Roman" panose="02020603050405020304" pitchFamily="18" charset="0"/>
                          <a:cs typeface="Times New Roman" panose="02020603050405020304" pitchFamily="18" charset="0"/>
                        </a:rPr>
                        <a:t>0.035%</a:t>
                      </a:r>
                      <a:endParaRPr lang="en-US" sz="1600" b="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b="0">
                          <a:effectLst/>
                          <a:latin typeface="Times New Roman" panose="02020603050405020304" pitchFamily="18" charset="0"/>
                          <a:cs typeface="Times New Roman" panose="02020603050405020304" pitchFamily="18" charset="0"/>
                        </a:rPr>
                        <a:t>0.96%</a:t>
                      </a:r>
                      <a:endParaRPr lang="en-US" sz="1600" b="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74446727"/>
                  </a:ext>
                </a:extLst>
              </a:tr>
              <a:tr h="361282">
                <a:tc rowSpan="2">
                  <a:txBody>
                    <a:bodyPr/>
                    <a:lstStyle/>
                    <a:p>
                      <a:pPr marL="0" marR="0">
                        <a:lnSpc>
                          <a:spcPct val="115000"/>
                        </a:lnSpc>
                        <a:spcBef>
                          <a:spcPts val="0"/>
                        </a:spcBef>
                        <a:spcAft>
                          <a:spcPts val="0"/>
                        </a:spcAft>
                      </a:pPr>
                      <a:r>
                        <a:rPr lang="en-US" sz="1600" b="0" dirty="0">
                          <a:effectLst/>
                          <a:latin typeface="Times New Roman" panose="02020603050405020304" pitchFamily="18" charset="0"/>
                          <a:cs typeface="Times New Roman" panose="02020603050405020304" pitchFamily="18" charset="0"/>
                        </a:rPr>
                        <a:t>Pashtun</a:t>
                      </a:r>
                      <a:endParaRPr lang="en-US" sz="16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b="0" dirty="0">
                          <a:effectLst/>
                          <a:latin typeface="Times New Roman" panose="02020603050405020304" pitchFamily="18" charset="0"/>
                          <a:cs typeface="Times New Roman" panose="02020603050405020304" pitchFamily="18" charset="0"/>
                        </a:rPr>
                        <a:t>Female</a:t>
                      </a:r>
                      <a:endParaRPr lang="en-US" sz="16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b="0" dirty="0">
                          <a:effectLst/>
                          <a:latin typeface="Times New Roman" panose="02020603050405020304" pitchFamily="18" charset="0"/>
                          <a:cs typeface="Times New Roman" panose="02020603050405020304" pitchFamily="18" charset="0"/>
                        </a:rPr>
                        <a:t>0.034%</a:t>
                      </a:r>
                      <a:endParaRPr lang="en-US" sz="16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b="0">
                          <a:effectLst/>
                          <a:latin typeface="Times New Roman" panose="02020603050405020304" pitchFamily="18" charset="0"/>
                          <a:cs typeface="Times New Roman" panose="02020603050405020304" pitchFamily="18" charset="0"/>
                        </a:rPr>
                        <a:t>0.96%</a:t>
                      </a:r>
                      <a:endParaRPr lang="en-US" sz="1600" b="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88484717"/>
                  </a:ext>
                </a:extLst>
              </a:tr>
              <a:tr h="361282">
                <a:tc vMerge="1">
                  <a:txBody>
                    <a:bodyPr/>
                    <a:lstStyle/>
                    <a:p>
                      <a:endParaRPr lang="en-US"/>
                    </a:p>
                  </a:txBody>
                  <a:tcPr/>
                </a:tc>
                <a:tc>
                  <a:txBody>
                    <a:bodyPr/>
                    <a:lstStyle/>
                    <a:p>
                      <a:pPr marL="0" marR="0">
                        <a:lnSpc>
                          <a:spcPct val="115000"/>
                        </a:lnSpc>
                        <a:spcBef>
                          <a:spcPts val="0"/>
                        </a:spcBef>
                        <a:spcAft>
                          <a:spcPts val="0"/>
                        </a:spcAft>
                      </a:pPr>
                      <a:r>
                        <a:rPr lang="en-US" sz="1600" b="0" dirty="0">
                          <a:effectLst/>
                          <a:latin typeface="Times New Roman" panose="02020603050405020304" pitchFamily="18" charset="0"/>
                          <a:cs typeface="Times New Roman" panose="02020603050405020304" pitchFamily="18" charset="0"/>
                        </a:rPr>
                        <a:t>Male</a:t>
                      </a:r>
                      <a:endParaRPr lang="en-US" sz="16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b="0" dirty="0">
                          <a:effectLst/>
                          <a:latin typeface="Times New Roman" panose="02020603050405020304" pitchFamily="18" charset="0"/>
                          <a:cs typeface="Times New Roman" panose="02020603050405020304" pitchFamily="18" charset="0"/>
                        </a:rPr>
                        <a:t>0.047%</a:t>
                      </a:r>
                      <a:endParaRPr lang="en-US" sz="16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b="0">
                          <a:effectLst/>
                          <a:latin typeface="Times New Roman" panose="02020603050405020304" pitchFamily="18" charset="0"/>
                          <a:cs typeface="Times New Roman" panose="02020603050405020304" pitchFamily="18" charset="0"/>
                        </a:rPr>
                        <a:t>0.95%</a:t>
                      </a:r>
                      <a:endParaRPr lang="en-US" sz="1600" b="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74691137"/>
                  </a:ext>
                </a:extLst>
              </a:tr>
              <a:tr h="361282">
                <a:tc rowSpan="2">
                  <a:txBody>
                    <a:bodyPr/>
                    <a:lstStyle/>
                    <a:p>
                      <a:pPr marL="0" marR="0">
                        <a:lnSpc>
                          <a:spcPct val="115000"/>
                        </a:lnSpc>
                        <a:spcBef>
                          <a:spcPts val="0"/>
                        </a:spcBef>
                        <a:spcAft>
                          <a:spcPts val="0"/>
                        </a:spcAft>
                      </a:pPr>
                      <a:r>
                        <a:rPr lang="en-US" sz="1600" b="0" dirty="0">
                          <a:effectLst/>
                          <a:latin typeface="Times New Roman" panose="02020603050405020304" pitchFamily="18" charset="0"/>
                          <a:cs typeface="Times New Roman" panose="02020603050405020304" pitchFamily="18" charset="0"/>
                        </a:rPr>
                        <a:t>Tajik</a:t>
                      </a:r>
                      <a:endParaRPr lang="en-US" sz="16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b="0" dirty="0">
                          <a:effectLst/>
                          <a:latin typeface="Times New Roman" panose="02020603050405020304" pitchFamily="18" charset="0"/>
                          <a:cs typeface="Times New Roman" panose="02020603050405020304" pitchFamily="18" charset="0"/>
                        </a:rPr>
                        <a:t>Female</a:t>
                      </a:r>
                      <a:endParaRPr lang="en-US" sz="16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b="0" dirty="0">
                          <a:effectLst/>
                          <a:latin typeface="Times New Roman" panose="02020603050405020304" pitchFamily="18" charset="0"/>
                          <a:cs typeface="Times New Roman" panose="02020603050405020304" pitchFamily="18" charset="0"/>
                        </a:rPr>
                        <a:t>0.018%</a:t>
                      </a:r>
                      <a:endParaRPr lang="en-US" sz="16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b="0" dirty="0">
                          <a:effectLst/>
                          <a:latin typeface="Times New Roman" panose="02020603050405020304" pitchFamily="18" charset="0"/>
                          <a:cs typeface="Times New Roman" panose="02020603050405020304" pitchFamily="18" charset="0"/>
                        </a:rPr>
                        <a:t>0.98%</a:t>
                      </a:r>
                      <a:endParaRPr lang="en-US" sz="16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52798851"/>
                  </a:ext>
                </a:extLst>
              </a:tr>
              <a:tr h="361282">
                <a:tc vMerge="1">
                  <a:txBody>
                    <a:bodyPr/>
                    <a:lstStyle/>
                    <a:p>
                      <a:endParaRPr lang="en-US"/>
                    </a:p>
                  </a:txBody>
                  <a:tcPr/>
                </a:tc>
                <a:tc>
                  <a:txBody>
                    <a:bodyPr/>
                    <a:lstStyle/>
                    <a:p>
                      <a:pPr marL="0" marR="0">
                        <a:lnSpc>
                          <a:spcPct val="115000"/>
                        </a:lnSpc>
                        <a:spcBef>
                          <a:spcPts val="0"/>
                        </a:spcBef>
                        <a:spcAft>
                          <a:spcPts val="0"/>
                        </a:spcAft>
                      </a:pPr>
                      <a:r>
                        <a:rPr lang="en-US" sz="1600" b="0" dirty="0">
                          <a:effectLst/>
                          <a:latin typeface="Times New Roman" panose="02020603050405020304" pitchFamily="18" charset="0"/>
                          <a:cs typeface="Times New Roman" panose="02020603050405020304" pitchFamily="18" charset="0"/>
                        </a:rPr>
                        <a:t>Male</a:t>
                      </a:r>
                      <a:endParaRPr lang="en-US" sz="16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b="0" dirty="0">
                          <a:effectLst/>
                          <a:latin typeface="Times New Roman" panose="02020603050405020304" pitchFamily="18" charset="0"/>
                          <a:cs typeface="Times New Roman" panose="02020603050405020304" pitchFamily="18" charset="0"/>
                        </a:rPr>
                        <a:t>0.024%</a:t>
                      </a:r>
                      <a:endParaRPr lang="en-US" sz="16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b="0" dirty="0">
                          <a:effectLst/>
                          <a:latin typeface="Times New Roman" panose="02020603050405020304" pitchFamily="18" charset="0"/>
                          <a:cs typeface="Times New Roman" panose="02020603050405020304" pitchFamily="18" charset="0"/>
                        </a:rPr>
                        <a:t>0.97%</a:t>
                      </a:r>
                      <a:endParaRPr lang="en-US" sz="16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65846956"/>
                  </a:ext>
                </a:extLst>
              </a:tr>
              <a:tr h="361282">
                <a:tc rowSpan="2">
                  <a:txBody>
                    <a:bodyPr/>
                    <a:lstStyle/>
                    <a:p>
                      <a:pPr marL="0" marR="0">
                        <a:lnSpc>
                          <a:spcPct val="115000"/>
                        </a:lnSpc>
                        <a:spcBef>
                          <a:spcPts val="0"/>
                        </a:spcBef>
                        <a:spcAft>
                          <a:spcPts val="0"/>
                        </a:spcAft>
                      </a:pPr>
                      <a:r>
                        <a:rPr lang="en-US" sz="1600" b="0" dirty="0">
                          <a:effectLst/>
                          <a:latin typeface="Times New Roman" panose="02020603050405020304" pitchFamily="18" charset="0"/>
                          <a:cs typeface="Times New Roman" panose="02020603050405020304" pitchFamily="18" charset="0"/>
                        </a:rPr>
                        <a:t>Uzbek</a:t>
                      </a:r>
                      <a:endParaRPr lang="en-US" sz="16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b="0" dirty="0">
                          <a:effectLst/>
                          <a:latin typeface="Times New Roman" panose="02020603050405020304" pitchFamily="18" charset="0"/>
                          <a:cs typeface="Times New Roman" panose="02020603050405020304" pitchFamily="18" charset="0"/>
                        </a:rPr>
                        <a:t>Female</a:t>
                      </a:r>
                      <a:endParaRPr lang="en-US" sz="16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b="0" dirty="0">
                          <a:effectLst/>
                          <a:latin typeface="Times New Roman" panose="02020603050405020304" pitchFamily="18" charset="0"/>
                          <a:cs typeface="Times New Roman" panose="02020603050405020304" pitchFamily="18" charset="0"/>
                        </a:rPr>
                        <a:t>0.012%</a:t>
                      </a:r>
                      <a:endParaRPr lang="en-US" sz="16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b="0" dirty="0">
                          <a:effectLst/>
                          <a:latin typeface="Times New Roman" panose="02020603050405020304" pitchFamily="18" charset="0"/>
                          <a:cs typeface="Times New Roman" panose="02020603050405020304" pitchFamily="18" charset="0"/>
                        </a:rPr>
                        <a:t>0.98%</a:t>
                      </a:r>
                      <a:endParaRPr lang="en-US" sz="16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85527093"/>
                  </a:ext>
                </a:extLst>
              </a:tr>
              <a:tr h="361282">
                <a:tc vMerge="1">
                  <a:txBody>
                    <a:bodyPr/>
                    <a:lstStyle/>
                    <a:p>
                      <a:endParaRPr lang="en-US"/>
                    </a:p>
                  </a:txBody>
                  <a:tcPr/>
                </a:tc>
                <a:tc>
                  <a:txBody>
                    <a:bodyPr/>
                    <a:lstStyle/>
                    <a:p>
                      <a:pPr marL="0" marR="0">
                        <a:lnSpc>
                          <a:spcPct val="115000"/>
                        </a:lnSpc>
                        <a:spcBef>
                          <a:spcPts val="0"/>
                        </a:spcBef>
                        <a:spcAft>
                          <a:spcPts val="0"/>
                        </a:spcAft>
                      </a:pPr>
                      <a:r>
                        <a:rPr lang="en-US" sz="1600" b="0" dirty="0">
                          <a:effectLst/>
                          <a:latin typeface="Times New Roman" panose="02020603050405020304" pitchFamily="18" charset="0"/>
                          <a:cs typeface="Times New Roman" panose="02020603050405020304" pitchFamily="18" charset="0"/>
                        </a:rPr>
                        <a:t>Male</a:t>
                      </a:r>
                      <a:endParaRPr lang="en-US" sz="16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b="0">
                          <a:effectLst/>
                          <a:latin typeface="Times New Roman" panose="02020603050405020304" pitchFamily="18" charset="0"/>
                          <a:cs typeface="Times New Roman" panose="02020603050405020304" pitchFamily="18" charset="0"/>
                        </a:rPr>
                        <a:t>0.030%</a:t>
                      </a:r>
                      <a:endParaRPr lang="en-US" sz="1600" b="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b="0" dirty="0">
                          <a:effectLst/>
                          <a:latin typeface="Times New Roman" panose="02020603050405020304" pitchFamily="18" charset="0"/>
                          <a:cs typeface="Times New Roman" panose="02020603050405020304" pitchFamily="18" charset="0"/>
                        </a:rPr>
                        <a:t>0.96%</a:t>
                      </a:r>
                      <a:endParaRPr lang="en-US" sz="16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77839372"/>
                  </a:ext>
                </a:extLst>
              </a:tr>
            </a:tbl>
          </a:graphicData>
        </a:graphic>
      </p:graphicFrame>
    </p:spTree>
    <p:extLst>
      <p:ext uri="{BB962C8B-B14F-4D97-AF65-F5344CB8AC3E}">
        <p14:creationId xmlns:p14="http://schemas.microsoft.com/office/powerpoint/2010/main" val="18501061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13B3F35-B2A7-EF04-00CF-AD7F2B6A5B12}"/>
              </a:ext>
            </a:extLst>
          </p:cNvPr>
          <p:cNvSpPr/>
          <p:nvPr/>
        </p:nvSpPr>
        <p:spPr>
          <a:xfrm>
            <a:off x="0" y="0"/>
            <a:ext cx="12192000" cy="6858000"/>
          </a:xfrm>
          <a:prstGeom prst="rect">
            <a:avLst/>
          </a:prstGeom>
          <a:solidFill>
            <a:schemeClr val="accent1">
              <a:lumMod val="40000"/>
              <a:lumOff val="6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8A119C-8714-1480-19CE-136B2B0A5C01}"/>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a:t>
            </a:r>
          </a:p>
        </p:txBody>
      </p:sp>
      <p:sp>
        <p:nvSpPr>
          <p:cNvPr id="3" name="Content Placeholder 2">
            <a:extLst>
              <a:ext uri="{FF2B5EF4-FFF2-40B4-BE49-F238E27FC236}">
                <a16:creationId xmlns:a16="http://schemas.microsoft.com/office/drawing/2014/main" id="{CF09F809-C5D0-1A67-DAAE-D49914D55516}"/>
              </a:ext>
            </a:extLst>
          </p:cNvPr>
          <p:cNvSpPr>
            <a:spLocks noGrp="1"/>
          </p:cNvSpPr>
          <p:nvPr>
            <p:ph idx="1"/>
          </p:nvPr>
        </p:nvSpPr>
        <p:spPr>
          <a:xfrm>
            <a:off x="838199" y="1492552"/>
            <a:ext cx="10515600" cy="1020606"/>
          </a:xfrm>
        </p:spPr>
        <p:txBody>
          <a:bodyPr/>
          <a:lstStyle/>
          <a:p>
            <a:pPr algn="just"/>
            <a:r>
              <a:rPr lang="en-US" sz="1800" dirty="0">
                <a:effectLst/>
                <a:latin typeface="Times New Roman" panose="02020603050405020304" pitchFamily="18" charset="0"/>
                <a:ea typeface="Calibri" panose="020F0502020204030204" pitchFamily="34" charset="0"/>
                <a:cs typeface="Arial" panose="020B0604020202020204" pitchFamily="34" charset="0"/>
              </a:rPr>
              <a:t>According to the data, women of all backgrounds are more likely to tweet in favor of education than males are. And while Pashtun women are the least likely and Hazara men are the least likely to tweet in favor of education, </a:t>
            </a:r>
            <a:endParaRPr lang="en-US" dirty="0"/>
          </a:p>
        </p:txBody>
      </p:sp>
      <p:pic>
        <p:nvPicPr>
          <p:cNvPr id="4" name="Picture 3">
            <a:extLst>
              <a:ext uri="{FF2B5EF4-FFF2-40B4-BE49-F238E27FC236}">
                <a16:creationId xmlns:a16="http://schemas.microsoft.com/office/drawing/2014/main" id="{40DB8676-0C8B-D958-4202-ECF4A2CDE4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2559" y="2343954"/>
            <a:ext cx="6428178" cy="3747751"/>
          </a:xfrm>
          <a:prstGeom prst="rect">
            <a:avLst/>
          </a:prstGeom>
        </p:spPr>
      </p:pic>
    </p:spTree>
    <p:extLst>
      <p:ext uri="{BB962C8B-B14F-4D97-AF65-F5344CB8AC3E}">
        <p14:creationId xmlns:p14="http://schemas.microsoft.com/office/powerpoint/2010/main" val="24305705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99473D9-3D4C-E783-7476-438A05CA1C48}"/>
              </a:ext>
            </a:extLst>
          </p:cNvPr>
          <p:cNvSpPr/>
          <p:nvPr/>
        </p:nvSpPr>
        <p:spPr>
          <a:xfrm>
            <a:off x="0" y="0"/>
            <a:ext cx="12192000" cy="6858000"/>
          </a:xfrm>
          <a:prstGeom prst="rect">
            <a:avLst/>
          </a:prstGeom>
          <a:solidFill>
            <a:schemeClr val="accent1">
              <a:lumMod val="40000"/>
              <a:lumOff val="6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5FFAAC-07EC-8315-0825-CA560154B7CD}"/>
              </a:ext>
            </a:extLst>
          </p:cNvPr>
          <p:cNvSpPr>
            <a:spLocks noGrp="1"/>
          </p:cNvSpPr>
          <p:nvPr>
            <p:ph type="title"/>
          </p:nvPr>
        </p:nvSpPr>
        <p:spPr>
          <a:xfrm>
            <a:off x="966452" y="1034826"/>
            <a:ext cx="10259096" cy="909883"/>
          </a:xfrm>
        </p:spPr>
        <p:txBody>
          <a:bodyPr>
            <a:normAutofit/>
          </a:bodyPr>
          <a:lstStyle/>
          <a:p>
            <a:r>
              <a:rPr lang="en-US" dirty="0">
                <a:latin typeface="Times New Roman" panose="02020603050405020304" pitchFamily="18" charset="0"/>
                <a:cs typeface="Times New Roman" panose="02020603050405020304" pitchFamily="18" charset="0"/>
              </a:rPr>
              <a:t>Relationship Between Gender and Label</a:t>
            </a:r>
          </a:p>
        </p:txBody>
      </p:sp>
      <p:graphicFrame>
        <p:nvGraphicFramePr>
          <p:cNvPr id="4" name="Content Placeholder 3">
            <a:extLst>
              <a:ext uri="{FF2B5EF4-FFF2-40B4-BE49-F238E27FC236}">
                <a16:creationId xmlns:a16="http://schemas.microsoft.com/office/drawing/2014/main" id="{DC210A65-E70E-7EF9-524E-7902BA4F0E64}"/>
              </a:ext>
            </a:extLst>
          </p:cNvPr>
          <p:cNvGraphicFramePr>
            <a:graphicFrameLocks noGrp="1"/>
          </p:cNvGraphicFramePr>
          <p:nvPr>
            <p:ph idx="1"/>
            <p:extLst>
              <p:ext uri="{D42A27DB-BD31-4B8C-83A1-F6EECF244321}">
                <p14:modId xmlns:p14="http://schemas.microsoft.com/office/powerpoint/2010/main" val="3111903665"/>
              </p:ext>
            </p:extLst>
          </p:nvPr>
        </p:nvGraphicFramePr>
        <p:xfrm>
          <a:off x="966452" y="2446987"/>
          <a:ext cx="10259096" cy="2382591"/>
        </p:xfrm>
        <a:graphic>
          <a:graphicData uri="http://schemas.openxmlformats.org/drawingml/2006/table">
            <a:tbl>
              <a:tblPr firstRow="1" firstCol="1" bandRow="1">
                <a:tableStyleId>{5C22544A-7EE6-4342-B048-85BDC9FD1C3A}</a:tableStyleId>
              </a:tblPr>
              <a:tblGrid>
                <a:gridCol w="3418906">
                  <a:extLst>
                    <a:ext uri="{9D8B030D-6E8A-4147-A177-3AD203B41FA5}">
                      <a16:colId xmlns:a16="http://schemas.microsoft.com/office/drawing/2014/main" val="4219778962"/>
                    </a:ext>
                  </a:extLst>
                </a:gridCol>
                <a:gridCol w="3420095">
                  <a:extLst>
                    <a:ext uri="{9D8B030D-6E8A-4147-A177-3AD203B41FA5}">
                      <a16:colId xmlns:a16="http://schemas.microsoft.com/office/drawing/2014/main" val="714522149"/>
                    </a:ext>
                  </a:extLst>
                </a:gridCol>
                <a:gridCol w="3420095">
                  <a:extLst>
                    <a:ext uri="{9D8B030D-6E8A-4147-A177-3AD203B41FA5}">
                      <a16:colId xmlns:a16="http://schemas.microsoft.com/office/drawing/2014/main" val="2594056080"/>
                    </a:ext>
                  </a:extLst>
                </a:gridCol>
              </a:tblGrid>
              <a:tr h="417275">
                <a:tc>
                  <a:txBody>
                    <a:bodyPr/>
                    <a:lstStyle/>
                    <a:p>
                      <a:pPr marL="0" marR="0">
                        <a:lnSpc>
                          <a:spcPct val="115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label</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Female</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latin typeface="Times New Roman" panose="02020603050405020304" pitchFamily="18" charset="0"/>
                          <a:cs typeface="Times New Roman" panose="02020603050405020304" pitchFamily="18" charset="0"/>
                        </a:rPr>
                        <a:t>male</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03772633"/>
                  </a:ext>
                </a:extLst>
              </a:tr>
              <a:tr h="491329">
                <a:tc>
                  <a:txBody>
                    <a:bodyPr/>
                    <a:lstStyle/>
                    <a:p>
                      <a:pPr marL="0" marR="0">
                        <a:lnSpc>
                          <a:spcPct val="115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Hazara</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1128</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3098</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403792"/>
                  </a:ext>
                </a:extLst>
              </a:tr>
              <a:tr h="491329">
                <a:tc>
                  <a:txBody>
                    <a:bodyPr/>
                    <a:lstStyle/>
                    <a:p>
                      <a:pPr marL="0" marR="0">
                        <a:lnSpc>
                          <a:spcPct val="115000"/>
                        </a:lnSpc>
                        <a:spcBef>
                          <a:spcPts val="0"/>
                        </a:spcBef>
                        <a:spcAft>
                          <a:spcPts val="0"/>
                        </a:spcAft>
                      </a:pPr>
                      <a:r>
                        <a:rPr lang="en-US" sz="1600">
                          <a:effectLst/>
                          <a:latin typeface="Times New Roman" panose="02020603050405020304" pitchFamily="18" charset="0"/>
                          <a:cs typeface="Times New Roman" panose="02020603050405020304" pitchFamily="18" charset="0"/>
                        </a:rPr>
                        <a:t>Pashtun</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10036</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18917</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42100046"/>
                  </a:ext>
                </a:extLst>
              </a:tr>
              <a:tr h="491329">
                <a:tc>
                  <a:txBody>
                    <a:bodyPr/>
                    <a:lstStyle/>
                    <a:p>
                      <a:pPr marL="0" marR="0">
                        <a:lnSpc>
                          <a:spcPct val="115000"/>
                        </a:lnSpc>
                        <a:spcBef>
                          <a:spcPts val="0"/>
                        </a:spcBef>
                        <a:spcAft>
                          <a:spcPts val="0"/>
                        </a:spcAft>
                      </a:pPr>
                      <a:r>
                        <a:rPr lang="en-US" sz="1600">
                          <a:effectLst/>
                          <a:latin typeface="Times New Roman" panose="02020603050405020304" pitchFamily="18" charset="0"/>
                          <a:cs typeface="Times New Roman" panose="02020603050405020304" pitchFamily="18" charset="0"/>
                        </a:rPr>
                        <a:t>Tajik</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latin typeface="Times New Roman" panose="02020603050405020304" pitchFamily="18" charset="0"/>
                          <a:cs typeface="Times New Roman" panose="02020603050405020304" pitchFamily="18" charset="0"/>
                        </a:rPr>
                        <a:t>10010</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10899</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17784947"/>
                  </a:ext>
                </a:extLst>
              </a:tr>
              <a:tr h="491329">
                <a:tc>
                  <a:txBody>
                    <a:bodyPr/>
                    <a:lstStyle/>
                    <a:p>
                      <a:pPr marL="0" marR="0">
                        <a:lnSpc>
                          <a:spcPct val="115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Uzbek</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a:effectLst/>
                          <a:latin typeface="Times New Roman" panose="02020603050405020304" pitchFamily="18" charset="0"/>
                          <a:cs typeface="Times New Roman" panose="02020603050405020304" pitchFamily="18" charset="0"/>
                        </a:rPr>
                        <a:t>728</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2002</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22854295"/>
                  </a:ext>
                </a:extLst>
              </a:tr>
            </a:tbl>
          </a:graphicData>
        </a:graphic>
      </p:graphicFrame>
    </p:spTree>
    <p:extLst>
      <p:ext uri="{BB962C8B-B14F-4D97-AF65-F5344CB8AC3E}">
        <p14:creationId xmlns:p14="http://schemas.microsoft.com/office/powerpoint/2010/main" val="1004084933"/>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53FC6D2-AB90-E150-11E6-5868435696BA}"/>
              </a:ext>
            </a:extLst>
          </p:cNvPr>
          <p:cNvSpPr/>
          <p:nvPr/>
        </p:nvSpPr>
        <p:spPr>
          <a:xfrm>
            <a:off x="0" y="0"/>
            <a:ext cx="12192000" cy="6858000"/>
          </a:xfrm>
          <a:prstGeom prst="rect">
            <a:avLst/>
          </a:prstGeom>
          <a:solidFill>
            <a:schemeClr val="accent1">
              <a:lumMod val="40000"/>
              <a:lumOff val="6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186681-4DF1-E6E3-F2A8-903A06319221}"/>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Train Model</a:t>
            </a:r>
          </a:p>
        </p:txBody>
      </p:sp>
      <p:sp>
        <p:nvSpPr>
          <p:cNvPr id="3" name="Content Placeholder 2">
            <a:extLst>
              <a:ext uri="{FF2B5EF4-FFF2-40B4-BE49-F238E27FC236}">
                <a16:creationId xmlns:a16="http://schemas.microsoft.com/office/drawing/2014/main" id="{43D7C46D-E6F4-C04D-731D-843D0928DEBC}"/>
              </a:ext>
            </a:extLst>
          </p:cNvPr>
          <p:cNvSpPr>
            <a:spLocks noGrp="1"/>
          </p:cNvSpPr>
          <p:nvPr>
            <p:ph idx="1"/>
          </p:nvPr>
        </p:nvSpPr>
        <p:spPr>
          <a:xfrm>
            <a:off x="838200" y="1825625"/>
            <a:ext cx="10515600" cy="1033485"/>
          </a:xfrm>
        </p:spPr>
        <p:txBody>
          <a:bodyPr/>
          <a:lstStyle/>
          <a:p>
            <a:pPr algn="just"/>
            <a:r>
              <a:rPr lang="en-US" sz="1800" dirty="0">
                <a:effectLst/>
                <a:latin typeface="Times New Roman" panose="02020603050405020304" pitchFamily="18" charset="0"/>
                <a:ea typeface="Calibri" panose="020F0502020204030204" pitchFamily="34" charset="0"/>
                <a:cs typeface="Arial" panose="020B0604020202020204" pitchFamily="34" charset="0"/>
              </a:rPr>
              <a:t>The logistic regression model was quite effective in labeling tweets about education. The dataset used to train the algorithm contained mostly pro-education tweets and some neutral ones (label 0). (label 1). Table 1 displays the evaluation criteria.</a:t>
            </a:r>
          </a:p>
          <a:p>
            <a:endParaRPr lang="en-US" dirty="0"/>
          </a:p>
        </p:txBody>
      </p:sp>
      <p:graphicFrame>
        <p:nvGraphicFramePr>
          <p:cNvPr id="4" name="Table 3">
            <a:extLst>
              <a:ext uri="{FF2B5EF4-FFF2-40B4-BE49-F238E27FC236}">
                <a16:creationId xmlns:a16="http://schemas.microsoft.com/office/drawing/2014/main" id="{93E3445A-77F8-C809-59CD-ED0ABCE3A73F}"/>
              </a:ext>
            </a:extLst>
          </p:cNvPr>
          <p:cNvGraphicFramePr>
            <a:graphicFrameLocks noGrp="1"/>
          </p:cNvGraphicFramePr>
          <p:nvPr>
            <p:extLst>
              <p:ext uri="{D42A27DB-BD31-4B8C-83A1-F6EECF244321}">
                <p14:modId xmlns:p14="http://schemas.microsoft.com/office/powerpoint/2010/main" val="4157885049"/>
              </p:ext>
            </p:extLst>
          </p:nvPr>
        </p:nvGraphicFramePr>
        <p:xfrm>
          <a:off x="1107583" y="3165688"/>
          <a:ext cx="10246217" cy="2737050"/>
        </p:xfrm>
        <a:graphic>
          <a:graphicData uri="http://schemas.openxmlformats.org/drawingml/2006/table">
            <a:tbl>
              <a:tblPr firstRow="1" firstCol="1" bandRow="1">
                <a:tableStyleId>{5C22544A-7EE6-4342-B048-85BDC9FD1C3A}</a:tableStyleId>
              </a:tblPr>
              <a:tblGrid>
                <a:gridCol w="4103371">
                  <a:extLst>
                    <a:ext uri="{9D8B030D-6E8A-4147-A177-3AD203B41FA5}">
                      <a16:colId xmlns:a16="http://schemas.microsoft.com/office/drawing/2014/main" val="3511765935"/>
                    </a:ext>
                  </a:extLst>
                </a:gridCol>
                <a:gridCol w="6142846">
                  <a:extLst>
                    <a:ext uri="{9D8B030D-6E8A-4147-A177-3AD203B41FA5}">
                      <a16:colId xmlns:a16="http://schemas.microsoft.com/office/drawing/2014/main" val="2532590946"/>
                    </a:ext>
                  </a:extLst>
                </a:gridCol>
              </a:tblGrid>
              <a:tr h="547410">
                <a:tc>
                  <a:txBody>
                    <a:bodyPr/>
                    <a:lstStyle/>
                    <a:p>
                      <a:pPr marL="0" marR="0">
                        <a:lnSpc>
                          <a:spcPct val="115000"/>
                        </a:lnSpc>
                        <a:spcBef>
                          <a:spcPts val="0"/>
                        </a:spcBef>
                        <a:spcAft>
                          <a:spcPts val="0"/>
                        </a:spcAft>
                      </a:pPr>
                      <a:r>
                        <a:rPr lang="en-US" sz="1600" b="0" dirty="0">
                          <a:effectLst/>
                          <a:latin typeface="Times New Roman" panose="02020603050405020304" pitchFamily="18" charset="0"/>
                          <a:cs typeface="Times New Roman" panose="02020603050405020304" pitchFamily="18" charset="0"/>
                        </a:rPr>
                        <a:t>Metric</a:t>
                      </a:r>
                      <a:endParaRPr lang="en-US" sz="16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b="0" dirty="0">
                          <a:effectLst/>
                          <a:latin typeface="Times New Roman" panose="02020603050405020304" pitchFamily="18" charset="0"/>
                          <a:cs typeface="Times New Roman" panose="02020603050405020304" pitchFamily="18" charset="0"/>
                        </a:rPr>
                        <a:t>Value</a:t>
                      </a:r>
                      <a:endParaRPr lang="en-US" sz="16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96831100"/>
                  </a:ext>
                </a:extLst>
              </a:tr>
              <a:tr h="547410">
                <a:tc>
                  <a:txBody>
                    <a:bodyPr/>
                    <a:lstStyle/>
                    <a:p>
                      <a:pPr marL="0" marR="0">
                        <a:lnSpc>
                          <a:spcPct val="115000"/>
                        </a:lnSpc>
                        <a:spcBef>
                          <a:spcPts val="0"/>
                        </a:spcBef>
                        <a:spcAft>
                          <a:spcPts val="0"/>
                        </a:spcAft>
                      </a:pPr>
                      <a:r>
                        <a:rPr lang="en-US" sz="1600" b="0">
                          <a:effectLst/>
                          <a:latin typeface="Times New Roman" panose="02020603050405020304" pitchFamily="18" charset="0"/>
                          <a:cs typeface="Times New Roman" panose="02020603050405020304" pitchFamily="18" charset="0"/>
                        </a:rPr>
                        <a:t>Accuracy</a:t>
                      </a:r>
                      <a:endParaRPr lang="en-US" sz="1600" b="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b="0" dirty="0">
                          <a:effectLst/>
                          <a:latin typeface="Times New Roman" panose="02020603050405020304" pitchFamily="18" charset="0"/>
                          <a:cs typeface="Times New Roman" panose="02020603050405020304" pitchFamily="18" charset="0"/>
                        </a:rPr>
                        <a:t>0.98</a:t>
                      </a:r>
                      <a:endParaRPr lang="en-US" sz="16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71147846"/>
                  </a:ext>
                </a:extLst>
              </a:tr>
              <a:tr h="547410">
                <a:tc>
                  <a:txBody>
                    <a:bodyPr/>
                    <a:lstStyle/>
                    <a:p>
                      <a:pPr marL="0" marR="0">
                        <a:lnSpc>
                          <a:spcPct val="115000"/>
                        </a:lnSpc>
                        <a:spcBef>
                          <a:spcPts val="0"/>
                        </a:spcBef>
                        <a:spcAft>
                          <a:spcPts val="0"/>
                        </a:spcAft>
                      </a:pPr>
                      <a:r>
                        <a:rPr lang="en-US" sz="1600" b="0" dirty="0">
                          <a:effectLst/>
                          <a:latin typeface="Times New Roman" panose="02020603050405020304" pitchFamily="18" charset="0"/>
                          <a:cs typeface="Times New Roman" panose="02020603050405020304" pitchFamily="18" charset="0"/>
                        </a:rPr>
                        <a:t>Precision</a:t>
                      </a:r>
                      <a:endParaRPr lang="en-US" sz="16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b="0" dirty="0">
                          <a:effectLst/>
                          <a:latin typeface="Times New Roman" panose="02020603050405020304" pitchFamily="18" charset="0"/>
                          <a:cs typeface="Times New Roman" panose="02020603050405020304" pitchFamily="18" charset="0"/>
                        </a:rPr>
                        <a:t>0.84 (0) / 0.99 (1)</a:t>
                      </a:r>
                      <a:endParaRPr lang="en-US" sz="16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17487612"/>
                  </a:ext>
                </a:extLst>
              </a:tr>
              <a:tr h="547410">
                <a:tc>
                  <a:txBody>
                    <a:bodyPr/>
                    <a:lstStyle/>
                    <a:p>
                      <a:pPr marL="0" marR="0">
                        <a:lnSpc>
                          <a:spcPct val="115000"/>
                        </a:lnSpc>
                        <a:spcBef>
                          <a:spcPts val="0"/>
                        </a:spcBef>
                        <a:spcAft>
                          <a:spcPts val="0"/>
                        </a:spcAft>
                      </a:pPr>
                      <a:r>
                        <a:rPr lang="en-US" sz="1600" b="0" dirty="0">
                          <a:effectLst/>
                          <a:latin typeface="Times New Roman" panose="02020603050405020304" pitchFamily="18" charset="0"/>
                          <a:cs typeface="Times New Roman" panose="02020603050405020304" pitchFamily="18" charset="0"/>
                        </a:rPr>
                        <a:t>Recall</a:t>
                      </a:r>
                      <a:endParaRPr lang="en-US" sz="16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b="0" dirty="0">
                          <a:effectLst/>
                          <a:latin typeface="Times New Roman" panose="02020603050405020304" pitchFamily="18" charset="0"/>
                          <a:cs typeface="Times New Roman" panose="02020603050405020304" pitchFamily="18" charset="0"/>
                        </a:rPr>
                        <a:t>0.66 (0) / 1.00 (1)</a:t>
                      </a:r>
                      <a:endParaRPr lang="en-US" sz="16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77230253"/>
                  </a:ext>
                </a:extLst>
              </a:tr>
              <a:tr h="547410">
                <a:tc>
                  <a:txBody>
                    <a:bodyPr/>
                    <a:lstStyle/>
                    <a:p>
                      <a:pPr marL="0" marR="0">
                        <a:lnSpc>
                          <a:spcPct val="115000"/>
                        </a:lnSpc>
                        <a:spcBef>
                          <a:spcPts val="0"/>
                        </a:spcBef>
                        <a:spcAft>
                          <a:spcPts val="0"/>
                        </a:spcAft>
                      </a:pPr>
                      <a:r>
                        <a:rPr lang="en-US" sz="1600" b="0" dirty="0">
                          <a:effectLst/>
                          <a:latin typeface="Times New Roman" panose="02020603050405020304" pitchFamily="18" charset="0"/>
                          <a:cs typeface="Times New Roman" panose="02020603050405020304" pitchFamily="18" charset="0"/>
                        </a:rPr>
                        <a:t>F1-score</a:t>
                      </a:r>
                      <a:endParaRPr lang="en-US" sz="16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600" b="0" dirty="0">
                          <a:effectLst/>
                          <a:latin typeface="Times New Roman" panose="02020603050405020304" pitchFamily="18" charset="0"/>
                          <a:cs typeface="Times New Roman" panose="02020603050405020304" pitchFamily="18" charset="0"/>
                        </a:rPr>
                        <a:t>0.74 (0) / 0.99 (1)</a:t>
                      </a:r>
                      <a:endParaRPr lang="en-US" sz="16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84151775"/>
                  </a:ext>
                </a:extLst>
              </a:tr>
            </a:tbl>
          </a:graphicData>
        </a:graphic>
      </p:graphicFrame>
    </p:spTree>
    <p:extLst>
      <p:ext uri="{BB962C8B-B14F-4D97-AF65-F5344CB8AC3E}">
        <p14:creationId xmlns:p14="http://schemas.microsoft.com/office/powerpoint/2010/main" val="167415674"/>
      </p:ext>
    </p:extLst>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EAF0A-738C-731F-BCE0-4BE0E132A31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82430A1-D939-60D5-7954-CE2F48A01AAB}"/>
              </a:ext>
            </a:extLst>
          </p:cNvPr>
          <p:cNvSpPr>
            <a:spLocks noGrp="1"/>
          </p:cNvSpPr>
          <p:nvPr>
            <p:ph idx="1"/>
          </p:nvPr>
        </p:nvSpPr>
        <p:spPr/>
        <p:txBody>
          <a:bodyPr/>
          <a:lstStyle/>
          <a:p>
            <a:endParaRPr lang="en-US"/>
          </a:p>
        </p:txBody>
      </p:sp>
      <p:sp>
        <p:nvSpPr>
          <p:cNvPr id="4" name="Rectangle 3">
            <a:extLst>
              <a:ext uri="{FF2B5EF4-FFF2-40B4-BE49-F238E27FC236}">
                <a16:creationId xmlns:a16="http://schemas.microsoft.com/office/drawing/2014/main" id="{D1506A2F-F466-ACBC-55C1-B74EC125FD55}"/>
              </a:ext>
            </a:extLst>
          </p:cNvPr>
          <p:cNvSpPr/>
          <p:nvPr/>
        </p:nvSpPr>
        <p:spPr>
          <a:xfrm>
            <a:off x="0" y="0"/>
            <a:ext cx="12192000" cy="6858000"/>
          </a:xfrm>
          <a:prstGeom prst="rect">
            <a:avLst/>
          </a:prstGeom>
          <a:solidFill>
            <a:schemeClr val="accent1">
              <a:lumMod val="40000"/>
              <a:lumOff val="6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8800" dirty="0">
                <a:solidFill>
                  <a:schemeClr val="tx1"/>
                </a:solidFill>
                <a:latin typeface="Times New Roman" panose="02020603050405020304" pitchFamily="18" charset="0"/>
                <a:cs typeface="Times New Roman" panose="02020603050405020304" pitchFamily="18" charset="0"/>
              </a:rPr>
              <a:t>Thank You </a:t>
            </a:r>
            <a:r>
              <a:rPr lang="en-US" sz="8800" dirty="0">
                <a:solidFill>
                  <a:schemeClr val="accent4"/>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9800719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2763406-8B43-0A08-777E-C5A42D9D0E13}"/>
              </a:ext>
            </a:extLst>
          </p:cNvPr>
          <p:cNvSpPr/>
          <p:nvPr/>
        </p:nvSpPr>
        <p:spPr>
          <a:xfrm>
            <a:off x="0" y="0"/>
            <a:ext cx="12192000" cy="6858000"/>
          </a:xfrm>
          <a:prstGeom prst="rect">
            <a:avLst/>
          </a:prstGeom>
          <a:solidFill>
            <a:schemeClr val="accent1">
              <a:lumMod val="40000"/>
              <a:lumOff val="6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C8838B-6275-D130-3C10-3B66FB0BD8B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210B2F1E-279B-47AC-CE53-5F2C61386F82}"/>
              </a:ext>
            </a:extLst>
          </p:cNvPr>
          <p:cNvSpPr>
            <a:spLocks noGrp="1"/>
          </p:cNvSpPr>
          <p:nvPr>
            <p:ph idx="1"/>
          </p:nvPr>
        </p:nvSpPr>
        <p:spPr>
          <a:xfrm>
            <a:off x="838200" y="1690688"/>
            <a:ext cx="10515600" cy="2894191"/>
          </a:xfrm>
        </p:spPr>
        <p:txBody>
          <a:bodyPr>
            <a:normAutofit/>
          </a:bodyPr>
          <a:lstStyle/>
          <a:p>
            <a:pPr algn="just"/>
            <a:r>
              <a:rPr lang="en-US" sz="2400" dirty="0">
                <a:latin typeface="Times New Roman" panose="02020603050405020304" pitchFamily="18" charset="0"/>
                <a:cs typeface="Times New Roman" panose="02020603050405020304" pitchFamily="18" charset="0"/>
              </a:rPr>
              <a:t>Million women and girls practically prevent from receiving education around the globe, especially in countries with patriarchal and conservative government forms. </a:t>
            </a:r>
          </a:p>
          <a:p>
            <a:pPr algn="just"/>
            <a:r>
              <a:rPr lang="en-US" sz="2400" dirty="0">
                <a:latin typeface="Times New Roman" panose="02020603050405020304" pitchFamily="18" charset="0"/>
                <a:cs typeface="Times New Roman" panose="02020603050405020304" pitchFamily="18" charset="0"/>
              </a:rPr>
              <a:t>Studies show that educated women are more likely to have more opportunities, “better educated women that do work are more likely to work in non-farm activities</a:t>
            </a:r>
          </a:p>
        </p:txBody>
      </p:sp>
    </p:spTree>
    <p:extLst>
      <p:ext uri="{BB962C8B-B14F-4D97-AF65-F5344CB8AC3E}">
        <p14:creationId xmlns:p14="http://schemas.microsoft.com/office/powerpoint/2010/main" val="2031904657"/>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B268E36-A94C-7761-E771-405EA0B8B0AC}"/>
              </a:ext>
            </a:extLst>
          </p:cNvPr>
          <p:cNvSpPr/>
          <p:nvPr/>
        </p:nvSpPr>
        <p:spPr>
          <a:xfrm>
            <a:off x="0" y="0"/>
            <a:ext cx="12192000" cy="6858000"/>
          </a:xfrm>
          <a:prstGeom prst="rect">
            <a:avLst/>
          </a:prstGeom>
          <a:solidFill>
            <a:schemeClr val="accent1">
              <a:lumMod val="40000"/>
              <a:lumOff val="6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13F7B1-B6BA-10B0-34F4-0FD1179F08F4}"/>
              </a:ext>
            </a:extLst>
          </p:cNvPr>
          <p:cNvSpPr>
            <a:spLocks noGrp="1"/>
          </p:cNvSpPr>
          <p:nvPr>
            <p:ph type="title"/>
          </p:nvPr>
        </p:nvSpPr>
        <p:spPr>
          <a:xfrm>
            <a:off x="838200" y="365125"/>
            <a:ext cx="10515600" cy="1325563"/>
          </a:xfrm>
        </p:spPr>
        <p:txBody>
          <a:bodyPr>
            <a:normAutofit/>
          </a:bodyPr>
          <a:lstStyle/>
          <a:p>
            <a:r>
              <a:rPr lang="en-US" dirty="0">
                <a:latin typeface="Times New Roman" panose="02020603050405020304" pitchFamily="18" charset="0"/>
                <a:cs typeface="Times New Roman" panose="02020603050405020304" pitchFamily="18" charset="0"/>
              </a:rPr>
              <a:t>Research Problem</a:t>
            </a:r>
          </a:p>
        </p:txBody>
      </p:sp>
      <p:sp>
        <p:nvSpPr>
          <p:cNvPr id="3" name="Content Placeholder 2">
            <a:extLst>
              <a:ext uri="{FF2B5EF4-FFF2-40B4-BE49-F238E27FC236}">
                <a16:creationId xmlns:a16="http://schemas.microsoft.com/office/drawing/2014/main" id="{128F6000-9D1F-43AF-9699-650803BB5CE6}"/>
              </a:ext>
            </a:extLst>
          </p:cNvPr>
          <p:cNvSpPr>
            <a:spLocks noGrp="1"/>
          </p:cNvSpPr>
          <p:nvPr>
            <p:ph idx="1"/>
          </p:nvPr>
        </p:nvSpPr>
        <p:spPr>
          <a:xfrm>
            <a:off x="838200" y="1825626"/>
            <a:ext cx="10515600" cy="3068346"/>
          </a:xfrm>
        </p:spPr>
        <p:txBody>
          <a:bodyPr>
            <a:normAutofit/>
          </a:bodyPr>
          <a:lstStyle/>
          <a:p>
            <a:pPr marL="0" indent="0" algn="just">
              <a:buNone/>
            </a:pPr>
            <a:r>
              <a:rPr lang="en-US" sz="2400" dirty="0">
                <a:effectLst/>
                <a:latin typeface="Times New Roman" panose="02020603050405020304" pitchFamily="18" charset="0"/>
                <a:ea typeface="Calibri" panose="020F0502020204030204" pitchFamily="34" charset="0"/>
                <a:cs typeface="Arial" panose="020B0604020202020204" pitchFamily="34" charset="0"/>
              </a:rPr>
              <a:t>The current study investigates, people’s perceptions of women’s access to education in Afghanistan. Along with the factors that shape these perceptions, the barriers that women face during access to education, and the impact of gender on individual attitudes and behaviors toward women’s education. </a:t>
            </a:r>
            <a:endParaRPr lang="en-US" sz="3600" dirty="0"/>
          </a:p>
        </p:txBody>
      </p:sp>
    </p:spTree>
    <p:extLst>
      <p:ext uri="{BB962C8B-B14F-4D97-AF65-F5344CB8AC3E}">
        <p14:creationId xmlns:p14="http://schemas.microsoft.com/office/powerpoint/2010/main" val="3280533447"/>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EBAEA4A-2491-CF93-3FAE-E250CC2A5C18}"/>
              </a:ext>
            </a:extLst>
          </p:cNvPr>
          <p:cNvSpPr/>
          <p:nvPr/>
        </p:nvSpPr>
        <p:spPr>
          <a:xfrm>
            <a:off x="0" y="0"/>
            <a:ext cx="12192000" cy="6858000"/>
          </a:xfrm>
          <a:prstGeom prst="rect">
            <a:avLst/>
          </a:prstGeom>
          <a:solidFill>
            <a:schemeClr val="accent1">
              <a:lumMod val="40000"/>
              <a:lumOff val="6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DF0EC3-4418-32BD-4C1F-2AF953A8277B}"/>
              </a:ext>
            </a:extLst>
          </p:cNvPr>
          <p:cNvSpPr>
            <a:spLocks noGrp="1"/>
          </p:cNvSpPr>
          <p:nvPr>
            <p:ph type="ctrTitle"/>
          </p:nvPr>
        </p:nvSpPr>
        <p:spPr>
          <a:xfrm>
            <a:off x="1395211" y="1122363"/>
            <a:ext cx="9144000" cy="796589"/>
          </a:xfrm>
        </p:spPr>
        <p:txBody>
          <a:bodyPr>
            <a:normAutofit/>
          </a:bodyPr>
          <a:lstStyle/>
          <a:p>
            <a:pPr algn="l"/>
            <a:r>
              <a:rPr lang="en-US" sz="4400" dirty="0">
                <a:latin typeface="Times New Roman" panose="02020603050405020304" pitchFamily="18" charset="0"/>
                <a:cs typeface="Times New Roman" panose="02020603050405020304" pitchFamily="18" charset="0"/>
              </a:rPr>
              <a:t>Research Question</a:t>
            </a:r>
          </a:p>
        </p:txBody>
      </p:sp>
      <p:sp>
        <p:nvSpPr>
          <p:cNvPr id="3" name="Subtitle 2">
            <a:extLst>
              <a:ext uri="{FF2B5EF4-FFF2-40B4-BE49-F238E27FC236}">
                <a16:creationId xmlns:a16="http://schemas.microsoft.com/office/drawing/2014/main" id="{5543481F-26B0-A380-9C97-C6E652E75CDF}"/>
              </a:ext>
            </a:extLst>
          </p:cNvPr>
          <p:cNvSpPr>
            <a:spLocks noGrp="1"/>
          </p:cNvSpPr>
          <p:nvPr>
            <p:ph type="subTitle" idx="1"/>
          </p:nvPr>
        </p:nvSpPr>
        <p:spPr>
          <a:xfrm>
            <a:off x="1395211" y="2288393"/>
            <a:ext cx="9144000" cy="3301038"/>
          </a:xfrm>
        </p:spPr>
        <p:txBody>
          <a:bodyPr>
            <a:normAutofit/>
          </a:bodyPr>
          <a:lstStyle/>
          <a:p>
            <a:pPr algn="just"/>
            <a:r>
              <a:rPr lang="en-US" dirty="0">
                <a:latin typeface="Times New Roman" panose="02020603050405020304" pitchFamily="18" charset="0"/>
                <a:cs typeface="Times New Roman" panose="02020603050405020304" pitchFamily="18" charset="0"/>
              </a:rPr>
              <a:t>There is only single question that this study carries, “To what extent does gender affect people’s perception of women’s access to education?” </a:t>
            </a:r>
          </a:p>
          <a:p>
            <a:pPr algn="just"/>
            <a:r>
              <a:rPr lang="en-US" dirty="0">
                <a:latin typeface="Times New Roman" panose="02020603050405020304" pitchFamily="18" charset="0"/>
                <a:cs typeface="Times New Roman" panose="02020603050405020304" pitchFamily="18" charset="0"/>
              </a:rPr>
              <a:t>we investigate how gender influences individuals’ perceptions on the educational opportunities available to women. </a:t>
            </a:r>
          </a:p>
          <a:p>
            <a:pPr algn="just"/>
            <a:r>
              <a:rPr lang="en-US" dirty="0">
                <a:latin typeface="Times New Roman" panose="02020603050405020304" pitchFamily="18" charset="0"/>
                <a:cs typeface="Times New Roman" panose="02020603050405020304" pitchFamily="18" charset="0"/>
              </a:rPr>
              <a:t>This question acknowledges that individuals’ attitudes and beliefs on particular topics, including education for girls, can be significantly influenced by social and cultural influences to a significant degree.</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04835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C50976F-AB24-44FB-BA24-185AA0285DD1}"/>
              </a:ext>
            </a:extLst>
          </p:cNvPr>
          <p:cNvSpPr/>
          <p:nvPr/>
        </p:nvSpPr>
        <p:spPr>
          <a:xfrm>
            <a:off x="0" y="0"/>
            <a:ext cx="12192000" cy="6858000"/>
          </a:xfrm>
          <a:prstGeom prst="rect">
            <a:avLst/>
          </a:prstGeom>
          <a:solidFill>
            <a:schemeClr val="accent1">
              <a:lumMod val="40000"/>
              <a:lumOff val="6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33F728-92FA-F0E6-7141-DDB8A4CB5515}"/>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Research Objective</a:t>
            </a:r>
          </a:p>
        </p:txBody>
      </p:sp>
      <p:sp>
        <p:nvSpPr>
          <p:cNvPr id="3" name="Content Placeholder 2">
            <a:extLst>
              <a:ext uri="{FF2B5EF4-FFF2-40B4-BE49-F238E27FC236}">
                <a16:creationId xmlns:a16="http://schemas.microsoft.com/office/drawing/2014/main" id="{4C52F02D-41F0-08FA-161E-C461BD441BD2}"/>
              </a:ext>
            </a:extLst>
          </p:cNvPr>
          <p:cNvSpPr>
            <a:spLocks noGrp="1"/>
          </p:cNvSpPr>
          <p:nvPr>
            <p:ph idx="1"/>
          </p:nvPr>
        </p:nvSpPr>
        <p:spPr/>
        <p:txBody>
          <a:bodyPr>
            <a:normAutofit/>
          </a:bodyPr>
          <a:lstStyle/>
          <a:p>
            <a:pPr algn="just"/>
            <a:r>
              <a:rPr lang="en-US" sz="2400" dirty="0">
                <a:effectLst/>
                <a:latin typeface="Times New Roman" panose="02020603050405020304" pitchFamily="18" charset="0"/>
                <a:ea typeface="Calibri" panose="020F0502020204030204" pitchFamily="34" charset="0"/>
                <a:cs typeface="Arial" panose="020B0604020202020204" pitchFamily="34" charset="0"/>
              </a:rPr>
              <a:t>This study examines the effect of gender on perceptions of Afghanistan’s women’s education access. The study will examine the views and experiences of Afghans, with particular attention to the role of gender in shaping their opinions and how gender influences people’s perceptions of women’s education access. </a:t>
            </a:r>
          </a:p>
          <a:p>
            <a:pPr algn="just"/>
            <a:r>
              <a:rPr lang="en-US" sz="2400" dirty="0">
                <a:effectLst/>
                <a:latin typeface="Times New Roman" panose="02020603050405020304" pitchFamily="18" charset="0"/>
                <a:ea typeface="Calibri" panose="020F0502020204030204" pitchFamily="34" charset="0"/>
                <a:cs typeface="Arial" panose="020B0604020202020204" pitchFamily="34" charset="0"/>
              </a:rPr>
              <a:t>The study focuses on the factors that affect attitudes toward women’s education in Afghanistan. These factors include cultural, economic, and social aspects.</a:t>
            </a:r>
          </a:p>
          <a:p>
            <a:pPr algn="just"/>
            <a:r>
              <a:rPr lang="en-US" sz="2400" dirty="0">
                <a:effectLst/>
                <a:latin typeface="Times New Roman" panose="02020603050405020304" pitchFamily="18" charset="0"/>
                <a:ea typeface="Calibri" panose="020F0502020204030204" pitchFamily="34" charset="0"/>
                <a:cs typeface="Arial" panose="020B0604020202020204" pitchFamily="34" charset="0"/>
              </a:rPr>
              <a:t>The study will help better understand Afghan women’s difficulties when accessing education. It will also examine the relationship between gender perceptions and people’s perceptions</a:t>
            </a:r>
          </a:p>
          <a:p>
            <a:pPr algn="just"/>
            <a:r>
              <a:rPr lang="en-US" sz="2400" dirty="0">
                <a:effectLst/>
                <a:latin typeface="Times New Roman" panose="02020603050405020304" pitchFamily="18" charset="0"/>
                <a:ea typeface="Calibri" panose="020F0502020204030204" pitchFamily="34" charset="0"/>
                <a:cs typeface="Arial" panose="020B0604020202020204" pitchFamily="34" charset="0"/>
              </a:rPr>
              <a:t>The study promotes gender equality, improves women’s education access in Afghanistan, and helps promote human rights and social justice in Afghanistan.</a:t>
            </a:r>
          </a:p>
          <a:p>
            <a:pPr algn="just"/>
            <a:endParaRPr lang="en-US" sz="3600" dirty="0"/>
          </a:p>
        </p:txBody>
      </p:sp>
    </p:spTree>
    <p:extLst>
      <p:ext uri="{BB962C8B-B14F-4D97-AF65-F5344CB8AC3E}">
        <p14:creationId xmlns:p14="http://schemas.microsoft.com/office/powerpoint/2010/main" val="3520152997"/>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587F0E7-C9B0-E30E-D065-E1B34B9C49EB}"/>
              </a:ext>
            </a:extLst>
          </p:cNvPr>
          <p:cNvSpPr/>
          <p:nvPr/>
        </p:nvSpPr>
        <p:spPr>
          <a:xfrm>
            <a:off x="0" y="0"/>
            <a:ext cx="12192000" cy="6858000"/>
          </a:xfrm>
          <a:prstGeom prst="rect">
            <a:avLst/>
          </a:prstGeom>
          <a:solidFill>
            <a:schemeClr val="accent1">
              <a:lumMod val="40000"/>
              <a:lumOff val="6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D72AFC-8796-0557-69CB-20C39B70A71D}"/>
              </a:ext>
            </a:extLst>
          </p:cNvPr>
          <p:cNvSpPr>
            <a:spLocks noGrp="1"/>
          </p:cNvSpPr>
          <p:nvPr>
            <p:ph type="ctrTitle"/>
          </p:nvPr>
        </p:nvSpPr>
        <p:spPr>
          <a:xfrm>
            <a:off x="1524000" y="877664"/>
            <a:ext cx="9144000" cy="835226"/>
          </a:xfrm>
        </p:spPr>
        <p:txBody>
          <a:bodyPr>
            <a:normAutofit/>
          </a:bodyPr>
          <a:lstStyle/>
          <a:p>
            <a:pPr algn="l"/>
            <a:r>
              <a:rPr lang="en-US" sz="4400" dirty="0">
                <a:latin typeface="Times New Roman" panose="02020603050405020304" pitchFamily="18" charset="0"/>
                <a:cs typeface="Times New Roman" panose="02020603050405020304" pitchFamily="18" charset="0"/>
              </a:rPr>
              <a:t>Significant of study</a:t>
            </a:r>
          </a:p>
        </p:txBody>
      </p:sp>
      <p:sp>
        <p:nvSpPr>
          <p:cNvPr id="3" name="Subtitle 2">
            <a:extLst>
              <a:ext uri="{FF2B5EF4-FFF2-40B4-BE49-F238E27FC236}">
                <a16:creationId xmlns:a16="http://schemas.microsoft.com/office/drawing/2014/main" id="{FD4C005F-357D-CD3C-130D-7D5710D6008B}"/>
              </a:ext>
            </a:extLst>
          </p:cNvPr>
          <p:cNvSpPr>
            <a:spLocks noGrp="1"/>
          </p:cNvSpPr>
          <p:nvPr>
            <p:ph type="subTitle" idx="1"/>
          </p:nvPr>
        </p:nvSpPr>
        <p:spPr>
          <a:xfrm>
            <a:off x="1408090" y="1947515"/>
            <a:ext cx="9144000" cy="4208585"/>
          </a:xfrm>
        </p:spPr>
        <p:txBody>
          <a:bodyPr>
            <a:normAutofit/>
          </a:bodyPr>
          <a:lstStyle/>
          <a:p>
            <a:pPr algn="just"/>
            <a:r>
              <a:rPr lang="en-US" sz="1800" dirty="0"/>
              <a:t>This study is critical because it helps us understand women’s attitudes to the ban on women’s education and the role education plays in promoting gender equality.</a:t>
            </a:r>
          </a:p>
          <a:p>
            <a:pPr algn="just"/>
            <a:r>
              <a:rPr lang="en-US" sz="1800" dirty="0"/>
              <a:t>Empirical Evidence from Twitter Data: The use of Twitter data in this study adds a unique dimension to the literature review. Social media platforms, such as Twitter, have become increasingly popular as sources of data for research, providing real-time and diverse perspectives from individuals on various issues, including women's education in Afghanistan. </a:t>
            </a:r>
          </a:p>
          <a:p>
            <a:pPr algn="just"/>
            <a:r>
              <a:rPr lang="en-US" sz="1800" dirty="0"/>
              <a:t>Policy and Advocacy Implications: By highlighting the impact of the ban on women's education in Afghanistan, and the significance of feminist theory in understanding gender dynamics in education, this review can inform policy discussions and advocacy efforts aimed at promoting women's access to education and gender equality in Afghanistan. </a:t>
            </a:r>
          </a:p>
          <a:p>
            <a:pPr algn="just"/>
            <a:r>
              <a:rPr lang="en-US" sz="1800" dirty="0"/>
              <a:t>Humanitarian and Social Justice Perspective: Education is a basic human right, and the denial of education to women and girls is a violation of their rights. By shedding light on the challenges faced by Afghan women in accessing education and the role of gender in shaping these challenges, this review advocates for gender equality and social justice, calling for attention to the urgent need for promoting women's education in Afghanistan.</a:t>
            </a:r>
          </a:p>
        </p:txBody>
      </p:sp>
    </p:spTree>
    <p:extLst>
      <p:ext uri="{BB962C8B-B14F-4D97-AF65-F5344CB8AC3E}">
        <p14:creationId xmlns:p14="http://schemas.microsoft.com/office/powerpoint/2010/main" val="1379110820"/>
      </p:ext>
    </p:extLst>
  </p:cSld>
  <p:clrMapOvr>
    <a:masterClrMapping/>
  </p:clrMapOvr>
  <p:transition spd="slow">
    <p:randomBar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836402D-F538-EBD5-9D62-0842C93EFE7D}"/>
              </a:ext>
            </a:extLst>
          </p:cNvPr>
          <p:cNvSpPr/>
          <p:nvPr/>
        </p:nvSpPr>
        <p:spPr>
          <a:xfrm>
            <a:off x="0" y="0"/>
            <a:ext cx="12192000" cy="6858000"/>
          </a:xfrm>
          <a:prstGeom prst="rect">
            <a:avLst/>
          </a:prstGeom>
          <a:solidFill>
            <a:schemeClr val="accent1">
              <a:lumMod val="40000"/>
              <a:lumOff val="6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0D13B7-7A97-D720-8B00-2F84A7530DCD}"/>
              </a:ext>
            </a:extLst>
          </p:cNvPr>
          <p:cNvSpPr>
            <a:spLocks noGrp="1"/>
          </p:cNvSpPr>
          <p:nvPr>
            <p:ph type="ctrTitle"/>
          </p:nvPr>
        </p:nvSpPr>
        <p:spPr>
          <a:xfrm>
            <a:off x="1524000" y="1081825"/>
            <a:ext cx="9144000" cy="901522"/>
          </a:xfrm>
        </p:spPr>
        <p:txBody>
          <a:bodyPr>
            <a:normAutofit/>
          </a:bodyPr>
          <a:lstStyle/>
          <a:p>
            <a:pPr algn="l"/>
            <a:r>
              <a:rPr lang="en-US" sz="4400" dirty="0">
                <a:latin typeface="Times New Roman" panose="02020603050405020304" pitchFamily="18" charset="0"/>
                <a:cs typeface="Times New Roman" panose="02020603050405020304" pitchFamily="18" charset="0"/>
              </a:rPr>
              <a:t>Literature Review</a:t>
            </a:r>
          </a:p>
        </p:txBody>
      </p:sp>
      <p:sp>
        <p:nvSpPr>
          <p:cNvPr id="3" name="Subtitle 2">
            <a:extLst>
              <a:ext uri="{FF2B5EF4-FFF2-40B4-BE49-F238E27FC236}">
                <a16:creationId xmlns:a16="http://schemas.microsoft.com/office/drawing/2014/main" id="{C203933C-2218-AAC9-44C8-CCC2C6172065}"/>
              </a:ext>
            </a:extLst>
          </p:cNvPr>
          <p:cNvSpPr>
            <a:spLocks noGrp="1"/>
          </p:cNvSpPr>
          <p:nvPr>
            <p:ph type="subTitle" idx="1"/>
          </p:nvPr>
        </p:nvSpPr>
        <p:spPr>
          <a:xfrm>
            <a:off x="1524000" y="2343128"/>
            <a:ext cx="9144000" cy="3246302"/>
          </a:xfrm>
        </p:spPr>
        <p:txBody>
          <a:bodyPr>
            <a:normAutofit/>
          </a:bodyPr>
          <a:lstStyle/>
          <a:p>
            <a:pPr algn="just"/>
            <a:r>
              <a:rPr lang="en-US" dirty="0">
                <a:effectLst/>
                <a:latin typeface="Times New Roman" panose="02020603050405020304" pitchFamily="18" charset="0"/>
                <a:ea typeface="Calibri" panose="020F0502020204030204" pitchFamily="34" charset="0"/>
                <a:cs typeface="Arial" panose="020B0604020202020204" pitchFamily="34" charset="0"/>
              </a:rPr>
              <a:t>Women plays a prominent role in economic activities and have social and to achieve sustainable development, pay more attention to women who are side by side and men’s counterparts have active participation in economic and social activities (</a:t>
            </a:r>
            <a:r>
              <a:rPr lang="en-US" dirty="0" err="1">
                <a:effectLst/>
                <a:latin typeface="Times New Roman" panose="02020603050405020304" pitchFamily="18" charset="0"/>
                <a:ea typeface="Calibri" panose="020F0502020204030204" pitchFamily="34" charset="0"/>
                <a:cs typeface="Arial" panose="020B0604020202020204" pitchFamily="34" charset="0"/>
              </a:rPr>
              <a:t>Jütting</a:t>
            </a:r>
            <a:r>
              <a:rPr lang="en-US" dirty="0">
                <a:effectLst/>
                <a:latin typeface="Times New Roman" panose="02020603050405020304" pitchFamily="18" charset="0"/>
                <a:ea typeface="Calibri" panose="020F0502020204030204" pitchFamily="34" charset="0"/>
                <a:cs typeface="Arial" panose="020B0604020202020204" pitchFamily="34" charset="0"/>
              </a:rPr>
              <a:t>, 2004, p. 10). </a:t>
            </a:r>
          </a:p>
          <a:p>
            <a:pPr algn="just"/>
            <a:r>
              <a:rPr lang="en-US" dirty="0">
                <a:effectLst/>
                <a:latin typeface="Times New Roman" panose="02020603050405020304" pitchFamily="18" charset="0"/>
                <a:ea typeface="Calibri" panose="020F0502020204030204" pitchFamily="34" charset="0"/>
                <a:cs typeface="Arial" panose="020B0604020202020204" pitchFamily="34" charset="0"/>
              </a:rPr>
              <a:t>In this regarding it is important for all human being to access education especially for women, as Aaron says, “Human rights education must be seen as a worldwide movement (Aaron, </a:t>
            </a:r>
            <a:r>
              <a:rPr lang="en-US" dirty="0" err="1">
                <a:effectLst/>
                <a:latin typeface="Times New Roman" panose="02020603050405020304" pitchFamily="18" charset="0"/>
                <a:ea typeface="Calibri" panose="020F0502020204030204" pitchFamily="34" charset="0"/>
                <a:cs typeface="Arial" panose="020B0604020202020204" pitchFamily="34" charset="0"/>
              </a:rPr>
              <a:t>Braslavsky</a:t>
            </a:r>
            <a:r>
              <a:rPr lang="en-US" dirty="0">
                <a:effectLst/>
                <a:latin typeface="Times New Roman" panose="02020603050405020304" pitchFamily="18" charset="0"/>
                <a:ea typeface="Calibri" panose="020F0502020204030204" pitchFamily="34" charset="0"/>
                <a:cs typeface="Arial" panose="020B0604020202020204" pitchFamily="34" charset="0"/>
              </a:rPr>
              <a:t>, &amp; Truong, 2007)” </a:t>
            </a:r>
            <a:endParaRPr lang="en-US" sz="3200" dirty="0"/>
          </a:p>
        </p:txBody>
      </p:sp>
    </p:spTree>
    <p:extLst>
      <p:ext uri="{BB962C8B-B14F-4D97-AF65-F5344CB8AC3E}">
        <p14:creationId xmlns:p14="http://schemas.microsoft.com/office/powerpoint/2010/main" val="2977415305"/>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F635080-D9B3-F521-EFE3-96161C21EC64}"/>
              </a:ext>
            </a:extLst>
          </p:cNvPr>
          <p:cNvSpPr/>
          <p:nvPr/>
        </p:nvSpPr>
        <p:spPr>
          <a:xfrm>
            <a:off x="0" y="0"/>
            <a:ext cx="12192000" cy="6858000"/>
          </a:xfrm>
          <a:prstGeom prst="rect">
            <a:avLst/>
          </a:prstGeom>
          <a:solidFill>
            <a:schemeClr val="accent1">
              <a:lumMod val="40000"/>
              <a:lumOff val="6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B048D6-6B9B-F46D-CB23-243527254186}"/>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a:t>
            </a:r>
          </a:p>
        </p:txBody>
      </p:sp>
      <p:sp>
        <p:nvSpPr>
          <p:cNvPr id="3" name="Content Placeholder 2">
            <a:extLst>
              <a:ext uri="{FF2B5EF4-FFF2-40B4-BE49-F238E27FC236}">
                <a16:creationId xmlns:a16="http://schemas.microsoft.com/office/drawing/2014/main" id="{0874E879-7671-41E4-ACCD-4B8323EA1296}"/>
              </a:ext>
            </a:extLst>
          </p:cNvPr>
          <p:cNvSpPr>
            <a:spLocks noGrp="1"/>
          </p:cNvSpPr>
          <p:nvPr>
            <p:ph idx="1"/>
          </p:nvPr>
        </p:nvSpPr>
        <p:spPr>
          <a:xfrm>
            <a:off x="838200" y="1825625"/>
            <a:ext cx="10515600" cy="3853958"/>
          </a:xfrm>
        </p:spPr>
        <p:txBody>
          <a:bodyPr>
            <a:normAutofit/>
          </a:bodyPr>
          <a:lstStyle/>
          <a:p>
            <a:pPr algn="just"/>
            <a:r>
              <a:rPr lang="en-US" sz="2400" dirty="0">
                <a:effectLst/>
                <a:latin typeface="Times New Roman" panose="02020603050405020304" pitchFamily="18" charset="0"/>
                <a:ea typeface="Calibri" panose="020F0502020204030204" pitchFamily="34" charset="0"/>
                <a:cs typeface="Arial" panose="020B0604020202020204" pitchFamily="34" charset="0"/>
              </a:rPr>
              <a:t>One of our most fundamental freedoms should be the opportunity to acquire the knowledge and skills necessary to thrive as contributing members of society. Yet, cultural and religious beliefs that reinforce gender roles and restrict women’s mobility have acted as barriers to women’s access to education in Afghanistan (Islam, 2021, p. 1). </a:t>
            </a:r>
          </a:p>
          <a:p>
            <a:pPr algn="just"/>
            <a:r>
              <a:rPr lang="en-US" sz="2400" dirty="0">
                <a:effectLst/>
                <a:latin typeface="Times New Roman" panose="02020603050405020304" pitchFamily="18" charset="0"/>
                <a:ea typeface="Calibri" panose="020F0502020204030204" pitchFamily="34" charset="0"/>
                <a:cs typeface="Arial" panose="020B0604020202020204" pitchFamily="34" charset="0"/>
              </a:rPr>
              <a:t>Afghanistan may be the only country where women’s rights have made and broken kings and politicians in the last century (Ahmed-Ghosh, 2003, p. 1)</a:t>
            </a:r>
          </a:p>
          <a:p>
            <a:pPr algn="just"/>
            <a:r>
              <a:rPr lang="en-US" sz="2400" dirty="0">
                <a:effectLst/>
                <a:latin typeface="Times New Roman" panose="02020603050405020304" pitchFamily="18" charset="0"/>
                <a:ea typeface="Calibri" panose="020F0502020204030204" pitchFamily="34" charset="0"/>
                <a:cs typeface="Arial" panose="020B0604020202020204" pitchFamily="34" charset="0"/>
              </a:rPr>
              <a:t>Women have been oppressed throughout history, Mujahideen (1992-1996) </a:t>
            </a:r>
            <a:endParaRPr lang="en-US" sz="3600" dirty="0"/>
          </a:p>
        </p:txBody>
      </p:sp>
    </p:spTree>
    <p:extLst>
      <p:ext uri="{BB962C8B-B14F-4D97-AF65-F5344CB8AC3E}">
        <p14:creationId xmlns:p14="http://schemas.microsoft.com/office/powerpoint/2010/main" val="656494304"/>
      </p:ext>
    </p:extLst>
  </p:cSld>
  <p:clrMapOvr>
    <a:masterClrMapping/>
  </p:clrMapOvr>
  <p:transition spd="med">
    <p:pull/>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TotalTime>
  <Words>2168</Words>
  <Application>Microsoft Office PowerPoint</Application>
  <PresentationFormat>Widescreen</PresentationFormat>
  <Paragraphs>148</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Calibri Light</vt:lpstr>
      <vt:lpstr>Times New Roman</vt:lpstr>
      <vt:lpstr>Office Theme</vt:lpstr>
      <vt:lpstr>NAME: ABDUL SABOOR HAMEDI HAMEDI STUDENT ID: 02222120008 UNIVERSITY: UNIVERSITAS ISLAM INTERNASIONAL INDONESIA</vt:lpstr>
      <vt:lpstr>Exploring People’s Perceptions to the Ban on Women’s Education in Afghanistan</vt:lpstr>
      <vt:lpstr>Introduction</vt:lpstr>
      <vt:lpstr>Research Problem</vt:lpstr>
      <vt:lpstr>Research Question</vt:lpstr>
      <vt:lpstr>Research Objective</vt:lpstr>
      <vt:lpstr>Significant of study</vt:lpstr>
      <vt:lpstr>Literature Review</vt:lpstr>
      <vt:lpstr>Con…</vt:lpstr>
      <vt:lpstr>PowerPoint Presentation</vt:lpstr>
      <vt:lpstr>PowerPoint Presentation</vt:lpstr>
      <vt:lpstr>Con…</vt:lpstr>
      <vt:lpstr>Con…</vt:lpstr>
      <vt:lpstr>Con…</vt:lpstr>
      <vt:lpstr>Theoretical Framework </vt:lpstr>
      <vt:lpstr>Con…</vt:lpstr>
      <vt:lpstr>Hypothesis</vt:lpstr>
      <vt:lpstr>Con…</vt:lpstr>
      <vt:lpstr>Methodology</vt:lpstr>
      <vt:lpstr>Data Analysis</vt:lpstr>
      <vt:lpstr>Data Cleaning</vt:lpstr>
      <vt:lpstr>Research Results</vt:lpstr>
      <vt:lpstr>Create Contingency</vt:lpstr>
      <vt:lpstr>Con…</vt:lpstr>
      <vt:lpstr>Relationship Between Gender and Label</vt:lpstr>
      <vt:lpstr>Train Model</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Exploring People’s Perceptions to the Ban on Women’s Education in Afghanistan</dc:title>
  <dc:creator>Saboor hamedi</dc:creator>
  <cp:lastModifiedBy>Saboor hamedi</cp:lastModifiedBy>
  <cp:revision>30</cp:revision>
  <dcterms:created xsi:type="dcterms:W3CDTF">2023-04-12T03:27:37Z</dcterms:created>
  <dcterms:modified xsi:type="dcterms:W3CDTF">2023-04-12T04:19:13Z</dcterms:modified>
</cp:coreProperties>
</file>