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customXml/itemProps4.xml" ContentType="application/vnd.openxmlformats-officedocument.customXmlProperti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66" r:id="rId6"/>
    <p:sldMasterId id="2147483681" r:id="rId7"/>
    <p:sldMasterId id="2147483689" r:id="rId8"/>
  </p:sldMasterIdLst>
  <p:notesMasterIdLst>
    <p:notesMasterId r:id="rId27"/>
  </p:notesMasterIdLst>
  <p:handoutMasterIdLst>
    <p:handoutMasterId r:id="rId28"/>
  </p:handoutMasterIdLst>
  <p:sldIdLst>
    <p:sldId id="263" r:id="rId9"/>
    <p:sldId id="405" r:id="rId10"/>
    <p:sldId id="370" r:id="rId11"/>
    <p:sldId id="399" r:id="rId12"/>
    <p:sldId id="408" r:id="rId13"/>
    <p:sldId id="398" r:id="rId14"/>
    <p:sldId id="404" r:id="rId15"/>
    <p:sldId id="390" r:id="rId16"/>
    <p:sldId id="406" r:id="rId17"/>
    <p:sldId id="407" r:id="rId18"/>
    <p:sldId id="409" r:id="rId19"/>
    <p:sldId id="410" r:id="rId20"/>
    <p:sldId id="411" r:id="rId21"/>
    <p:sldId id="412" r:id="rId22"/>
    <p:sldId id="392" r:id="rId23"/>
    <p:sldId id="413" r:id="rId24"/>
    <p:sldId id="396" r:id="rId25"/>
    <p:sldId id="382" r:id="rId26"/>
  </p:sldIdLst>
  <p:sldSz cx="9144000" cy="6858000" type="screen4x3"/>
  <p:notesSz cx="6794500" cy="9906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d="{45F1DAA3-F82B-4939-AF78-C7AFBED21143}">
          <p14:sldIdLst>
            <p14:sldId id="263"/>
            <p14:sldId id="405"/>
          </p14:sldIdLst>
        </p14:section>
        <p14:section name="Testing" id="{865A2D09-A9AA-4628-95BB-23E6CE59F947}">
          <p14:sldIdLst>
            <p14:sldId id="370"/>
            <p14:sldId id="399"/>
            <p14:sldId id="408"/>
            <p14:sldId id="398"/>
            <p14:sldId id="404"/>
            <p14:sldId id="390"/>
            <p14:sldId id="406"/>
            <p14:sldId id="407"/>
            <p14:sldId id="409"/>
            <p14:sldId id="410"/>
            <p14:sldId id="411"/>
            <p14:sldId id="412"/>
            <p14:sldId id="392"/>
            <p14:sldId id="413"/>
            <p14:sldId id="396"/>
            <p14:sldId id="38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DC2D9"/>
    <a:srgbClr val="00377D"/>
    <a:srgbClr val="7D0505"/>
    <a:srgbClr val="1E290A"/>
    <a:srgbClr val="40570E"/>
    <a:srgbClr val="00538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99" autoAdjust="0"/>
    <p:restoredTop sz="75388" autoAdjust="0"/>
  </p:normalViewPr>
  <p:slideViewPr>
    <p:cSldViewPr>
      <p:cViewPr varScale="1">
        <p:scale>
          <a:sx n="62" d="100"/>
          <a:sy n="62" d="100"/>
        </p:scale>
        <p:origin x="-15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7" d="100"/>
          <a:sy n="97" d="100"/>
        </p:scale>
        <p:origin x="-3582" y="-114"/>
      </p:cViewPr>
      <p:guideLst>
        <p:guide orient="horz" pos="3120"/>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2C422EB4-6364-4356-814D-CCFA700939F0}" type="datetimeFigureOut">
              <a:rPr lang="de-AT" smtClean="0"/>
              <a:pPr/>
              <a:t>12.03.2014</a:t>
            </a:fld>
            <a:endParaRPr lang="de-AT"/>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de-AT"/>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A21E43A0-63B6-46AB-AF3F-D12A1E264893}" type="slidenum">
              <a:rPr lang="de-AT" smtClean="0"/>
              <a:pPr/>
              <a:t>‹Nr.›</a:t>
            </a:fld>
            <a:endParaRPr lang="de-AT"/>
          </a:p>
        </p:txBody>
      </p:sp>
    </p:spTree>
    <p:extLst>
      <p:ext uri="{BB962C8B-B14F-4D97-AF65-F5344CB8AC3E}">
        <p14:creationId xmlns:p14="http://schemas.microsoft.com/office/powerpoint/2010/main" xmlns="" val="167859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3C31B90-86F2-4ED7-8982-293428E62B4D}" type="datetimeFigureOut">
              <a:rPr lang="de-AT" smtClean="0"/>
              <a:pPr/>
              <a:t>12.03.2014</a:t>
            </a:fld>
            <a:endParaRPr lang="de-AT"/>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6FDB5B8B-B19D-4365-B5CE-720E86CE5413}" type="slidenum">
              <a:rPr lang="de-AT" smtClean="0"/>
              <a:pPr/>
              <a:t>‹Nr.›</a:t>
            </a:fld>
            <a:endParaRPr lang="de-AT"/>
          </a:p>
        </p:txBody>
      </p:sp>
    </p:spTree>
    <p:extLst>
      <p:ext uri="{BB962C8B-B14F-4D97-AF65-F5344CB8AC3E}">
        <p14:creationId xmlns:p14="http://schemas.microsoft.com/office/powerpoint/2010/main" xmlns="" val="78183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pecificationbyexampl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6FDB5B8B-B19D-4365-B5CE-720E86CE5413}" type="slidenum">
              <a:rPr lang="de-AT" smtClean="0"/>
              <a:pPr/>
              <a:t>1</a:t>
            </a:fld>
            <a:endParaRPr lang="de-AT"/>
          </a:p>
        </p:txBody>
      </p:sp>
    </p:spTree>
    <p:extLst>
      <p:ext uri="{BB962C8B-B14F-4D97-AF65-F5344CB8AC3E}">
        <p14:creationId xmlns:p14="http://schemas.microsoft.com/office/powerpoint/2010/main" xmlns="" val="2573538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DB5B8B-B19D-4365-B5CE-720E86CE5413}" type="slidenum">
              <a:rPr lang="de-AT" smtClean="0">
                <a:solidFill>
                  <a:prstClr val="black"/>
                </a:solidFill>
              </a:rPr>
              <a:pPr/>
              <a:t>2</a:t>
            </a:fld>
            <a:endParaRPr lang="de-AT">
              <a:solidFill>
                <a:prstClr val="black"/>
              </a:solidFill>
            </a:endParaRPr>
          </a:p>
        </p:txBody>
      </p:sp>
    </p:spTree>
    <p:extLst>
      <p:ext uri="{BB962C8B-B14F-4D97-AF65-F5344CB8AC3E}">
        <p14:creationId xmlns:p14="http://schemas.microsoft.com/office/powerpoint/2010/main" xmlns="" val="134912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6FDB5B8B-B19D-4365-B5CE-720E86CE5413}" type="slidenum">
              <a:rPr lang="de-AT" smtClean="0"/>
              <a:pPr/>
              <a:t>3</a:t>
            </a:fld>
            <a:endParaRPr lang="de-AT"/>
          </a:p>
        </p:txBody>
      </p:sp>
    </p:spTree>
    <p:extLst>
      <p:ext uri="{BB962C8B-B14F-4D97-AF65-F5344CB8AC3E}">
        <p14:creationId xmlns:p14="http://schemas.microsoft.com/office/powerpoint/2010/main" xmlns="" val="391541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de-AT" sz="1200" kern="1200" dirty="0" smtClean="0">
                <a:solidFill>
                  <a:schemeClr val="tx1"/>
                </a:solidFill>
                <a:effectLst/>
                <a:latin typeface="+mn-lt"/>
                <a:ea typeface="+mn-ea"/>
                <a:cs typeface="+mn-cs"/>
              </a:rPr>
              <a:t>Testspezifikationen sind im agilen Entwicklungsumfeld oft wenige Monate nach ihrer Erstellung nicht mehr </a:t>
            </a:r>
            <a:r>
              <a:rPr lang="de-AT" sz="1200" kern="1200" dirty="0" err="1" smtClean="0">
                <a:solidFill>
                  <a:schemeClr val="tx1"/>
                </a:solidFill>
                <a:effectLst/>
                <a:latin typeface="+mn-lt"/>
                <a:ea typeface="+mn-ea"/>
                <a:cs typeface="+mn-cs"/>
              </a:rPr>
              <a:t>up</a:t>
            </a:r>
            <a:r>
              <a:rPr lang="de-AT" sz="1200" kern="1200" dirty="0" smtClean="0">
                <a:solidFill>
                  <a:schemeClr val="tx1"/>
                </a:solidFill>
                <a:effectLst/>
                <a:latin typeface="+mn-lt"/>
                <a:ea typeface="+mn-ea"/>
                <a:cs typeface="+mn-cs"/>
              </a:rPr>
              <a:t> </a:t>
            </a:r>
            <a:r>
              <a:rPr lang="de-AT" sz="1200" kern="1200" dirty="0" err="1" smtClean="0">
                <a:solidFill>
                  <a:schemeClr val="tx1"/>
                </a:solidFill>
                <a:effectLst/>
                <a:latin typeface="+mn-lt"/>
                <a:ea typeface="+mn-ea"/>
                <a:cs typeface="+mn-cs"/>
              </a:rPr>
              <a:t>to</a:t>
            </a:r>
            <a:r>
              <a:rPr lang="de-AT" sz="1200" kern="1200" dirty="0" smtClean="0">
                <a:solidFill>
                  <a:schemeClr val="tx1"/>
                </a:solidFill>
                <a:effectLst/>
                <a:latin typeface="+mn-lt"/>
                <a:ea typeface="+mn-ea"/>
                <a:cs typeface="+mn-cs"/>
              </a:rPr>
              <a:t> </a:t>
            </a:r>
            <a:r>
              <a:rPr lang="de-AT" sz="1200" kern="1200" dirty="0" err="1" smtClean="0">
                <a:solidFill>
                  <a:schemeClr val="tx1"/>
                </a:solidFill>
                <a:effectLst/>
                <a:latin typeface="+mn-lt"/>
                <a:ea typeface="+mn-ea"/>
                <a:cs typeface="+mn-cs"/>
              </a:rPr>
              <a:t>date</a:t>
            </a:r>
            <a:r>
              <a:rPr lang="de-AT" sz="1200" kern="1200" dirty="0" smtClean="0">
                <a:solidFill>
                  <a:schemeClr val="tx1"/>
                </a:solidFill>
                <a:effectLst/>
                <a:latin typeface="+mn-lt"/>
                <a:ea typeface="+mn-ea"/>
                <a:cs typeface="+mn-cs"/>
              </a:rPr>
              <a:t>. Anforderungen ändern sich sehr schnell, für das Anpassen der Testspezifikationen bleibt dabei wenig Zeit. Klassische automatisierte Tests verursachen bei Änderungen meist hohe Kosten und sind darüber hinaus schwer </a:t>
            </a:r>
            <a:r>
              <a:rPr lang="de-AT" sz="1200" kern="1200" dirty="0" err="1" smtClean="0">
                <a:solidFill>
                  <a:schemeClr val="tx1"/>
                </a:solidFill>
                <a:effectLst/>
                <a:latin typeface="+mn-lt"/>
                <a:ea typeface="+mn-ea"/>
                <a:cs typeface="+mn-cs"/>
              </a:rPr>
              <a:t>wartbar</a:t>
            </a:r>
            <a:r>
              <a:rPr lang="de-AT" sz="1200" kern="1200" dirty="0" smtClean="0">
                <a:solidFill>
                  <a:schemeClr val="tx1"/>
                </a:solidFill>
                <a:effectLst/>
                <a:latin typeface="+mn-lt"/>
                <a:ea typeface="+mn-ea"/>
                <a:cs typeface="+mn-cs"/>
              </a:rPr>
              <a:t>. Was will der Kunde? Was wurde analysiert? Wie wurde es umgesetzt? Was testet der Tester?</a:t>
            </a:r>
          </a:p>
          <a:p>
            <a:pPr marL="0" marR="0" lvl="0" indent="0" algn="l" defTabSz="914400" rtl="0" eaLnBrk="0" fontAlgn="base" latinLnBrk="0" hangingPunct="0">
              <a:lnSpc>
                <a:spcPct val="100000"/>
              </a:lnSpc>
              <a:spcBef>
                <a:spcPct val="0"/>
              </a:spcBef>
              <a:spcAft>
                <a:spcPct val="0"/>
              </a:spcAft>
              <a:buClrTx/>
              <a:buSzTx/>
              <a:buFontTx/>
              <a:buNone/>
              <a:tabLst/>
              <a:defRPr/>
            </a:pPr>
            <a:endParaRPr lang="de-AT"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de-AT" sz="1200" kern="1200" dirty="0" smtClean="0">
                <a:solidFill>
                  <a:schemeClr val="tx1"/>
                </a:solidFill>
                <a:effectLst/>
                <a:latin typeface="+mn-lt"/>
                <a:ea typeface="+mn-ea"/>
                <a:cs typeface="+mn-cs"/>
              </a:rPr>
              <a:t>Missverständnisse durch die sprachlichen Barrieren und unterschiedlichen Sichtweisen von Kunde und Entwicklungsteam sind dabei vorprogrammiert. Mit Hilfe von </a:t>
            </a:r>
            <a:r>
              <a:rPr lang="de-AT" sz="1200" kern="1200" dirty="0" err="1" smtClean="0">
                <a:solidFill>
                  <a:schemeClr val="tx1"/>
                </a:solidFill>
                <a:effectLst/>
                <a:latin typeface="+mn-lt"/>
                <a:ea typeface="+mn-ea"/>
                <a:cs typeface="+mn-cs"/>
              </a:rPr>
              <a:t>SpecFlow</a:t>
            </a:r>
            <a:r>
              <a:rPr lang="de-AT" sz="1200" kern="1200" dirty="0" smtClean="0">
                <a:solidFill>
                  <a:schemeClr val="tx1"/>
                </a:solidFill>
                <a:effectLst/>
                <a:latin typeface="+mn-lt"/>
                <a:ea typeface="+mn-ea"/>
                <a:cs typeface="+mn-cs"/>
              </a:rPr>
              <a:t>, dem erfolgreichsten .NET-Werkzeug zur Akzeptanztestautomatisierung, werden die Anforderungen in natürlicher Sprache zu automatisierten Tests. Somit bleiben die Tests für den Kunden lesbar und der natürliche Bruch zwischen Anforderung und Code wird verringert.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2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200" b="0" i="0" u="none" strike="noStrike" cap="none" normalizeH="0" baseline="0" dirty="0" err="1" smtClean="0">
                <a:ln>
                  <a:noFill/>
                </a:ln>
                <a:solidFill>
                  <a:schemeClr val="tx1"/>
                </a:solidFill>
                <a:effectLst/>
                <a:latin typeface="Arial" panose="020B0604020202020204" pitchFamily="34" charset="0"/>
              </a:rPr>
              <a:t>pecFlow</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aims</a:t>
            </a:r>
            <a:r>
              <a:rPr kumimoji="0" lang="de-DE" sz="1200" b="0" i="0" u="none" strike="noStrike" cap="none" normalizeH="0" baseline="0" dirty="0" smtClean="0">
                <a:ln>
                  <a:noFill/>
                </a:ln>
                <a:solidFill>
                  <a:schemeClr val="tx1"/>
                </a:solidFill>
                <a:effectLst/>
                <a:latin typeface="Arial" panose="020B0604020202020204" pitchFamily="34" charset="0"/>
              </a:rPr>
              <a:t> at </a:t>
            </a:r>
            <a:r>
              <a:rPr kumimoji="0" lang="de-DE" sz="1200" b="1" i="0" u="none" strike="noStrike" cap="none" normalizeH="0" baseline="0" dirty="0" err="1" smtClean="0">
                <a:ln>
                  <a:noFill/>
                </a:ln>
                <a:solidFill>
                  <a:schemeClr val="tx1"/>
                </a:solidFill>
                <a:effectLst/>
                <a:latin typeface="Arial" panose="020B0604020202020204" pitchFamily="34" charset="0"/>
              </a:rPr>
              <a:t>bridging</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the</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communication</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gap</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between</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domain</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experts</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and</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developers</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by</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binding</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business</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readable</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behavior</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specifications</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and</a:t>
            </a:r>
            <a:r>
              <a:rPr kumimoji="0" lang="de-DE" sz="1200" b="1" i="0" u="none" strike="noStrike" cap="none" normalizeH="0" baseline="0" dirty="0" smtClean="0">
                <a:ln>
                  <a:noFill/>
                </a:ln>
                <a:solidFill>
                  <a:schemeClr val="tx1"/>
                </a:solidFill>
                <a:effectLst/>
                <a:latin typeface="Arial" panose="020B0604020202020204" pitchFamily="34" charset="0"/>
              </a:rPr>
              <a:t> </a:t>
            </a:r>
            <a:r>
              <a:rPr kumimoji="0" lang="de-DE" sz="1200" b="1" i="0" u="none" strike="noStrike" cap="none" normalizeH="0" baseline="0" dirty="0" err="1" smtClean="0">
                <a:ln>
                  <a:noFill/>
                </a:ln>
                <a:solidFill>
                  <a:schemeClr val="tx1"/>
                </a:solidFill>
                <a:effectLst/>
                <a:latin typeface="Arial" panose="020B0604020202020204" pitchFamily="34" charset="0"/>
              </a:rPr>
              <a:t>examples</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to</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the</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underlying</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implementation</a:t>
            </a:r>
            <a:r>
              <a:rPr kumimoji="0" lang="de-DE"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200" b="0" i="0" u="none" strike="noStrike" cap="none" normalizeH="0" baseline="0" dirty="0" err="1" smtClean="0">
                <a:ln>
                  <a:noFill/>
                </a:ln>
                <a:solidFill>
                  <a:schemeClr val="tx1"/>
                </a:solidFill>
                <a:effectLst/>
                <a:latin typeface="Arial" panose="020B0604020202020204" pitchFamily="34" charset="0"/>
              </a:rPr>
              <a:t>Our</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mission</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is</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to</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provide</a:t>
            </a:r>
            <a:r>
              <a:rPr kumimoji="0" lang="de-DE" sz="1200" b="0" i="0" u="none" strike="noStrike" cap="none" normalizeH="0" baseline="0" dirty="0" smtClean="0">
                <a:ln>
                  <a:noFill/>
                </a:ln>
                <a:solidFill>
                  <a:schemeClr val="tx1"/>
                </a:solidFill>
                <a:effectLst/>
                <a:latin typeface="Arial" panose="020B0604020202020204" pitchFamily="34" charset="0"/>
              </a:rPr>
              <a:t> a </a:t>
            </a:r>
            <a:r>
              <a:rPr kumimoji="0" lang="de-DE" sz="1200" b="0" i="0" u="none" strike="noStrike" cap="none" normalizeH="0" baseline="0" dirty="0" err="1" smtClean="0">
                <a:ln>
                  <a:noFill/>
                </a:ln>
                <a:solidFill>
                  <a:schemeClr val="tx1"/>
                </a:solidFill>
                <a:effectLst/>
                <a:latin typeface="Arial" panose="020B0604020202020204" pitchFamily="34" charset="0"/>
              </a:rPr>
              <a:t>pragmatic</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and</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frictionless</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approach</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to</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hlinkClick r:id="rId3"/>
              </a:rPr>
              <a:t>Specification-By-Example</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for</a:t>
            </a:r>
            <a:r>
              <a:rPr kumimoji="0" lang="de-DE" sz="1200" b="0" i="0" u="none" strike="noStrike" cap="none" normalizeH="0" baseline="0" dirty="0" smtClean="0">
                <a:ln>
                  <a:noFill/>
                </a:ln>
                <a:solidFill>
                  <a:schemeClr val="tx1"/>
                </a:solidFill>
                <a:effectLst/>
                <a:latin typeface="Arial" panose="020B0604020202020204" pitchFamily="34" charset="0"/>
              </a:rPr>
              <a:t> .NET </a:t>
            </a:r>
            <a:r>
              <a:rPr kumimoji="0" lang="de-DE" sz="1200" b="0" i="0" u="none" strike="noStrike" cap="none" normalizeH="0" baseline="0" dirty="0" err="1" smtClean="0">
                <a:ln>
                  <a:noFill/>
                </a:ln>
                <a:solidFill>
                  <a:schemeClr val="tx1"/>
                </a:solidFill>
                <a:effectLst/>
                <a:latin typeface="Arial" panose="020B0604020202020204" pitchFamily="34" charset="0"/>
              </a:rPr>
              <a:t>projects</a:t>
            </a:r>
            <a:r>
              <a:rPr kumimoji="0" lang="de-DE"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sz="1200" b="0" i="0" u="none" strike="noStrike" cap="none" normalizeH="0" baseline="0" dirty="0" err="1" smtClean="0">
                <a:ln>
                  <a:noFill/>
                </a:ln>
                <a:solidFill>
                  <a:schemeClr val="tx1"/>
                </a:solidFill>
                <a:effectLst/>
                <a:latin typeface="Arial" panose="020B0604020202020204" pitchFamily="34" charset="0"/>
              </a:rPr>
              <a:t>SpecFlow</a:t>
            </a:r>
            <a:r>
              <a:rPr kumimoji="0" lang="de-DE" sz="1200" b="0" i="0" u="none" strike="noStrike" cap="none" normalizeH="0" baseline="0" dirty="0" smtClean="0">
                <a:ln>
                  <a:noFill/>
                </a:ln>
                <a:solidFill>
                  <a:schemeClr val="tx1"/>
                </a:solidFill>
                <a:effectLst/>
                <a:latin typeface="Arial" panose="020B0604020202020204" pitchFamily="34" charset="0"/>
              </a:rPr>
              <a:t> also </a:t>
            </a:r>
            <a:r>
              <a:rPr kumimoji="0" lang="de-DE" sz="1200" b="0" i="0" u="none" strike="noStrike" cap="none" normalizeH="0" baseline="0" dirty="0" err="1" smtClean="0">
                <a:ln>
                  <a:noFill/>
                </a:ln>
                <a:solidFill>
                  <a:schemeClr val="tx1"/>
                </a:solidFill>
                <a:effectLst/>
                <a:latin typeface="Arial" panose="020B0604020202020204" pitchFamily="34" charset="0"/>
              </a:rPr>
              <a:t>supports</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the</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concepts</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of</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Acceptance</a:t>
            </a:r>
            <a:r>
              <a:rPr kumimoji="0" lang="de-DE" sz="1200" b="0" i="0" u="none" strike="noStrike" cap="none" normalizeH="0" baseline="0" dirty="0" smtClean="0">
                <a:ln>
                  <a:noFill/>
                </a:ln>
                <a:solidFill>
                  <a:schemeClr val="tx1"/>
                </a:solidFill>
                <a:effectLst/>
                <a:latin typeface="Arial" panose="020B0604020202020204" pitchFamily="34" charset="0"/>
              </a:rPr>
              <a:t> Test </a:t>
            </a:r>
            <a:r>
              <a:rPr kumimoji="0" lang="de-DE" sz="1200" b="0" i="0" u="none" strike="noStrike" cap="none" normalizeH="0" baseline="0" dirty="0" err="1" smtClean="0">
                <a:ln>
                  <a:noFill/>
                </a:ln>
                <a:solidFill>
                  <a:schemeClr val="tx1"/>
                </a:solidFill>
                <a:effectLst/>
                <a:latin typeface="Arial" panose="020B0604020202020204" pitchFamily="34" charset="0"/>
              </a:rPr>
              <a:t>Driven</a:t>
            </a:r>
            <a:r>
              <a:rPr kumimoji="0" lang="de-DE" sz="1200" b="0" i="0" u="none" strike="noStrike" cap="none" normalizeH="0" baseline="0" dirty="0" smtClean="0">
                <a:ln>
                  <a:noFill/>
                </a:ln>
                <a:solidFill>
                  <a:schemeClr val="tx1"/>
                </a:solidFill>
                <a:effectLst/>
                <a:latin typeface="Arial" panose="020B0604020202020204" pitchFamily="34" charset="0"/>
              </a:rPr>
              <a:t> Development (ATDD) </a:t>
            </a:r>
            <a:r>
              <a:rPr kumimoji="0" lang="de-DE" sz="1200" b="0" i="0" u="none" strike="noStrike" cap="none" normalizeH="0" baseline="0" dirty="0" err="1" smtClean="0">
                <a:ln>
                  <a:noFill/>
                </a:ln>
                <a:solidFill>
                  <a:schemeClr val="tx1"/>
                </a:solidFill>
                <a:effectLst/>
                <a:latin typeface="Arial" panose="020B0604020202020204" pitchFamily="34" charset="0"/>
              </a:rPr>
              <a:t>and</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Behavior</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Driven</a:t>
            </a:r>
            <a:r>
              <a:rPr kumimoji="0" lang="de-DE" sz="1200" b="0" i="0" u="none" strike="noStrike" cap="none" normalizeH="0" baseline="0" dirty="0" smtClean="0">
                <a:ln>
                  <a:noFill/>
                </a:ln>
                <a:solidFill>
                  <a:schemeClr val="tx1"/>
                </a:solidFill>
                <a:effectLst/>
                <a:latin typeface="Arial" panose="020B0604020202020204" pitchFamily="34" charset="0"/>
              </a:rPr>
              <a:t> Development (BDD), </a:t>
            </a:r>
            <a:r>
              <a:rPr kumimoji="0" lang="de-DE" sz="1200" b="0" i="0" u="none" strike="noStrike" cap="none" normalizeH="0" baseline="0" dirty="0" err="1" smtClean="0">
                <a:ln>
                  <a:noFill/>
                </a:ln>
                <a:solidFill>
                  <a:schemeClr val="tx1"/>
                </a:solidFill>
                <a:effectLst/>
                <a:latin typeface="Arial" panose="020B0604020202020204" pitchFamily="34" charset="0"/>
              </a:rPr>
              <a:t>which</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are</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often</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used</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synonymously</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with</a:t>
            </a:r>
            <a:r>
              <a:rPr kumimoji="0" lang="de-DE" sz="1200" b="0" i="0" u="none" strike="noStrike" cap="none" normalizeH="0" baseline="0" dirty="0" smtClean="0">
                <a:ln>
                  <a:noFill/>
                </a:ln>
                <a:solidFill>
                  <a:schemeClr val="tx1"/>
                </a:solidFill>
                <a:effectLst/>
                <a:latin typeface="Arial" panose="020B0604020202020204" pitchFamily="34" charset="0"/>
              </a:rPr>
              <a:t> </a:t>
            </a:r>
            <a:r>
              <a:rPr kumimoji="0" lang="de-DE" sz="1200" b="0" i="0" u="none" strike="noStrike" cap="none" normalizeH="0" baseline="0" dirty="0" err="1" smtClean="0">
                <a:ln>
                  <a:noFill/>
                </a:ln>
                <a:solidFill>
                  <a:schemeClr val="tx1"/>
                </a:solidFill>
                <a:effectLst/>
                <a:latin typeface="Arial" panose="020B0604020202020204" pitchFamily="34" charset="0"/>
              </a:rPr>
              <a:t>Specification-By-Example</a:t>
            </a:r>
            <a:r>
              <a:rPr kumimoji="0" lang="de-DE" sz="1200" b="0" i="0" u="none" strike="noStrike" cap="none" normalizeH="0" baseline="0" dirty="0" smtClean="0">
                <a:ln>
                  <a:noFill/>
                </a:ln>
                <a:solidFill>
                  <a:schemeClr val="tx1"/>
                </a:solidFill>
                <a:effectLst/>
                <a:latin typeface="Arial" panose="020B0604020202020204" pitchFamily="34" charset="0"/>
              </a:rPr>
              <a:t>.</a:t>
            </a:r>
          </a:p>
          <a:p>
            <a:endParaRPr lang="de-AT" dirty="0"/>
          </a:p>
        </p:txBody>
      </p:sp>
      <p:sp>
        <p:nvSpPr>
          <p:cNvPr id="4" name="Slide Number Placeholder 3"/>
          <p:cNvSpPr>
            <a:spLocks noGrp="1"/>
          </p:cNvSpPr>
          <p:nvPr>
            <p:ph type="sldNum" sz="quarter" idx="10"/>
          </p:nvPr>
        </p:nvSpPr>
        <p:spPr/>
        <p:txBody>
          <a:bodyPr/>
          <a:lstStyle/>
          <a:p>
            <a:fld id="{6FDB5B8B-B19D-4365-B5CE-720E86CE5413}" type="slidenum">
              <a:rPr lang="de-AT" smtClean="0"/>
              <a:pPr/>
              <a:t>4</a:t>
            </a:fld>
            <a:endParaRPr lang="de-AT"/>
          </a:p>
        </p:txBody>
      </p:sp>
    </p:spTree>
    <p:extLst>
      <p:ext uri="{BB962C8B-B14F-4D97-AF65-F5344CB8AC3E}">
        <p14:creationId xmlns:p14="http://schemas.microsoft.com/office/powerpoint/2010/main" xmlns="" val="2080034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6FDB5B8B-B19D-4365-B5CE-720E86CE5413}" type="slidenum">
              <a:rPr lang="de-AT" smtClean="0"/>
              <a:pPr/>
              <a:t>6</a:t>
            </a:fld>
            <a:endParaRPr lang="de-AT"/>
          </a:p>
        </p:txBody>
      </p:sp>
    </p:spTree>
    <p:extLst>
      <p:ext uri="{BB962C8B-B14F-4D97-AF65-F5344CB8AC3E}">
        <p14:creationId xmlns:p14="http://schemas.microsoft.com/office/powerpoint/2010/main" xmlns="" val="1577156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6FDB5B8B-B19D-4365-B5CE-720E86CE5413}" type="slidenum">
              <a:rPr lang="de-AT" smtClean="0"/>
              <a:pPr/>
              <a:t>7</a:t>
            </a:fld>
            <a:endParaRPr lang="de-AT"/>
          </a:p>
        </p:txBody>
      </p:sp>
    </p:spTree>
    <p:extLst>
      <p:ext uri="{BB962C8B-B14F-4D97-AF65-F5344CB8AC3E}">
        <p14:creationId xmlns:p14="http://schemas.microsoft.com/office/powerpoint/2010/main" xmlns="" val="3004972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effectLst/>
                <a:latin typeface="+mn-lt"/>
                <a:ea typeface="+mn-ea"/>
                <a:cs typeface="+mn-cs"/>
              </a:rPr>
              <a:t>Es entsteht eine businesslesbare, ausführbare und vor allem aktuelle Spezifikation der Software. Das gibt nicht nur dem Entwickler Sicherheit bei der Umsetzung neuer Funktionalitäten, sondern fördert auch das Vertrauen des Kunden in die Applikation. Die Tests sind transparent, können im </a:t>
            </a:r>
            <a:r>
              <a:rPr lang="de-AT" sz="1200" kern="1200" dirty="0" err="1" smtClean="0">
                <a:solidFill>
                  <a:schemeClr val="tx1"/>
                </a:solidFill>
                <a:effectLst/>
                <a:latin typeface="+mn-lt"/>
                <a:ea typeface="+mn-ea"/>
                <a:cs typeface="+mn-cs"/>
              </a:rPr>
              <a:t>Build</a:t>
            </a:r>
            <a:r>
              <a:rPr lang="de-AT" sz="1200" kern="1200" dirty="0" smtClean="0">
                <a:solidFill>
                  <a:schemeClr val="tx1"/>
                </a:solidFill>
                <a:effectLst/>
                <a:latin typeface="+mn-lt"/>
                <a:ea typeface="+mn-ea"/>
                <a:cs typeface="+mn-cs"/>
              </a:rPr>
              <a:t> Prozess integriert werden und sind für alle Beteiligten leicht verständlich. </a:t>
            </a:r>
            <a:r>
              <a:rPr lang="de-AT" sz="1200" kern="1200" smtClean="0">
                <a:solidFill>
                  <a:schemeClr val="tx1"/>
                </a:solidFill>
                <a:effectLst/>
                <a:latin typeface="+mn-lt"/>
                <a:ea typeface="+mn-ea"/>
                <a:cs typeface="+mn-cs"/>
              </a:rPr>
              <a:t>Dies garantiert Qualitätssoftware und zufriedene Benutzer.</a:t>
            </a:r>
          </a:p>
          <a:p>
            <a:endParaRPr lang="de-AT"/>
          </a:p>
        </p:txBody>
      </p:sp>
      <p:sp>
        <p:nvSpPr>
          <p:cNvPr id="4" name="Slide Number Placeholder 3"/>
          <p:cNvSpPr>
            <a:spLocks noGrp="1"/>
          </p:cNvSpPr>
          <p:nvPr>
            <p:ph type="sldNum" sz="quarter" idx="10"/>
          </p:nvPr>
        </p:nvSpPr>
        <p:spPr/>
        <p:txBody>
          <a:bodyPr/>
          <a:lstStyle/>
          <a:p>
            <a:fld id="{6FDB5B8B-B19D-4365-B5CE-720E86CE5413}" type="slidenum">
              <a:rPr lang="de-AT" smtClean="0"/>
              <a:pPr/>
              <a:t>15</a:t>
            </a:fld>
            <a:endParaRPr lang="de-AT"/>
          </a:p>
        </p:txBody>
      </p:sp>
    </p:spTree>
    <p:extLst>
      <p:ext uri="{BB962C8B-B14F-4D97-AF65-F5344CB8AC3E}">
        <p14:creationId xmlns:p14="http://schemas.microsoft.com/office/powerpoint/2010/main" xmlns="" val="1201152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200" kern="1200" dirty="0" smtClean="0">
                <a:solidFill>
                  <a:schemeClr val="tx1"/>
                </a:solidFill>
                <a:effectLst/>
                <a:latin typeface="+mn-lt"/>
                <a:ea typeface="+mn-ea"/>
                <a:cs typeface="+mn-cs"/>
              </a:rPr>
              <a:t>Es entsteht eine businesslesbare, ausführbare und vor allem aktuelle Spezifikation der Software. Das gibt nicht nur dem Entwickler Sicherheit bei der Umsetzung neuer Funktionalitäten, sondern fördert auch das Vertrauen des Kunden in die Applikation. Die Tests sind transparent, können im </a:t>
            </a:r>
            <a:r>
              <a:rPr lang="de-AT" sz="1200" kern="1200" dirty="0" err="1" smtClean="0">
                <a:solidFill>
                  <a:schemeClr val="tx1"/>
                </a:solidFill>
                <a:effectLst/>
                <a:latin typeface="+mn-lt"/>
                <a:ea typeface="+mn-ea"/>
                <a:cs typeface="+mn-cs"/>
              </a:rPr>
              <a:t>Build</a:t>
            </a:r>
            <a:r>
              <a:rPr lang="de-AT" sz="1200" kern="1200" dirty="0" smtClean="0">
                <a:solidFill>
                  <a:schemeClr val="tx1"/>
                </a:solidFill>
                <a:effectLst/>
                <a:latin typeface="+mn-lt"/>
                <a:ea typeface="+mn-ea"/>
                <a:cs typeface="+mn-cs"/>
              </a:rPr>
              <a:t> Prozess integriert werden und sind für alle Beteiligten leicht verständlich. </a:t>
            </a:r>
            <a:r>
              <a:rPr lang="de-AT" sz="1200" kern="1200" smtClean="0">
                <a:solidFill>
                  <a:schemeClr val="tx1"/>
                </a:solidFill>
                <a:effectLst/>
                <a:latin typeface="+mn-lt"/>
                <a:ea typeface="+mn-ea"/>
                <a:cs typeface="+mn-cs"/>
              </a:rPr>
              <a:t>Dies garantiert Qualitätssoftware und zufriedene Benutzer.</a:t>
            </a:r>
          </a:p>
          <a:p>
            <a:endParaRPr lang="de-AT"/>
          </a:p>
        </p:txBody>
      </p:sp>
      <p:sp>
        <p:nvSpPr>
          <p:cNvPr id="4" name="Slide Number Placeholder 3"/>
          <p:cNvSpPr>
            <a:spLocks noGrp="1"/>
          </p:cNvSpPr>
          <p:nvPr>
            <p:ph type="sldNum" sz="quarter" idx="10"/>
          </p:nvPr>
        </p:nvSpPr>
        <p:spPr/>
        <p:txBody>
          <a:bodyPr/>
          <a:lstStyle/>
          <a:p>
            <a:fld id="{6FDB5B8B-B19D-4365-B5CE-720E86CE5413}" type="slidenum">
              <a:rPr lang="de-AT" smtClean="0"/>
              <a:pPr/>
              <a:t>16</a:t>
            </a:fld>
            <a:endParaRPr lang="de-AT"/>
          </a:p>
        </p:txBody>
      </p:sp>
    </p:spTree>
    <p:extLst>
      <p:ext uri="{BB962C8B-B14F-4D97-AF65-F5344CB8AC3E}">
        <p14:creationId xmlns:p14="http://schemas.microsoft.com/office/powerpoint/2010/main" xmlns="" val="3414760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6FDB5B8B-B19D-4365-B5CE-720E86CE5413}" type="slidenum">
              <a:rPr lang="de-AT" smtClean="0"/>
              <a:pPr/>
              <a:t>18</a:t>
            </a:fld>
            <a:endParaRPr lang="de-AT"/>
          </a:p>
        </p:txBody>
      </p:sp>
    </p:spTree>
    <p:extLst>
      <p:ext uri="{BB962C8B-B14F-4D97-AF65-F5344CB8AC3E}">
        <p14:creationId xmlns:p14="http://schemas.microsoft.com/office/powerpoint/2010/main" xmlns="" val="162560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Title Slide - one nam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2267744" y="3382312"/>
            <a:ext cx="1054800" cy="1054800"/>
          </a:xfrm>
          <a:prstGeom prst="rect">
            <a:avLst/>
          </a:prstGeom>
        </p:spPr>
        <p:txBody>
          <a:bodyPr/>
          <a:lstStyle>
            <a:lvl1pPr>
              <a:defRPr sz="1200">
                <a:latin typeface="Arial" pitchFamily="34" charset="0"/>
                <a:cs typeface="Arial" pitchFamily="34" charset="0"/>
              </a:defRPr>
            </a:lvl1pPr>
          </a:lstStyle>
          <a:p>
            <a:r>
              <a:rPr lang="en-US" noProof="0" smtClean="0"/>
              <a:t>Click icon to add picture</a:t>
            </a:r>
            <a:endParaRPr lang="en-US" noProof="0"/>
          </a:p>
        </p:txBody>
      </p:sp>
      <p:sp>
        <p:nvSpPr>
          <p:cNvPr id="5" name="Text Placeholder 4"/>
          <p:cNvSpPr>
            <a:spLocks noGrp="1"/>
          </p:cNvSpPr>
          <p:nvPr>
            <p:ph type="body" sz="quarter" idx="14"/>
          </p:nvPr>
        </p:nvSpPr>
        <p:spPr>
          <a:xfrm>
            <a:off x="2267744" y="1654120"/>
            <a:ext cx="6444328" cy="1512168"/>
          </a:xfrm>
          <a:prstGeom prst="rect">
            <a:avLst/>
          </a:prstGeom>
        </p:spPr>
        <p:txBody>
          <a:bodyPr lIns="0" tIns="0" rIns="0" bIns="0" anchor="b" anchorCtr="0">
            <a:normAutofit/>
          </a:bodyPr>
          <a:lstStyle>
            <a:lvl1pPr marL="0" indent="0">
              <a:lnSpc>
                <a:spcPct val="100000"/>
              </a:lnSpc>
              <a:spcBef>
                <a:spcPts val="0"/>
              </a:spcBef>
              <a:buNone/>
              <a:defRPr sz="4400" b="1">
                <a:solidFill>
                  <a:srgbClr val="005387"/>
                </a:solidFill>
                <a:latin typeface="+mj-lt"/>
                <a:cs typeface="Arial" pitchFamily="34" charset="0"/>
              </a:defRPr>
            </a:lvl1pPr>
          </a:lstStyle>
          <a:p>
            <a:pPr lvl="0"/>
            <a:r>
              <a:rPr lang="en-US" noProof="0" smtClean="0"/>
              <a:t>Click to edit Master text styles</a:t>
            </a:r>
          </a:p>
        </p:txBody>
      </p:sp>
      <p:sp>
        <p:nvSpPr>
          <p:cNvPr id="7" name="Text Placeholder 6"/>
          <p:cNvSpPr>
            <a:spLocks noGrp="1"/>
          </p:cNvSpPr>
          <p:nvPr>
            <p:ph type="body" sz="quarter" idx="15" hasCustomPrompt="1"/>
          </p:nvPr>
        </p:nvSpPr>
        <p:spPr>
          <a:xfrm>
            <a:off x="3419872" y="3337360"/>
            <a:ext cx="5255816" cy="224976"/>
          </a:xfrm>
          <a:prstGeom prst="rect">
            <a:avLst/>
          </a:prstGeom>
        </p:spPr>
        <p:txBody>
          <a:bodyPr lIns="0" tIns="0" rIns="0" bIns="0"/>
          <a:lstStyle>
            <a:lvl1pPr>
              <a:buFontTx/>
              <a:buNone/>
              <a:defRPr sz="1800" b="1" cap="all" baseline="0">
                <a:latin typeface="+mj-lt"/>
                <a:cs typeface="Arial" pitchFamily="34" charset="0"/>
              </a:defRPr>
            </a:lvl1pPr>
          </a:lstStyle>
          <a:p>
            <a:pPr lvl="0"/>
            <a:r>
              <a:rPr lang="en-US" noProof="0" dirty="0" smtClean="0"/>
              <a:t>Name</a:t>
            </a:r>
            <a:endParaRPr lang="en-US" noProof="0" dirty="0"/>
          </a:p>
        </p:txBody>
      </p:sp>
      <p:sp>
        <p:nvSpPr>
          <p:cNvPr id="9" name="Text Placeholder 8"/>
          <p:cNvSpPr>
            <a:spLocks noGrp="1"/>
          </p:cNvSpPr>
          <p:nvPr>
            <p:ph type="body" sz="quarter" idx="16" hasCustomPrompt="1"/>
          </p:nvPr>
        </p:nvSpPr>
        <p:spPr>
          <a:xfrm>
            <a:off x="3419872" y="3625360"/>
            <a:ext cx="5256403" cy="189000"/>
          </a:xfrm>
          <a:prstGeom prst="rect">
            <a:avLst/>
          </a:prstGeom>
        </p:spPr>
        <p:txBody>
          <a:bodyPr lIns="0" tIns="0" rIns="0" bIns="0"/>
          <a:lstStyle>
            <a:lvl1pPr>
              <a:buFontTx/>
              <a:buNone/>
              <a:defRPr sz="1600" b="1">
                <a:solidFill>
                  <a:srgbClr val="005387"/>
                </a:solidFill>
                <a:latin typeface="+mj-lt"/>
                <a:cs typeface="Arial" pitchFamily="34" charset="0"/>
              </a:defRPr>
            </a:lvl1pPr>
          </a:lstStyle>
          <a:p>
            <a:pPr lvl="0"/>
            <a:r>
              <a:rPr lang="en-US" noProof="0" dirty="0" smtClean="0"/>
              <a:t>email@techtalk.at</a:t>
            </a:r>
            <a:endParaRPr lang="en-US" noProof="0" dirty="0"/>
          </a:p>
        </p:txBody>
      </p:sp>
      <p:cxnSp>
        <p:nvCxnSpPr>
          <p:cNvPr id="8" name="Straight Connector 7"/>
          <p:cNvCxnSpPr/>
          <p:nvPr userDrawn="1"/>
        </p:nvCxnSpPr>
        <p:spPr>
          <a:xfrm>
            <a:off x="3419872" y="3914063"/>
            <a:ext cx="5256048" cy="0"/>
          </a:xfrm>
          <a:prstGeom prst="line">
            <a:avLst/>
          </a:prstGeom>
          <a:ln>
            <a:solidFill>
              <a:srgbClr val="9DC2D9"/>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7" hasCustomPrompt="1"/>
          </p:nvPr>
        </p:nvSpPr>
        <p:spPr>
          <a:xfrm>
            <a:off x="3419872" y="3958376"/>
            <a:ext cx="5256584" cy="288032"/>
          </a:xfrm>
          <a:prstGeom prst="rect">
            <a:avLst/>
          </a:prstGeom>
        </p:spPr>
        <p:txBody>
          <a:bodyPr lIns="0" tIns="0" rIns="0" bIns="0"/>
          <a:lstStyle>
            <a:lvl1pPr>
              <a:buFontTx/>
              <a:buNone/>
              <a:defRPr sz="1600" b="1" cap="none" baseline="0">
                <a:latin typeface="+mj-lt"/>
                <a:cs typeface="Arial" pitchFamily="34" charset="0"/>
              </a:defRPr>
            </a:lvl1pPr>
          </a:lstStyle>
          <a:p>
            <a:pPr lvl="0"/>
            <a:r>
              <a:rPr lang="en-US" noProof="0" dirty="0" smtClean="0"/>
              <a:t>Datum</a:t>
            </a:r>
            <a:endParaRPr lang="en-US" noProof="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sp>
        <p:nvSpPr>
          <p:cNvPr id="5" name="Text Placeholder 10"/>
          <p:cNvSpPr>
            <a:spLocks noGrp="1"/>
          </p:cNvSpPr>
          <p:nvPr>
            <p:ph type="body" sz="quarter" idx="15" hasCustomPrompt="1"/>
          </p:nvPr>
        </p:nvSpPr>
        <p:spPr>
          <a:xfrm>
            <a:off x="6660232" y="1412776"/>
            <a:ext cx="2088232" cy="4824536"/>
          </a:xfrm>
          <a:prstGeom prst="rect">
            <a:avLst/>
          </a:prstGeom>
        </p:spPr>
        <p:txBody>
          <a:bodyPr lIns="0" tIns="0" rIns="0" bIns="0">
            <a:normAutofit/>
          </a:bodyPr>
          <a:lstStyle>
            <a:lvl1pPr marL="0" indent="0">
              <a:spcAft>
                <a:spcPts val="600"/>
              </a:spcAft>
              <a:buFont typeface="Arial" pitchFamily="34" charset="0"/>
              <a:buNone/>
              <a:defRPr sz="2600">
                <a:latin typeface="+mj-lt"/>
              </a:defRPr>
            </a:lvl1pPr>
            <a:lvl2pPr>
              <a:buNone/>
              <a:defRPr sz="2400"/>
            </a:lvl2pPr>
            <a:lvl3pPr>
              <a:buNone/>
              <a:defRPr sz="2400"/>
            </a:lvl3pPr>
            <a:lvl4pPr>
              <a:buNone/>
              <a:defRPr sz="2400"/>
            </a:lvl4pPr>
            <a:lvl5pPr>
              <a:buNone/>
              <a:defRPr sz="2400"/>
            </a:lvl5pPr>
          </a:lstStyle>
          <a:p>
            <a:pPr lvl="0"/>
            <a:r>
              <a:rPr lang="en-US" noProof="0" dirty="0" smtClean="0"/>
              <a:t>Click to add a </a:t>
            </a:r>
            <a:r>
              <a:rPr lang="en-US" noProof="0" dirty="0" err="1" smtClean="0"/>
              <a:t>sidenote</a:t>
            </a:r>
            <a:endParaRPr lang="en-US" noProof="0" dirty="0"/>
          </a:p>
        </p:txBody>
      </p:sp>
      <p:sp>
        <p:nvSpPr>
          <p:cNvPr id="7"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
        <p:nvSpPr>
          <p:cNvPr id="8" name="Text Placeholder 10"/>
          <p:cNvSpPr>
            <a:spLocks noGrp="1"/>
          </p:cNvSpPr>
          <p:nvPr>
            <p:ph type="body" sz="quarter" idx="16"/>
          </p:nvPr>
        </p:nvSpPr>
        <p:spPr>
          <a:xfrm>
            <a:off x="395288" y="1412776"/>
            <a:ext cx="6120928" cy="4823960"/>
          </a:xfrm>
          <a:prstGeom prst="rect">
            <a:avLst/>
          </a:prstGeom>
        </p:spPr>
        <p:txBody>
          <a:bodyPr lIns="0" tIns="0" rIns="0" bIns="0">
            <a:normAutofit/>
          </a:bodyPr>
          <a:lstStyle>
            <a:lvl1pPr marL="252000" indent="-252000">
              <a:lnSpc>
                <a:spcPct val="100000"/>
              </a:lnSpc>
              <a:spcBef>
                <a:spcPts val="0"/>
              </a:spcBef>
              <a:spcAft>
                <a:spcPts val="0"/>
              </a:spcAft>
              <a:buFont typeface="Arial" pitchFamily="34" charset="0"/>
              <a:buChar char="•"/>
              <a:defRPr sz="3800">
                <a:latin typeface="Calibri" pitchFamily="34" charset="0"/>
              </a:defRPr>
            </a:lvl1pPr>
            <a:lvl2pPr marL="612000" indent="-252000">
              <a:spcBef>
                <a:spcPts val="0"/>
              </a:spcBef>
              <a:spcAft>
                <a:spcPts val="0"/>
              </a:spcAft>
              <a:defRPr sz="3200">
                <a:latin typeface="Calibri" pitchFamily="34" charset="0"/>
              </a:defRPr>
            </a:lvl2pPr>
            <a:lvl3pPr marL="900000" indent="-216000">
              <a:spcBef>
                <a:spcPts val="0"/>
              </a:spcBef>
              <a:defRPr sz="2800">
                <a:latin typeface="Calibri" pitchFamily="34" charset="0"/>
              </a:defRPr>
            </a:lvl3pPr>
            <a:lvl4pPr marL="1152000" indent="-288000">
              <a:spcBef>
                <a:spcPts val="0"/>
              </a:spcBef>
              <a:spcAft>
                <a:spcPts val="0"/>
              </a:spcAft>
              <a:buFont typeface="Symbol" pitchFamily="18" charset="2"/>
              <a:buChar char="-"/>
              <a:defRPr sz="2400">
                <a:latin typeface="Calibri" pitchFamily="34" charset="0"/>
              </a:defRPr>
            </a:lvl4pPr>
            <a:lvl5pPr marL="1476000" indent="-288000">
              <a:spcBef>
                <a:spcPts val="0"/>
              </a:spcBef>
              <a:spcAft>
                <a:spcPts val="0"/>
              </a:spcAft>
              <a:defRPr sz="2000" baseline="0">
                <a:latin typeface="Calibri" pitchFamily="34" charset="0"/>
              </a:defRPr>
            </a:lvl5pPr>
            <a:lvl6pPr marL="0" indent="0">
              <a:spcBef>
                <a:spcPts val="0"/>
              </a:spcBef>
              <a:spcAft>
                <a:spcPts val="0"/>
              </a:spcAft>
              <a:buNone/>
              <a:defRPr sz="24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Tree>
    <p:extLst>
      <p:ext uri="{BB962C8B-B14F-4D97-AF65-F5344CB8AC3E}">
        <p14:creationId xmlns:p14="http://schemas.microsoft.com/office/powerpoint/2010/main" xmlns="" val="964705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Text + Picture">
    <p:spTree>
      <p:nvGrpSpPr>
        <p:cNvPr id="1" name=""/>
        <p:cNvGrpSpPr/>
        <p:nvPr/>
      </p:nvGrpSpPr>
      <p:grpSpPr>
        <a:xfrm>
          <a:off x="0" y="0"/>
          <a:ext cx="0" cy="0"/>
          <a:chOff x="0" y="0"/>
          <a:chExt cx="0" cy="0"/>
        </a:xfrm>
      </p:grpSpPr>
      <p:sp>
        <p:nvSpPr>
          <p:cNvPr id="11" name="Text Placeholder 10"/>
          <p:cNvSpPr>
            <a:spLocks noGrp="1"/>
          </p:cNvSpPr>
          <p:nvPr>
            <p:ph type="body" sz="quarter" idx="15" hasCustomPrompt="1"/>
          </p:nvPr>
        </p:nvSpPr>
        <p:spPr>
          <a:xfrm>
            <a:off x="395288" y="1340768"/>
            <a:ext cx="8353176" cy="864096"/>
          </a:xfrm>
          <a:prstGeom prst="rect">
            <a:avLst/>
          </a:prstGeom>
        </p:spPr>
        <p:txBody>
          <a:bodyPr lIns="0" tIns="0" rIns="0" bIns="0">
            <a:normAutofit/>
          </a:bodyPr>
          <a:lstStyle>
            <a:lvl1pPr marL="0" indent="0">
              <a:spcBef>
                <a:spcPts val="0"/>
              </a:spcBef>
              <a:buFont typeface="Arial" pitchFamily="34" charset="0"/>
              <a:buNone/>
              <a:defRPr sz="3800">
                <a:latin typeface="+mj-lt"/>
              </a:defRPr>
            </a:lvl1pPr>
            <a:lvl2pPr>
              <a:buNone/>
              <a:defRPr sz="2400"/>
            </a:lvl2pPr>
            <a:lvl3pPr>
              <a:buNone/>
              <a:defRPr sz="2400"/>
            </a:lvl3pPr>
            <a:lvl4pPr>
              <a:buNone/>
              <a:defRPr sz="2400"/>
            </a:lvl4pPr>
            <a:lvl5pPr>
              <a:buNone/>
              <a:defRPr sz="2400"/>
            </a:lvl5pPr>
          </a:lstStyle>
          <a:p>
            <a:pPr lvl="0"/>
            <a:r>
              <a:rPr lang="en-US" noProof="0" dirty="0" smtClean="0"/>
              <a:t>Click to edit text</a:t>
            </a:r>
            <a:endParaRPr lang="en-US" noProof="0" dirty="0"/>
          </a:p>
        </p:txBody>
      </p:sp>
      <p:sp>
        <p:nvSpPr>
          <p:cNvPr id="6" name="Picture Placeholder 2"/>
          <p:cNvSpPr>
            <a:spLocks noGrp="1"/>
          </p:cNvSpPr>
          <p:nvPr>
            <p:ph type="pic" idx="12"/>
          </p:nvPr>
        </p:nvSpPr>
        <p:spPr>
          <a:xfrm>
            <a:off x="395536" y="2338536"/>
            <a:ext cx="5006347" cy="375476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a:p>
        </p:txBody>
      </p:sp>
      <p:sp>
        <p:nvSpPr>
          <p:cNvPr id="7"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
        <p:nvSpPr>
          <p:cNvPr id="6" name="Text Placeholder 10"/>
          <p:cNvSpPr>
            <a:spLocks noGrp="1"/>
          </p:cNvSpPr>
          <p:nvPr>
            <p:ph type="body" sz="quarter" idx="15"/>
          </p:nvPr>
        </p:nvSpPr>
        <p:spPr>
          <a:xfrm>
            <a:off x="395288" y="1412776"/>
            <a:ext cx="8208962" cy="4823960"/>
          </a:xfrm>
          <a:prstGeom prst="rect">
            <a:avLst/>
          </a:prstGeom>
        </p:spPr>
        <p:txBody>
          <a:bodyPr lIns="0" tIns="0" rIns="0" bIns="0">
            <a:normAutofit/>
          </a:bodyPr>
          <a:lstStyle>
            <a:lvl1pPr marL="252000" indent="-252000">
              <a:lnSpc>
                <a:spcPct val="100000"/>
              </a:lnSpc>
              <a:spcBef>
                <a:spcPts val="0"/>
              </a:spcBef>
              <a:spcAft>
                <a:spcPts val="0"/>
              </a:spcAft>
              <a:buFont typeface="Arial" pitchFamily="34" charset="0"/>
              <a:buChar char="•"/>
              <a:defRPr sz="3800">
                <a:latin typeface="Calibri" pitchFamily="34" charset="0"/>
              </a:defRPr>
            </a:lvl1pPr>
            <a:lvl2pPr marL="612000" indent="-252000">
              <a:spcBef>
                <a:spcPts val="0"/>
              </a:spcBef>
              <a:spcAft>
                <a:spcPts val="0"/>
              </a:spcAft>
              <a:defRPr sz="3200">
                <a:latin typeface="Calibri" pitchFamily="34" charset="0"/>
              </a:defRPr>
            </a:lvl2pPr>
            <a:lvl3pPr marL="900000" indent="-216000">
              <a:spcBef>
                <a:spcPts val="0"/>
              </a:spcBef>
              <a:defRPr sz="2800">
                <a:latin typeface="Calibri" pitchFamily="34" charset="0"/>
              </a:defRPr>
            </a:lvl3pPr>
            <a:lvl4pPr marL="1152000" indent="-288000">
              <a:spcBef>
                <a:spcPts val="0"/>
              </a:spcBef>
              <a:spcAft>
                <a:spcPts val="0"/>
              </a:spcAft>
              <a:buFont typeface="Symbol" pitchFamily="18" charset="2"/>
              <a:buChar char="-"/>
              <a:defRPr sz="2400">
                <a:latin typeface="Calibri" pitchFamily="34" charset="0"/>
              </a:defRPr>
            </a:lvl4pPr>
            <a:lvl5pPr marL="1476000" indent="-288000">
              <a:spcBef>
                <a:spcPts val="0"/>
              </a:spcBef>
              <a:spcAft>
                <a:spcPts val="0"/>
              </a:spcAft>
              <a:defRPr sz="2000" baseline="0">
                <a:latin typeface="Calibri" pitchFamily="34" charset="0"/>
              </a:defRPr>
            </a:lvl5pPr>
            <a:lvl6pPr marL="0" indent="0">
              <a:spcBef>
                <a:spcPts val="0"/>
              </a:spcBef>
              <a:spcAft>
                <a:spcPts val="0"/>
              </a:spcAft>
              <a:buNone/>
              <a:defRPr sz="24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sk Layout">
    <p:spTree>
      <p:nvGrpSpPr>
        <p:cNvPr id="1" name=""/>
        <p:cNvGrpSpPr/>
        <p:nvPr/>
      </p:nvGrpSpPr>
      <p:grpSpPr>
        <a:xfrm>
          <a:off x="0" y="0"/>
          <a:ext cx="0" cy="0"/>
          <a:chOff x="0" y="0"/>
          <a:chExt cx="0" cy="0"/>
        </a:xfrm>
      </p:grpSpPr>
      <p:pic>
        <p:nvPicPr>
          <p:cNvPr id="5" name="Picture 4" descr="Icon-Task.png"/>
          <p:cNvPicPr>
            <a:picLocks noChangeAspect="1"/>
          </p:cNvPicPr>
          <p:nvPr userDrawn="1"/>
        </p:nvPicPr>
        <p:blipFill>
          <a:blip r:embed="rId2" cstate="print"/>
          <a:stretch>
            <a:fillRect/>
          </a:stretch>
        </p:blipFill>
        <p:spPr>
          <a:xfrm>
            <a:off x="7848000" y="201600"/>
            <a:ext cx="864096" cy="864096"/>
          </a:xfrm>
          <a:prstGeom prst="rect">
            <a:avLst/>
          </a:prstGeom>
        </p:spPr>
      </p:pic>
      <p:sp>
        <p:nvSpPr>
          <p:cNvPr id="7" name="Title 1"/>
          <p:cNvSpPr>
            <a:spLocks noGrp="1"/>
          </p:cNvSpPr>
          <p:nvPr>
            <p:ph type="ctrTitle" hasCustomPrompt="1"/>
          </p:nvPr>
        </p:nvSpPr>
        <p:spPr>
          <a:xfrm>
            <a:off x="396000" y="273598"/>
            <a:ext cx="7344352"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
        <p:nvSpPr>
          <p:cNvPr id="8" name="Text Placeholder 10"/>
          <p:cNvSpPr>
            <a:spLocks noGrp="1"/>
          </p:cNvSpPr>
          <p:nvPr>
            <p:ph type="body" sz="quarter" idx="15"/>
          </p:nvPr>
        </p:nvSpPr>
        <p:spPr>
          <a:xfrm>
            <a:off x="395288" y="1412776"/>
            <a:ext cx="8208962" cy="4823960"/>
          </a:xfrm>
          <a:prstGeom prst="rect">
            <a:avLst/>
          </a:prstGeom>
        </p:spPr>
        <p:txBody>
          <a:bodyPr lIns="0" tIns="0" rIns="0" bIns="0">
            <a:normAutofit/>
          </a:bodyPr>
          <a:lstStyle>
            <a:lvl1pPr marL="252000" indent="-252000">
              <a:lnSpc>
                <a:spcPct val="100000"/>
              </a:lnSpc>
              <a:spcBef>
                <a:spcPts val="0"/>
              </a:spcBef>
              <a:spcAft>
                <a:spcPts val="0"/>
              </a:spcAft>
              <a:buFont typeface="Arial" pitchFamily="34" charset="0"/>
              <a:buChar char="•"/>
              <a:defRPr sz="3800">
                <a:latin typeface="Calibri" pitchFamily="34" charset="0"/>
              </a:defRPr>
            </a:lvl1pPr>
            <a:lvl2pPr marL="612000" indent="-252000">
              <a:spcBef>
                <a:spcPts val="0"/>
              </a:spcBef>
              <a:spcAft>
                <a:spcPts val="0"/>
              </a:spcAft>
              <a:defRPr sz="3200">
                <a:latin typeface="Calibri" pitchFamily="34" charset="0"/>
              </a:defRPr>
            </a:lvl2pPr>
            <a:lvl3pPr marL="900000" indent="-216000">
              <a:spcBef>
                <a:spcPts val="0"/>
              </a:spcBef>
              <a:defRPr sz="2800">
                <a:latin typeface="Calibri" pitchFamily="34" charset="0"/>
              </a:defRPr>
            </a:lvl3pPr>
            <a:lvl4pPr marL="1152000" indent="-288000">
              <a:spcBef>
                <a:spcPts val="0"/>
              </a:spcBef>
              <a:spcAft>
                <a:spcPts val="0"/>
              </a:spcAft>
              <a:buFont typeface="Symbol" pitchFamily="18" charset="2"/>
              <a:buChar char="-"/>
              <a:defRPr sz="2400">
                <a:latin typeface="Calibri" pitchFamily="34" charset="0"/>
              </a:defRPr>
            </a:lvl4pPr>
            <a:lvl5pPr marL="1476000" indent="-288000">
              <a:spcBef>
                <a:spcPts val="0"/>
              </a:spcBef>
              <a:spcAft>
                <a:spcPts val="0"/>
              </a:spcAft>
              <a:defRPr sz="2000" baseline="0">
                <a:latin typeface="Calibri" pitchFamily="34" charset="0"/>
              </a:defRPr>
            </a:lvl5pPr>
            <a:lvl6pPr marL="0" indent="0">
              <a:spcBef>
                <a:spcPts val="0"/>
              </a:spcBef>
              <a:spcAft>
                <a:spcPts val="0"/>
              </a:spcAft>
              <a:buNone/>
              <a:defRPr sz="24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Text + Thumbnail">
    <p:spTree>
      <p:nvGrpSpPr>
        <p:cNvPr id="1" name=""/>
        <p:cNvGrpSpPr/>
        <p:nvPr/>
      </p:nvGrpSpPr>
      <p:grpSpPr>
        <a:xfrm>
          <a:off x="0" y="0"/>
          <a:ext cx="0" cy="0"/>
          <a:chOff x="0" y="0"/>
          <a:chExt cx="0" cy="0"/>
        </a:xfrm>
      </p:grpSpPr>
      <p:sp>
        <p:nvSpPr>
          <p:cNvPr id="6" name="Picture Placeholder 2"/>
          <p:cNvSpPr>
            <a:spLocks noGrp="1"/>
          </p:cNvSpPr>
          <p:nvPr>
            <p:ph type="pic" idx="12"/>
          </p:nvPr>
        </p:nvSpPr>
        <p:spPr>
          <a:xfrm>
            <a:off x="5940152" y="1412776"/>
            <a:ext cx="2808312" cy="201622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a:p>
        </p:txBody>
      </p:sp>
      <p:sp>
        <p:nvSpPr>
          <p:cNvPr id="9"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
        <p:nvSpPr>
          <p:cNvPr id="10" name="Text Placeholder 10"/>
          <p:cNvSpPr>
            <a:spLocks noGrp="1"/>
          </p:cNvSpPr>
          <p:nvPr>
            <p:ph type="body" sz="quarter" idx="15"/>
          </p:nvPr>
        </p:nvSpPr>
        <p:spPr>
          <a:xfrm>
            <a:off x="395288" y="1412776"/>
            <a:ext cx="5472856" cy="4823960"/>
          </a:xfrm>
          <a:prstGeom prst="rect">
            <a:avLst/>
          </a:prstGeom>
        </p:spPr>
        <p:txBody>
          <a:bodyPr lIns="0" tIns="0" rIns="0" bIns="0">
            <a:normAutofit/>
          </a:bodyPr>
          <a:lstStyle>
            <a:lvl1pPr marL="252000" indent="-252000">
              <a:lnSpc>
                <a:spcPct val="100000"/>
              </a:lnSpc>
              <a:spcBef>
                <a:spcPts val="0"/>
              </a:spcBef>
              <a:spcAft>
                <a:spcPts val="0"/>
              </a:spcAft>
              <a:buFont typeface="Arial" pitchFamily="34" charset="0"/>
              <a:buChar char="•"/>
              <a:defRPr sz="3800">
                <a:latin typeface="Calibri" pitchFamily="34" charset="0"/>
              </a:defRPr>
            </a:lvl1pPr>
            <a:lvl2pPr marL="612000" indent="-252000">
              <a:spcBef>
                <a:spcPts val="0"/>
              </a:spcBef>
              <a:spcAft>
                <a:spcPts val="0"/>
              </a:spcAft>
              <a:defRPr sz="3200">
                <a:latin typeface="Calibri" pitchFamily="34" charset="0"/>
              </a:defRPr>
            </a:lvl2pPr>
            <a:lvl3pPr marL="900000" indent="-216000">
              <a:spcBef>
                <a:spcPts val="0"/>
              </a:spcBef>
              <a:defRPr sz="2800">
                <a:latin typeface="Calibri" pitchFamily="34" charset="0"/>
              </a:defRPr>
            </a:lvl3pPr>
            <a:lvl4pPr marL="1152000" indent="-288000">
              <a:spcBef>
                <a:spcPts val="0"/>
              </a:spcBef>
              <a:spcAft>
                <a:spcPts val="0"/>
              </a:spcAft>
              <a:buFont typeface="Symbol" pitchFamily="18" charset="2"/>
              <a:buChar char="-"/>
              <a:defRPr sz="2400">
                <a:latin typeface="Calibri" pitchFamily="34" charset="0"/>
              </a:defRPr>
            </a:lvl4pPr>
            <a:lvl5pPr marL="1476000" indent="-288000">
              <a:spcBef>
                <a:spcPts val="0"/>
              </a:spcBef>
              <a:spcAft>
                <a:spcPts val="0"/>
              </a:spcAft>
              <a:defRPr sz="2000" baseline="0">
                <a:latin typeface="Calibri" pitchFamily="34" charset="0"/>
              </a:defRPr>
            </a:lvl5pPr>
            <a:lvl6pPr marL="0" indent="0">
              <a:spcBef>
                <a:spcPts val="0"/>
              </a:spcBef>
              <a:spcAft>
                <a:spcPts val="0"/>
              </a:spcAft>
              <a:buNone/>
              <a:defRPr sz="24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sp>
        <p:nvSpPr>
          <p:cNvPr id="6" name="Picture Placeholder 2"/>
          <p:cNvSpPr>
            <a:spLocks noGrp="1"/>
          </p:cNvSpPr>
          <p:nvPr>
            <p:ph type="pic" idx="12"/>
          </p:nvPr>
        </p:nvSpPr>
        <p:spPr>
          <a:xfrm>
            <a:off x="395536" y="1402432"/>
            <a:ext cx="6048672" cy="46188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a:p>
        </p:txBody>
      </p:sp>
      <p:sp>
        <p:nvSpPr>
          <p:cNvPr id="5" name="Text Placeholder 10"/>
          <p:cNvSpPr>
            <a:spLocks noGrp="1"/>
          </p:cNvSpPr>
          <p:nvPr>
            <p:ph type="body" sz="quarter" idx="15" hasCustomPrompt="1"/>
          </p:nvPr>
        </p:nvSpPr>
        <p:spPr>
          <a:xfrm>
            <a:off x="6660232" y="1402432"/>
            <a:ext cx="2088232" cy="4608512"/>
          </a:xfrm>
          <a:prstGeom prst="rect">
            <a:avLst/>
          </a:prstGeom>
        </p:spPr>
        <p:txBody>
          <a:bodyPr lIns="0" tIns="0" rIns="0" bIns="0">
            <a:normAutofit/>
          </a:bodyPr>
          <a:lstStyle>
            <a:lvl1pPr marL="0" indent="0">
              <a:spcAft>
                <a:spcPts val="600"/>
              </a:spcAft>
              <a:buFont typeface="Arial" pitchFamily="34" charset="0"/>
              <a:buNone/>
              <a:defRPr sz="2600">
                <a:latin typeface="+mj-lt"/>
              </a:defRPr>
            </a:lvl1pPr>
            <a:lvl2pPr>
              <a:buNone/>
              <a:defRPr sz="2400"/>
            </a:lvl2pPr>
            <a:lvl3pPr>
              <a:buNone/>
              <a:defRPr sz="2400"/>
            </a:lvl3pPr>
            <a:lvl4pPr>
              <a:buNone/>
              <a:defRPr sz="2400"/>
            </a:lvl4pPr>
            <a:lvl5pPr>
              <a:buNone/>
              <a:defRPr sz="2400"/>
            </a:lvl5pPr>
          </a:lstStyle>
          <a:p>
            <a:pPr lvl="0"/>
            <a:r>
              <a:rPr lang="en-US" noProof="0" dirty="0" smtClean="0"/>
              <a:t>Click to add a </a:t>
            </a:r>
            <a:r>
              <a:rPr lang="en-US" noProof="0" dirty="0" err="1" smtClean="0"/>
              <a:t>sidenote</a:t>
            </a:r>
            <a:endParaRPr lang="en-US" noProof="0" dirty="0"/>
          </a:p>
        </p:txBody>
      </p:sp>
      <p:sp>
        <p:nvSpPr>
          <p:cNvPr id="7"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Tree>
    <p:extLst>
      <p:ext uri="{BB962C8B-B14F-4D97-AF65-F5344CB8AC3E}">
        <p14:creationId xmlns:p14="http://schemas.microsoft.com/office/powerpoint/2010/main" xmlns="" val="9647057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16" name="Rectangle 14"/>
          <p:cNvSpPr>
            <a:spLocks noChangeArrowheads="1"/>
          </p:cNvSpPr>
          <p:nvPr userDrawn="1"/>
        </p:nvSpPr>
        <p:spPr bwMode="auto">
          <a:xfrm>
            <a:off x="762000" y="285750"/>
            <a:ext cx="8077200" cy="6191250"/>
          </a:xfrm>
          <a:prstGeom prst="rect">
            <a:avLst/>
          </a:prstGeom>
          <a:solidFill>
            <a:srgbClr val="E6ECF0"/>
          </a:solidFill>
          <a:ln w="9525">
            <a:noFill/>
            <a:miter lim="800000"/>
            <a:headEnd/>
            <a:tailEnd/>
          </a:ln>
          <a:effectLst/>
        </p:spPr>
        <p:txBody>
          <a:bodyPr wrap="none" anchor="ctr"/>
          <a:lstStyle/>
          <a:p>
            <a:pPr>
              <a:defRPr/>
            </a:pPr>
            <a:endParaRPr lang="en-US"/>
          </a:p>
        </p:txBody>
      </p:sp>
      <p:pic>
        <p:nvPicPr>
          <p:cNvPr id="8" name="Picture 3" descr="bil_oben.jpg                                                   0002213AJobs                           C103F050:"/>
          <p:cNvPicPr>
            <a:picLocks noChangeAspect="1" noChangeArrowheads="1"/>
          </p:cNvPicPr>
          <p:nvPr userDrawn="1"/>
        </p:nvPicPr>
        <p:blipFill>
          <a:blip r:embed="rId2" cstate="print"/>
          <a:srcRect/>
          <a:stretch>
            <a:fillRect/>
          </a:stretch>
        </p:blipFill>
        <p:spPr bwMode="auto">
          <a:xfrm>
            <a:off x="762000" y="285750"/>
            <a:ext cx="8077200" cy="3454400"/>
          </a:xfrm>
          <a:prstGeom prst="rect">
            <a:avLst/>
          </a:prstGeom>
          <a:noFill/>
          <a:ln w="9525">
            <a:noFill/>
            <a:miter lim="800000"/>
            <a:headEnd/>
            <a:tailEnd/>
          </a:ln>
        </p:spPr>
      </p:pic>
      <p:sp>
        <p:nvSpPr>
          <p:cNvPr id="2" name="Titel 1"/>
          <p:cNvSpPr>
            <a:spLocks noGrp="1"/>
          </p:cNvSpPr>
          <p:nvPr>
            <p:ph type="ctrTitle"/>
          </p:nvPr>
        </p:nvSpPr>
        <p:spPr>
          <a:xfrm>
            <a:off x="928662" y="3929066"/>
            <a:ext cx="7786742" cy="1143008"/>
          </a:xfrm>
          <a:prstGeom prst="rect">
            <a:avLst/>
          </a:prstGeom>
        </p:spPr>
        <p:txBody>
          <a:bodyPr anchor="b"/>
          <a:lstStyle>
            <a:lvl1pPr algn="r">
              <a:defRPr/>
            </a:lvl1pPr>
          </a:lstStyle>
          <a:p>
            <a:r>
              <a:rPr lang="en-US" smtClean="0"/>
              <a:t>Click to edit Master title style</a:t>
            </a:r>
            <a:endParaRPr lang="de-AT" dirty="0"/>
          </a:p>
        </p:txBody>
      </p:sp>
      <p:sp>
        <p:nvSpPr>
          <p:cNvPr id="3" name="Untertitel 2"/>
          <p:cNvSpPr>
            <a:spLocks noGrp="1"/>
          </p:cNvSpPr>
          <p:nvPr>
            <p:ph type="subTitle" idx="1"/>
          </p:nvPr>
        </p:nvSpPr>
        <p:spPr>
          <a:xfrm>
            <a:off x="928662" y="5072074"/>
            <a:ext cx="7786742" cy="1395410"/>
          </a:xfrm>
          <a:prstGeom prst="rect">
            <a:avLst/>
          </a:prstGeom>
        </p:spPr>
        <p:txBody>
          <a:bodyPr/>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AT" dirty="0"/>
          </a:p>
        </p:txBody>
      </p:sp>
      <p:grpSp>
        <p:nvGrpSpPr>
          <p:cNvPr id="17" name="Group 5"/>
          <p:cNvGrpSpPr>
            <a:grpSpLocks/>
          </p:cNvGrpSpPr>
          <p:nvPr userDrawn="1"/>
        </p:nvGrpSpPr>
        <p:grpSpPr bwMode="auto">
          <a:xfrm>
            <a:off x="174625" y="285750"/>
            <a:ext cx="2949575" cy="568325"/>
            <a:chOff x="110" y="180"/>
            <a:chExt cx="1858" cy="358"/>
          </a:xfrm>
        </p:grpSpPr>
        <p:sp>
          <p:nvSpPr>
            <p:cNvPr id="18" name="Rectangle 6"/>
            <p:cNvSpPr>
              <a:spLocks noChangeArrowheads="1"/>
            </p:cNvSpPr>
            <p:nvPr/>
          </p:nvSpPr>
          <p:spPr bwMode="auto">
            <a:xfrm>
              <a:off x="482" y="180"/>
              <a:ext cx="1486" cy="358"/>
            </a:xfrm>
            <a:prstGeom prst="rect">
              <a:avLst/>
            </a:prstGeom>
            <a:solidFill>
              <a:srgbClr val="E6ECF0"/>
            </a:solidFill>
            <a:ln w="9525">
              <a:noFill/>
              <a:miter lim="800000"/>
              <a:headEnd/>
              <a:tailEnd/>
            </a:ln>
          </p:spPr>
          <p:txBody>
            <a:bodyPr wrap="none" anchor="ctr"/>
            <a:lstStyle/>
            <a:p>
              <a:endParaRPr lang="en-US"/>
            </a:p>
          </p:txBody>
        </p:sp>
        <p:pic>
          <p:nvPicPr>
            <p:cNvPr id="19" name="Picture 7" descr="tt-logo1.wmf                                                   00023139Jobs                           C103F050:"/>
            <p:cNvPicPr>
              <a:picLocks noChangeAspect="1" noChangeArrowheads="1"/>
            </p:cNvPicPr>
            <p:nvPr/>
          </p:nvPicPr>
          <p:blipFill>
            <a:blip r:embed="rId3" cstate="print"/>
            <a:srcRect/>
            <a:stretch>
              <a:fillRect/>
            </a:stretch>
          </p:blipFill>
          <p:spPr bwMode="auto">
            <a:xfrm>
              <a:off x="110" y="180"/>
              <a:ext cx="1836" cy="358"/>
            </a:xfrm>
            <a:prstGeom prst="rect">
              <a:avLst/>
            </a:prstGeom>
            <a:noFill/>
            <a:ln w="9525">
              <a:noFill/>
              <a:miter lim="800000"/>
              <a:headEnd/>
              <a:tailEnd/>
            </a:ln>
          </p:spPr>
        </p:pic>
      </p:grpSp>
    </p:spTree>
    <p:extLst>
      <p:ext uri="{BB962C8B-B14F-4D97-AF65-F5344CB8AC3E}">
        <p14:creationId xmlns:p14="http://schemas.microsoft.com/office/powerpoint/2010/main" xmlns="" val="31305962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5184576"/>
          </a:xfrm>
          <a:prstGeom prst="rect">
            <a:avLst/>
          </a:prstGeom>
        </p:spPr>
        <p:txBody>
          <a:bodyPr anchor="ctr" anchorCtr="0"/>
          <a:lstStyle>
            <a:lvl1pPr algn="ctr">
              <a:defRPr sz="4400">
                <a:solidFill>
                  <a:schemeClr val="bg1"/>
                </a:solidFill>
                <a:latin typeface="+mj-lt"/>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xmlns="" val="964705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More Names">
    <p:spTree>
      <p:nvGrpSpPr>
        <p:cNvPr id="1" name=""/>
        <p:cNvGrpSpPr/>
        <p:nvPr/>
      </p:nvGrpSpPr>
      <p:grpSpPr>
        <a:xfrm>
          <a:off x="0" y="0"/>
          <a:ext cx="0" cy="0"/>
          <a:chOff x="0" y="0"/>
          <a:chExt cx="0" cy="0"/>
        </a:xfrm>
      </p:grpSpPr>
      <p:sp>
        <p:nvSpPr>
          <p:cNvPr id="7" name="Text Placeholder 6"/>
          <p:cNvSpPr>
            <a:spLocks noGrp="1"/>
          </p:cNvSpPr>
          <p:nvPr>
            <p:ph type="body" sz="quarter" idx="15" hasCustomPrompt="1"/>
          </p:nvPr>
        </p:nvSpPr>
        <p:spPr>
          <a:xfrm>
            <a:off x="2267744" y="3409255"/>
            <a:ext cx="6407944" cy="307777"/>
          </a:xfrm>
          <a:prstGeom prst="rect">
            <a:avLst/>
          </a:prstGeom>
        </p:spPr>
        <p:txBody>
          <a:bodyPr lIns="0" tIns="0" rIns="0" bIns="0" anchor="t" anchorCtr="0">
            <a:spAutoFit/>
          </a:bodyPr>
          <a:lstStyle>
            <a:lvl1pPr marL="0" indent="0">
              <a:lnSpc>
                <a:spcPts val="2400"/>
              </a:lnSpc>
              <a:buFontTx/>
              <a:buNone/>
              <a:defRPr sz="1800" b="1" cap="all" baseline="0">
                <a:latin typeface="+mj-lt"/>
                <a:cs typeface="Arial" pitchFamily="34" charset="0"/>
              </a:defRPr>
            </a:lvl1pPr>
          </a:lstStyle>
          <a:p>
            <a:pPr lvl="0"/>
            <a:r>
              <a:rPr lang="en-US" noProof="0" dirty="0" smtClean="0"/>
              <a:t>Names</a:t>
            </a:r>
            <a:endParaRPr lang="en-US" noProof="0" dirty="0"/>
          </a:p>
        </p:txBody>
      </p:sp>
      <p:sp>
        <p:nvSpPr>
          <p:cNvPr id="28" name="Text Placeholder 6"/>
          <p:cNvSpPr>
            <a:spLocks noGrp="1"/>
          </p:cNvSpPr>
          <p:nvPr>
            <p:ph type="body" sz="quarter" idx="17" hasCustomPrompt="1"/>
          </p:nvPr>
        </p:nvSpPr>
        <p:spPr>
          <a:xfrm>
            <a:off x="2267744" y="5661248"/>
            <a:ext cx="6407944" cy="216024"/>
          </a:xfrm>
          <a:prstGeom prst="rect">
            <a:avLst/>
          </a:prstGeom>
        </p:spPr>
        <p:txBody>
          <a:bodyPr lIns="0" tIns="0" rIns="0" bIns="0"/>
          <a:lstStyle>
            <a:lvl1pPr>
              <a:buFontTx/>
              <a:buNone/>
              <a:defRPr sz="1600" b="1" cap="none" baseline="0">
                <a:latin typeface="+mj-lt"/>
                <a:cs typeface="Arial" pitchFamily="34" charset="0"/>
              </a:defRPr>
            </a:lvl1pPr>
          </a:lstStyle>
          <a:p>
            <a:pPr lvl="0"/>
            <a:r>
              <a:rPr lang="en-US" noProof="0" dirty="0" smtClean="0"/>
              <a:t>Datum</a:t>
            </a:r>
            <a:endParaRPr lang="en-US" noProof="0" dirty="0"/>
          </a:p>
        </p:txBody>
      </p:sp>
      <p:cxnSp>
        <p:nvCxnSpPr>
          <p:cNvPr id="6" name="Straight Connector 5"/>
          <p:cNvCxnSpPr/>
          <p:nvPr userDrawn="1"/>
        </p:nvCxnSpPr>
        <p:spPr>
          <a:xfrm>
            <a:off x="2267744" y="5589240"/>
            <a:ext cx="6408176" cy="0"/>
          </a:xfrm>
          <a:prstGeom prst="line">
            <a:avLst/>
          </a:prstGeom>
          <a:ln>
            <a:solidFill>
              <a:srgbClr val="9DC2D9"/>
            </a:solidFill>
          </a:ln>
        </p:spPr>
        <p:style>
          <a:lnRef idx="1">
            <a:schemeClr val="accent1"/>
          </a:lnRef>
          <a:fillRef idx="0">
            <a:schemeClr val="accent1"/>
          </a:fillRef>
          <a:effectRef idx="0">
            <a:schemeClr val="accent1"/>
          </a:effectRef>
          <a:fontRef idx="minor">
            <a:schemeClr val="tx1"/>
          </a:fontRef>
        </p:style>
      </p:cxnSp>
      <p:sp>
        <p:nvSpPr>
          <p:cNvPr id="9" name="Text Placeholder 4"/>
          <p:cNvSpPr>
            <a:spLocks noGrp="1"/>
          </p:cNvSpPr>
          <p:nvPr>
            <p:ph type="body" sz="quarter" idx="14"/>
          </p:nvPr>
        </p:nvSpPr>
        <p:spPr>
          <a:xfrm>
            <a:off x="2267744" y="1654120"/>
            <a:ext cx="6444328" cy="1512168"/>
          </a:xfrm>
          <a:prstGeom prst="rect">
            <a:avLst/>
          </a:prstGeom>
        </p:spPr>
        <p:txBody>
          <a:bodyPr lIns="0" tIns="0" rIns="0" bIns="0" anchor="b" anchorCtr="0">
            <a:normAutofit/>
          </a:bodyPr>
          <a:lstStyle>
            <a:lvl1pPr marL="0" indent="0">
              <a:lnSpc>
                <a:spcPct val="100000"/>
              </a:lnSpc>
              <a:spcBef>
                <a:spcPts val="0"/>
              </a:spcBef>
              <a:buNone/>
              <a:defRPr sz="4400" b="1">
                <a:solidFill>
                  <a:srgbClr val="005387"/>
                </a:solidFill>
                <a:latin typeface="+mj-lt"/>
                <a:cs typeface="Arial" pitchFamily="34" charset="0"/>
              </a:defRPr>
            </a:lvl1pPr>
          </a:lstStyle>
          <a:p>
            <a:pPr lvl="0"/>
            <a:r>
              <a:rPr lang="en-US" noProof="0" smtClean="0"/>
              <a:t>Click to edit Master text styles</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4" name="Text Placeholder 4"/>
          <p:cNvSpPr>
            <a:spLocks noGrp="1"/>
          </p:cNvSpPr>
          <p:nvPr>
            <p:ph type="body" sz="quarter" idx="14"/>
          </p:nvPr>
        </p:nvSpPr>
        <p:spPr>
          <a:xfrm>
            <a:off x="2267744" y="1654120"/>
            <a:ext cx="6444328" cy="1512168"/>
          </a:xfrm>
          <a:prstGeom prst="rect">
            <a:avLst/>
          </a:prstGeom>
        </p:spPr>
        <p:txBody>
          <a:bodyPr lIns="0" tIns="0" rIns="0" bIns="0" anchor="b" anchorCtr="0">
            <a:normAutofit/>
          </a:bodyPr>
          <a:lstStyle>
            <a:lvl1pPr marL="0" indent="0">
              <a:lnSpc>
                <a:spcPct val="100000"/>
              </a:lnSpc>
              <a:spcBef>
                <a:spcPts val="0"/>
              </a:spcBef>
              <a:buNone/>
              <a:defRPr sz="4400" b="1">
                <a:solidFill>
                  <a:srgbClr val="005387"/>
                </a:solidFill>
                <a:latin typeface="+mj-lt"/>
                <a:cs typeface="Arial" pitchFamily="34" charset="0"/>
              </a:defRPr>
            </a:lvl1pPr>
          </a:lstStyle>
          <a:p>
            <a:pPr lvl="0"/>
            <a:r>
              <a:rPr lang="en-US" noProof="0" smtClean="0"/>
              <a:t>Click to edit Master text styles</a:t>
            </a:r>
          </a:p>
        </p:txBody>
      </p:sp>
    </p:spTree>
    <p:extLst>
      <p:ext uri="{BB962C8B-B14F-4D97-AF65-F5344CB8AC3E}">
        <p14:creationId xmlns:p14="http://schemas.microsoft.com/office/powerpoint/2010/main" xmlns="" val="30239390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and Section">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2267744" y="1268760"/>
            <a:ext cx="6444328" cy="1512168"/>
          </a:xfrm>
          <a:prstGeom prst="rect">
            <a:avLst/>
          </a:prstGeom>
        </p:spPr>
        <p:txBody>
          <a:bodyPr lIns="0" tIns="0" rIns="0" bIns="0" anchor="b" anchorCtr="0">
            <a:normAutofit/>
          </a:bodyPr>
          <a:lstStyle>
            <a:lvl1pPr marL="0" indent="0">
              <a:lnSpc>
                <a:spcPts val="3600"/>
              </a:lnSpc>
              <a:spcBef>
                <a:spcPts val="0"/>
              </a:spcBef>
              <a:buNone/>
              <a:defRPr sz="4400" b="1">
                <a:solidFill>
                  <a:srgbClr val="005387"/>
                </a:solidFill>
                <a:latin typeface="+mj-lt"/>
                <a:cs typeface="Arial" pitchFamily="34" charset="0"/>
              </a:defRPr>
            </a:lvl1pPr>
          </a:lstStyle>
          <a:p>
            <a:pPr lvl="0"/>
            <a:r>
              <a:rPr lang="en-US" noProof="0" dirty="0" smtClean="0"/>
              <a:t>Agenda</a:t>
            </a:r>
          </a:p>
        </p:txBody>
      </p:sp>
      <p:sp>
        <p:nvSpPr>
          <p:cNvPr id="4" name="Text Placeholder 6"/>
          <p:cNvSpPr>
            <a:spLocks noGrp="1"/>
          </p:cNvSpPr>
          <p:nvPr>
            <p:ph type="body" sz="quarter" idx="15" hasCustomPrompt="1"/>
          </p:nvPr>
        </p:nvSpPr>
        <p:spPr>
          <a:xfrm>
            <a:off x="2267744" y="2966755"/>
            <a:ext cx="6407944" cy="1397306"/>
          </a:xfrm>
          <a:prstGeom prst="rect">
            <a:avLst/>
          </a:prstGeom>
        </p:spPr>
        <p:txBody>
          <a:bodyPr lIns="0" tIns="0" rIns="0" bIns="0" anchor="t" anchorCtr="0">
            <a:spAutoFit/>
          </a:bodyPr>
          <a:lstStyle>
            <a:lvl1pPr marL="0" indent="0">
              <a:lnSpc>
                <a:spcPts val="2400"/>
              </a:lnSpc>
              <a:buFontTx/>
              <a:buNone/>
              <a:defRPr sz="1800" b="1" cap="all" baseline="0">
                <a:latin typeface="+mj-lt"/>
                <a:cs typeface="Arial" pitchFamily="34" charset="0"/>
              </a:defRPr>
            </a:lvl1pPr>
          </a:lstStyle>
          <a:p>
            <a:pPr lvl="0"/>
            <a:r>
              <a:rPr lang="en-US" noProof="0" dirty="0" smtClean="0"/>
              <a:t>First agenda Point</a:t>
            </a:r>
          </a:p>
          <a:p>
            <a:pPr lvl="0"/>
            <a:r>
              <a:rPr lang="en-US" noProof="0" dirty="0" smtClean="0"/>
              <a:t>Second Agenda Point</a:t>
            </a:r>
          </a:p>
          <a:p>
            <a:pPr lvl="0"/>
            <a:r>
              <a:rPr lang="en-US" noProof="0" dirty="0" smtClean="0"/>
              <a:t>Third Agenda Point</a:t>
            </a:r>
          </a:p>
          <a:p>
            <a:pPr lvl="0"/>
            <a:r>
              <a:rPr lang="en-US" noProof="0" dirty="0" smtClean="0"/>
              <a:t>…</a:t>
            </a:r>
            <a:endParaRPr lang="en-US" noProof="0" dirty="0"/>
          </a:p>
        </p:txBody>
      </p:sp>
    </p:spTree>
    <p:extLst>
      <p:ext uri="{BB962C8B-B14F-4D97-AF65-F5344CB8AC3E}">
        <p14:creationId xmlns:p14="http://schemas.microsoft.com/office/powerpoint/2010/main" xmlns="" val="161192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00" y="273598"/>
            <a:ext cx="8229600" cy="738000"/>
          </a:xfrm>
          <a:prstGeom prst="rect">
            <a:avLst/>
          </a:prstGeom>
        </p:spPr>
        <p:txBody>
          <a:bodyPr lIns="0" tIns="0" rIns="0" bIns="0">
            <a:normAutofit/>
          </a:bodyPr>
          <a:lstStyle>
            <a:lvl1pPr>
              <a:defRPr sz="3400" baseline="0">
                <a:latin typeface="+mj-lt"/>
              </a:defRPr>
            </a:lvl1pPr>
          </a:lstStyle>
          <a:p>
            <a:r>
              <a:rPr lang="en-US" dirty="0" smtClean="0"/>
              <a:t>Main title</a:t>
            </a:r>
            <a:endParaRPr lang="de-AT" dirty="0"/>
          </a:p>
        </p:txBody>
      </p:sp>
      <p:sp>
        <p:nvSpPr>
          <p:cNvPr id="11" name="Text Placeholder 10"/>
          <p:cNvSpPr>
            <a:spLocks noGrp="1"/>
          </p:cNvSpPr>
          <p:nvPr>
            <p:ph type="body" sz="quarter" idx="15"/>
          </p:nvPr>
        </p:nvSpPr>
        <p:spPr>
          <a:xfrm>
            <a:off x="395288" y="1052736"/>
            <a:ext cx="8208962" cy="5184000"/>
          </a:xfrm>
          <a:prstGeom prst="rect">
            <a:avLst/>
          </a:prstGeom>
        </p:spPr>
        <p:txBody>
          <a:bodyPr lIns="0" tIns="0" rIns="0" bIns="0">
            <a:normAutofit/>
          </a:bodyPr>
          <a:lstStyle>
            <a:lvl1pPr marL="216000" indent="-252000">
              <a:lnSpc>
                <a:spcPts val="2800"/>
              </a:lnSpc>
              <a:spcBef>
                <a:spcPts val="42"/>
              </a:spcBef>
              <a:buFont typeface="Arial" pitchFamily="34" charset="0"/>
              <a:buChar char="•"/>
              <a:defRPr sz="2800">
                <a:latin typeface="Calibri" pitchFamily="34" charset="0"/>
              </a:defRPr>
            </a:lvl1pPr>
            <a:lvl2pPr>
              <a:defRPr sz="2400">
                <a:latin typeface="Calibri" pitchFamily="34" charset="0"/>
              </a:defRPr>
            </a:lvl2pPr>
            <a:lvl3pPr>
              <a:defRPr sz="2400">
                <a:latin typeface="Calibri" pitchFamily="34" charset="0"/>
              </a:defRPr>
            </a:lvl3pPr>
            <a:lvl4pPr>
              <a:defRPr sz="2400">
                <a:latin typeface="Calibri" pitchFamily="34" charset="0"/>
              </a:defRPr>
            </a:lvl4pPr>
            <a:lvl5pPr>
              <a:defRPr sz="2400" baseline="0">
                <a:latin typeface="Calibri" pitchFamily="34" charset="0"/>
              </a:defRPr>
            </a:lvl5pPr>
            <a:lvl6pPr marL="0" indent="0">
              <a:spcBef>
                <a:spcPts val="1200"/>
              </a:spcBef>
              <a:buNone/>
              <a:defRPr sz="22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extLst>
      <p:ext uri="{BB962C8B-B14F-4D97-AF65-F5344CB8AC3E}">
        <p14:creationId xmlns:p14="http://schemas.microsoft.com/office/powerpoint/2010/main" xmlns="" val="2795223213"/>
      </p:ext>
    </p:extLst>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 Pictu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00" y="273600"/>
            <a:ext cx="8229600" cy="738000"/>
          </a:xfrm>
          <a:prstGeom prst="rect">
            <a:avLst/>
          </a:prstGeom>
        </p:spPr>
        <p:txBody>
          <a:bodyPr wrap="square" lIns="0" tIns="0" rIns="0" bIns="0">
            <a:normAutofit/>
          </a:bodyPr>
          <a:lstStyle>
            <a:lvl1pPr>
              <a:defRPr sz="4400">
                <a:latin typeface="+mj-lt"/>
              </a:defRPr>
            </a:lvl1pPr>
          </a:lstStyle>
          <a:p>
            <a:r>
              <a:rPr lang="en-US" noProof="0" dirty="0" smtClean="0"/>
              <a:t>Main title</a:t>
            </a:r>
            <a:endParaRPr lang="en-US" noProof="0" dirty="0"/>
          </a:p>
        </p:txBody>
      </p:sp>
      <p:sp>
        <p:nvSpPr>
          <p:cNvPr id="11" name="Text Placeholder 10"/>
          <p:cNvSpPr>
            <a:spLocks noGrp="1"/>
          </p:cNvSpPr>
          <p:nvPr>
            <p:ph type="body" sz="quarter" idx="15" hasCustomPrompt="1"/>
          </p:nvPr>
        </p:nvSpPr>
        <p:spPr>
          <a:xfrm>
            <a:off x="395288" y="1052736"/>
            <a:ext cx="8208962" cy="864096"/>
          </a:xfrm>
          <a:prstGeom prst="rect">
            <a:avLst/>
          </a:prstGeom>
        </p:spPr>
        <p:txBody>
          <a:bodyPr lIns="0" tIns="0" rIns="0" bIns="0">
            <a:normAutofit/>
          </a:bodyPr>
          <a:lstStyle>
            <a:lvl1pPr marL="0" indent="0">
              <a:buFont typeface="Arial" pitchFamily="34" charset="0"/>
              <a:buNone/>
              <a:defRPr sz="3800">
                <a:latin typeface="+mj-lt"/>
              </a:defRPr>
            </a:lvl1pPr>
            <a:lvl2pPr>
              <a:buNone/>
              <a:defRPr sz="2400"/>
            </a:lvl2pPr>
            <a:lvl3pPr>
              <a:buNone/>
              <a:defRPr sz="2400"/>
            </a:lvl3pPr>
            <a:lvl4pPr>
              <a:buNone/>
              <a:defRPr sz="2400"/>
            </a:lvl4pPr>
            <a:lvl5pPr>
              <a:buNone/>
              <a:defRPr sz="2400"/>
            </a:lvl5pPr>
          </a:lstStyle>
          <a:p>
            <a:pPr lvl="0"/>
            <a:r>
              <a:rPr lang="en-US" noProof="0" dirty="0" smtClean="0"/>
              <a:t>Click to edit text</a:t>
            </a:r>
            <a:endParaRPr lang="en-US" noProof="0" dirty="0"/>
          </a:p>
        </p:txBody>
      </p:sp>
      <p:sp>
        <p:nvSpPr>
          <p:cNvPr id="6" name="Picture Placeholder 2"/>
          <p:cNvSpPr>
            <a:spLocks noGrp="1"/>
          </p:cNvSpPr>
          <p:nvPr>
            <p:ph type="pic" idx="12"/>
          </p:nvPr>
        </p:nvSpPr>
        <p:spPr>
          <a:xfrm>
            <a:off x="395536" y="1988840"/>
            <a:ext cx="5006347" cy="375476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
        <p:nvSpPr>
          <p:cNvPr id="5" name="Text Placeholder 10"/>
          <p:cNvSpPr>
            <a:spLocks noGrp="1"/>
          </p:cNvSpPr>
          <p:nvPr>
            <p:ph type="body" sz="quarter" idx="15"/>
          </p:nvPr>
        </p:nvSpPr>
        <p:spPr>
          <a:xfrm>
            <a:off x="395288" y="1412776"/>
            <a:ext cx="8208962" cy="4823960"/>
          </a:xfrm>
          <a:prstGeom prst="rect">
            <a:avLst/>
          </a:prstGeom>
        </p:spPr>
        <p:txBody>
          <a:bodyPr lIns="0" tIns="0" rIns="0" bIns="0">
            <a:normAutofit/>
          </a:bodyPr>
          <a:lstStyle>
            <a:lvl1pPr marL="252000" indent="-252000">
              <a:lnSpc>
                <a:spcPct val="100000"/>
              </a:lnSpc>
              <a:spcBef>
                <a:spcPts val="0"/>
              </a:spcBef>
              <a:spcAft>
                <a:spcPts val="0"/>
              </a:spcAft>
              <a:buFont typeface="Arial" pitchFamily="34" charset="0"/>
              <a:buChar char="•"/>
              <a:defRPr sz="3800">
                <a:latin typeface="Calibri" pitchFamily="34" charset="0"/>
              </a:defRPr>
            </a:lvl1pPr>
            <a:lvl2pPr marL="612000" indent="-252000">
              <a:spcBef>
                <a:spcPts val="0"/>
              </a:spcBef>
              <a:spcAft>
                <a:spcPts val="0"/>
              </a:spcAft>
              <a:defRPr sz="3200">
                <a:latin typeface="Calibri" pitchFamily="34" charset="0"/>
              </a:defRPr>
            </a:lvl2pPr>
            <a:lvl3pPr marL="900000" indent="-216000">
              <a:spcBef>
                <a:spcPts val="0"/>
              </a:spcBef>
              <a:defRPr sz="2800">
                <a:latin typeface="Calibri" pitchFamily="34" charset="0"/>
              </a:defRPr>
            </a:lvl3pPr>
            <a:lvl4pPr marL="1152000" indent="-288000">
              <a:spcBef>
                <a:spcPts val="0"/>
              </a:spcBef>
              <a:spcAft>
                <a:spcPts val="0"/>
              </a:spcAft>
              <a:buFont typeface="Symbol" pitchFamily="18" charset="2"/>
              <a:buChar char="-"/>
              <a:defRPr sz="2400">
                <a:latin typeface="Calibri" pitchFamily="34" charset="0"/>
              </a:defRPr>
            </a:lvl4pPr>
            <a:lvl5pPr marL="1476000" indent="-288000">
              <a:spcBef>
                <a:spcPts val="0"/>
              </a:spcBef>
              <a:spcAft>
                <a:spcPts val="0"/>
              </a:spcAft>
              <a:defRPr sz="2000" baseline="0">
                <a:latin typeface="Calibri" pitchFamily="34" charset="0"/>
              </a:defRPr>
            </a:lvl5pPr>
            <a:lvl6pPr marL="0" indent="0">
              <a:spcBef>
                <a:spcPts val="0"/>
              </a:spcBef>
              <a:spcAft>
                <a:spcPts val="0"/>
              </a:spcAft>
              <a:buNone/>
              <a:defRPr sz="24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sk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6000" y="273598"/>
            <a:ext cx="7704392"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pic>
        <p:nvPicPr>
          <p:cNvPr id="4" name="Picture 3" descr="Icon-Task.png"/>
          <p:cNvPicPr>
            <a:picLocks noChangeAspect="1"/>
          </p:cNvPicPr>
          <p:nvPr userDrawn="1"/>
        </p:nvPicPr>
        <p:blipFill>
          <a:blip r:embed="rId2" cstate="print"/>
          <a:stretch>
            <a:fillRect/>
          </a:stretch>
        </p:blipFill>
        <p:spPr>
          <a:xfrm>
            <a:off x="8100392" y="404664"/>
            <a:ext cx="864096" cy="864096"/>
          </a:xfrm>
          <a:prstGeom prst="rect">
            <a:avLst/>
          </a:prstGeom>
        </p:spPr>
      </p:pic>
      <p:sp>
        <p:nvSpPr>
          <p:cNvPr id="5" name="Text Placeholder 10"/>
          <p:cNvSpPr>
            <a:spLocks noGrp="1"/>
          </p:cNvSpPr>
          <p:nvPr>
            <p:ph type="body" sz="quarter" idx="15"/>
          </p:nvPr>
        </p:nvSpPr>
        <p:spPr>
          <a:xfrm>
            <a:off x="395288" y="1412776"/>
            <a:ext cx="8208962" cy="4823960"/>
          </a:xfrm>
          <a:prstGeom prst="rect">
            <a:avLst/>
          </a:prstGeom>
        </p:spPr>
        <p:txBody>
          <a:bodyPr lIns="0" tIns="0" rIns="0" bIns="0">
            <a:normAutofit/>
          </a:bodyPr>
          <a:lstStyle>
            <a:lvl1pPr marL="252000" indent="-252000">
              <a:lnSpc>
                <a:spcPct val="100000"/>
              </a:lnSpc>
              <a:spcBef>
                <a:spcPts val="0"/>
              </a:spcBef>
              <a:spcAft>
                <a:spcPts val="0"/>
              </a:spcAft>
              <a:buFont typeface="Arial" pitchFamily="34" charset="0"/>
              <a:buChar char="•"/>
              <a:defRPr sz="3800">
                <a:latin typeface="Calibri" pitchFamily="34" charset="0"/>
              </a:defRPr>
            </a:lvl1pPr>
            <a:lvl2pPr marL="612000" indent="-252000">
              <a:spcBef>
                <a:spcPts val="0"/>
              </a:spcBef>
              <a:spcAft>
                <a:spcPts val="0"/>
              </a:spcAft>
              <a:defRPr sz="3200">
                <a:latin typeface="Calibri" pitchFamily="34" charset="0"/>
              </a:defRPr>
            </a:lvl2pPr>
            <a:lvl3pPr marL="900000" indent="-216000">
              <a:spcBef>
                <a:spcPts val="0"/>
              </a:spcBef>
              <a:defRPr sz="2800">
                <a:latin typeface="Calibri" pitchFamily="34" charset="0"/>
              </a:defRPr>
            </a:lvl3pPr>
            <a:lvl4pPr marL="1152000" indent="-288000">
              <a:spcBef>
                <a:spcPts val="0"/>
              </a:spcBef>
              <a:spcAft>
                <a:spcPts val="0"/>
              </a:spcAft>
              <a:buFont typeface="Symbol" pitchFamily="18" charset="2"/>
              <a:buChar char="-"/>
              <a:defRPr sz="2400">
                <a:latin typeface="Calibri" pitchFamily="34" charset="0"/>
              </a:defRPr>
            </a:lvl4pPr>
            <a:lvl5pPr marL="1476000" indent="-288000">
              <a:spcBef>
                <a:spcPts val="0"/>
              </a:spcBef>
              <a:spcAft>
                <a:spcPts val="0"/>
              </a:spcAft>
              <a:defRPr sz="2000" baseline="0">
                <a:latin typeface="Calibri" pitchFamily="34" charset="0"/>
              </a:defRPr>
            </a:lvl5pPr>
            <a:lvl6pPr marL="0" indent="0">
              <a:spcBef>
                <a:spcPts val="0"/>
              </a:spcBef>
              <a:spcAft>
                <a:spcPts val="0"/>
              </a:spcAft>
              <a:buNone/>
              <a:defRPr sz="24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Text + Thumbnail">
    <p:spTree>
      <p:nvGrpSpPr>
        <p:cNvPr id="1" name=""/>
        <p:cNvGrpSpPr/>
        <p:nvPr/>
      </p:nvGrpSpPr>
      <p:grpSpPr>
        <a:xfrm>
          <a:off x="0" y="0"/>
          <a:ext cx="0" cy="0"/>
          <a:chOff x="0" y="0"/>
          <a:chExt cx="0" cy="0"/>
        </a:xfrm>
      </p:grpSpPr>
      <p:sp>
        <p:nvSpPr>
          <p:cNvPr id="6" name="Picture Placeholder 2"/>
          <p:cNvSpPr>
            <a:spLocks noGrp="1"/>
          </p:cNvSpPr>
          <p:nvPr>
            <p:ph type="pic" idx="12"/>
          </p:nvPr>
        </p:nvSpPr>
        <p:spPr>
          <a:xfrm>
            <a:off x="6012160" y="1412776"/>
            <a:ext cx="2688299" cy="201622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a:p>
        </p:txBody>
      </p:sp>
      <p:sp>
        <p:nvSpPr>
          <p:cNvPr id="8" name="Title 1"/>
          <p:cNvSpPr>
            <a:spLocks noGrp="1"/>
          </p:cNvSpPr>
          <p:nvPr>
            <p:ph type="ctrTitle" hasCustomPrompt="1"/>
          </p:nvPr>
        </p:nvSpPr>
        <p:spPr>
          <a:xfrm>
            <a:off x="396000" y="273598"/>
            <a:ext cx="8352464" cy="923154"/>
          </a:xfrm>
          <a:prstGeom prst="rect">
            <a:avLst/>
          </a:prstGeom>
        </p:spPr>
        <p:txBody>
          <a:bodyPr lIns="0" tIns="0" rIns="0" bIns="0" anchor="ctr" anchorCtr="0">
            <a:normAutofit/>
          </a:bodyPr>
          <a:lstStyle>
            <a:lvl1pPr>
              <a:lnSpc>
                <a:spcPct val="100000"/>
              </a:lnSpc>
              <a:defRPr sz="4400" baseline="0">
                <a:latin typeface="+mj-lt"/>
              </a:defRPr>
            </a:lvl1pPr>
          </a:lstStyle>
          <a:p>
            <a:r>
              <a:rPr lang="en-US" dirty="0" smtClean="0"/>
              <a:t>Main title</a:t>
            </a:r>
            <a:endParaRPr lang="de-AT" dirty="0"/>
          </a:p>
        </p:txBody>
      </p:sp>
      <p:sp>
        <p:nvSpPr>
          <p:cNvPr id="10" name="Text Placeholder 10"/>
          <p:cNvSpPr>
            <a:spLocks noGrp="1"/>
          </p:cNvSpPr>
          <p:nvPr>
            <p:ph type="body" sz="quarter" idx="15"/>
          </p:nvPr>
        </p:nvSpPr>
        <p:spPr>
          <a:xfrm>
            <a:off x="395288" y="1412776"/>
            <a:ext cx="5472856" cy="4823960"/>
          </a:xfrm>
          <a:prstGeom prst="rect">
            <a:avLst/>
          </a:prstGeom>
        </p:spPr>
        <p:txBody>
          <a:bodyPr lIns="0" tIns="0" rIns="0" bIns="0">
            <a:normAutofit/>
          </a:bodyPr>
          <a:lstStyle>
            <a:lvl1pPr marL="252000" indent="-252000">
              <a:lnSpc>
                <a:spcPct val="100000"/>
              </a:lnSpc>
              <a:spcBef>
                <a:spcPts val="0"/>
              </a:spcBef>
              <a:spcAft>
                <a:spcPts val="0"/>
              </a:spcAft>
              <a:buFont typeface="Arial" pitchFamily="34" charset="0"/>
              <a:buChar char="•"/>
              <a:defRPr sz="3800">
                <a:latin typeface="Calibri" pitchFamily="34" charset="0"/>
              </a:defRPr>
            </a:lvl1pPr>
            <a:lvl2pPr marL="612000" indent="-252000">
              <a:spcBef>
                <a:spcPts val="0"/>
              </a:spcBef>
              <a:spcAft>
                <a:spcPts val="0"/>
              </a:spcAft>
              <a:defRPr sz="3200">
                <a:latin typeface="Calibri" pitchFamily="34" charset="0"/>
              </a:defRPr>
            </a:lvl2pPr>
            <a:lvl3pPr marL="900000" indent="-216000">
              <a:spcBef>
                <a:spcPts val="0"/>
              </a:spcBef>
              <a:defRPr sz="2800">
                <a:latin typeface="Calibri" pitchFamily="34" charset="0"/>
              </a:defRPr>
            </a:lvl3pPr>
            <a:lvl4pPr marL="1152000" indent="-288000">
              <a:spcBef>
                <a:spcPts val="0"/>
              </a:spcBef>
              <a:spcAft>
                <a:spcPts val="0"/>
              </a:spcAft>
              <a:buFont typeface="Symbol" pitchFamily="18" charset="2"/>
              <a:buChar char="-"/>
              <a:defRPr sz="2400">
                <a:latin typeface="Calibri" pitchFamily="34" charset="0"/>
              </a:defRPr>
            </a:lvl4pPr>
            <a:lvl5pPr marL="1476000" indent="-288000">
              <a:spcBef>
                <a:spcPts val="0"/>
              </a:spcBef>
              <a:spcAft>
                <a:spcPts val="0"/>
              </a:spcAft>
              <a:defRPr sz="2000" baseline="0">
                <a:latin typeface="Calibri" pitchFamily="34" charset="0"/>
              </a:defRPr>
            </a:lvl5pPr>
            <a:lvl6pPr marL="0" indent="0">
              <a:spcBef>
                <a:spcPts val="0"/>
              </a:spcBef>
              <a:spcAft>
                <a:spcPts val="0"/>
              </a:spcAft>
              <a:buNone/>
              <a:defRPr sz="2400" baseline="0">
                <a:solidFill>
                  <a:srgbClr val="005387"/>
                </a:solidFill>
                <a:latin typeface="Consolas" pitchFamily="49" charset="0"/>
                <a:cs typeface="Consolas" pitchFamily="49"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AT" dirty="0" smtClean="0"/>
          </a:p>
          <a:p>
            <a:pPr lvl="5"/>
            <a:r>
              <a:rPr lang="de-AT" dirty="0" smtClean="0"/>
              <a:t>Code Script</a:t>
            </a:r>
            <a:endParaRPr 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7.png"/><Relationship Id="rId4" Type="http://schemas.openxmlformats.org/officeDocument/2006/relationships/slideLayout" Target="../slideLayouts/slideLayout15.xml"/><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345" name="Picture 9" descr="C:\Users\ag\Desktop\PPT Template\pattern.png"/>
          <p:cNvPicPr>
            <a:picLocks noChangeAspect="1" noChangeArrowheads="1"/>
          </p:cNvPicPr>
          <p:nvPr/>
        </p:nvPicPr>
        <p:blipFill>
          <a:blip r:embed="rId7" cstate="print"/>
          <a:srcRect/>
          <a:stretch>
            <a:fillRect/>
          </a:stretch>
        </p:blipFill>
        <p:spPr bwMode="auto">
          <a:xfrm>
            <a:off x="0" y="0"/>
            <a:ext cx="4254500" cy="6869113"/>
          </a:xfrm>
          <a:prstGeom prst="rect">
            <a:avLst/>
          </a:prstGeom>
          <a:noFill/>
        </p:spPr>
      </p:pic>
      <p:pic>
        <p:nvPicPr>
          <p:cNvPr id="14343" name="Picture 7" descr="C:\Users\ag\Desktop\PPT Template\bar logo top.png"/>
          <p:cNvPicPr>
            <a:picLocks noChangeAspect="1" noChangeArrowheads="1"/>
          </p:cNvPicPr>
          <p:nvPr/>
        </p:nvPicPr>
        <p:blipFill>
          <a:blip r:embed="rId8" cstate="print"/>
          <a:srcRect/>
          <a:stretch>
            <a:fillRect/>
          </a:stretch>
        </p:blipFill>
        <p:spPr bwMode="auto">
          <a:xfrm>
            <a:off x="8967788" y="-11113"/>
            <a:ext cx="176212" cy="6869113"/>
          </a:xfrm>
          <a:prstGeom prst="rect">
            <a:avLst/>
          </a:prstGeom>
          <a:noFill/>
        </p:spPr>
      </p:pic>
      <p:pic>
        <p:nvPicPr>
          <p:cNvPr id="14344" name="Picture 8" descr="C:\Users\ag\Desktop\PPT Template\logo top.png"/>
          <p:cNvPicPr>
            <a:picLocks noChangeAspect="1" noChangeArrowheads="1"/>
          </p:cNvPicPr>
          <p:nvPr/>
        </p:nvPicPr>
        <p:blipFill>
          <a:blip r:embed="rId9" cstate="print"/>
          <a:srcRect/>
          <a:stretch>
            <a:fillRect/>
          </a:stretch>
        </p:blipFill>
        <p:spPr bwMode="auto">
          <a:xfrm>
            <a:off x="5718175" y="0"/>
            <a:ext cx="3425825" cy="1146176"/>
          </a:xfrm>
          <a:prstGeom prst="rect">
            <a:avLst/>
          </a:prstGeom>
          <a:noFill/>
        </p:spPr>
      </p:pic>
      <p:sp>
        <p:nvSpPr>
          <p:cNvPr id="7" name="Text Placeholder 19"/>
          <p:cNvSpPr txBox="1">
            <a:spLocks/>
          </p:cNvSpPr>
          <p:nvPr/>
        </p:nvSpPr>
        <p:spPr>
          <a:xfrm>
            <a:off x="4320000" y="6480000"/>
            <a:ext cx="4319587" cy="215900"/>
          </a:xfrm>
          <a:prstGeom prst="rect">
            <a:avLst/>
          </a:prstGeom>
        </p:spPr>
        <p:txBody>
          <a:bodyPr lIns="0" tIns="0" rIns="0" bIns="0" anchor="ctr" anchorCtr="0"/>
          <a:lstStyle>
            <a:lvl1pPr algn="r">
              <a:buFontTx/>
              <a:buNone/>
              <a:defRPr sz="800" b="1" cap="all" baseline="0">
                <a:solidFill>
                  <a:schemeClr val="bg1">
                    <a:lumMod val="50000"/>
                  </a:schemeClr>
                </a:solidFill>
                <a:latin typeface="Arial" pitchFamily="34" charset="0"/>
              </a:defRPr>
            </a:lvl1pPr>
          </a:lstStyle>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800" b="1" i="0" u="none" strike="noStrike" kern="1200" cap="all" spc="0" normalizeH="0" baseline="0" noProof="0" dirty="0" smtClean="0">
                <a:ln>
                  <a:noFill/>
                </a:ln>
                <a:solidFill>
                  <a:schemeClr val="bg1">
                    <a:lumMod val="50000"/>
                  </a:schemeClr>
                </a:solidFill>
                <a:effectLst/>
                <a:uLnTx/>
                <a:uFillTx/>
                <a:latin typeface="Arial" pitchFamily="34" charset="0"/>
                <a:ea typeface="+mn-ea"/>
                <a:cs typeface="+mn-cs"/>
              </a:rPr>
              <a:t>Copyright, </a:t>
            </a:r>
            <a:r>
              <a:rPr kumimoji="0" lang="en-US" sz="800" b="1" i="0" u="none" strike="noStrike" kern="1200" cap="all" spc="0" normalizeH="0" baseline="0" noProof="0" dirty="0" err="1" smtClean="0">
                <a:ln>
                  <a:noFill/>
                </a:ln>
                <a:solidFill>
                  <a:schemeClr val="bg1">
                    <a:lumMod val="50000"/>
                  </a:schemeClr>
                </a:solidFill>
                <a:effectLst/>
                <a:uLnTx/>
                <a:uFillTx/>
                <a:latin typeface="Arial" pitchFamily="34" charset="0"/>
                <a:ea typeface="+mn-ea"/>
                <a:cs typeface="+mn-cs"/>
              </a:rPr>
              <a:t>TechTalk</a:t>
            </a:r>
            <a:r>
              <a:rPr kumimoji="0" lang="en-US" sz="800" b="1" i="0" u="none" strike="noStrike" kern="1200" cap="all" spc="0" normalizeH="0" baseline="0" noProof="0" dirty="0" smtClean="0">
                <a:ln>
                  <a:noFill/>
                </a:ln>
                <a:solidFill>
                  <a:schemeClr val="bg1">
                    <a:lumMod val="50000"/>
                  </a:schemeClr>
                </a:solidFill>
                <a:effectLst/>
                <a:uLnTx/>
                <a:uFillTx/>
                <a:latin typeface="Arial" pitchFamily="34" charset="0"/>
                <a:ea typeface="+mn-ea"/>
                <a:cs typeface="+mn-cs"/>
              </a:rPr>
              <a:t>  - www.techtalk.at</a:t>
            </a:r>
            <a:endParaRPr kumimoji="0" lang="de-AT" sz="800" b="1" i="0" u="none" strike="noStrike" kern="1200" cap="all" spc="0" normalizeH="0" baseline="0" noProof="0" dirty="0">
              <a:ln>
                <a:noFill/>
              </a:ln>
              <a:solidFill>
                <a:schemeClr val="bg1">
                  <a:lumMod val="50000"/>
                </a:schemeClr>
              </a:solidFill>
              <a:effectLst/>
              <a:uLnTx/>
              <a:uFillTx/>
              <a:latin typeface="Arial"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80" r:id="rId4"/>
    <p:sldLayoutId id="2147483699" r:id="rId5"/>
  </p:sldLayoutIdLst>
  <p:timing>
    <p:tnLst>
      <p:par>
        <p:cTn id="1" dur="indefinite" restart="never" nodeType="tmRoot"/>
      </p:par>
    </p:tnLst>
  </p:timing>
  <p:hf sldNum="0" hdr="0" ftr="0"/>
  <p:txStyles>
    <p:titleStyle>
      <a:lvl1pPr algn="l" defTabSz="914400" rtl="0" eaLnBrk="1" latinLnBrk="0" hangingPunct="1">
        <a:spcBef>
          <a:spcPct val="0"/>
        </a:spcBef>
        <a:buNone/>
        <a:defRPr sz="3000" b="1" kern="1200">
          <a:solidFill>
            <a:srgbClr val="005387"/>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Footer-Bar.png"/>
          <p:cNvPicPr>
            <a:picLocks noChangeAspect="1"/>
          </p:cNvPicPr>
          <p:nvPr/>
        </p:nvPicPr>
        <p:blipFill>
          <a:blip r:embed="rId8" cstate="print"/>
          <a:stretch>
            <a:fillRect/>
          </a:stretch>
        </p:blipFill>
        <p:spPr>
          <a:xfrm>
            <a:off x="0" y="6318059"/>
            <a:ext cx="9144000" cy="539940"/>
          </a:xfrm>
          <a:prstGeom prst="rect">
            <a:avLst/>
          </a:prstGeom>
        </p:spPr>
      </p:pic>
      <p:sp>
        <p:nvSpPr>
          <p:cNvPr id="6" name="Text Placeholder 9"/>
          <p:cNvSpPr txBox="1">
            <a:spLocks/>
          </p:cNvSpPr>
          <p:nvPr/>
        </p:nvSpPr>
        <p:spPr>
          <a:xfrm>
            <a:off x="395287" y="6546249"/>
            <a:ext cx="4320000" cy="123111"/>
          </a:xfrm>
          <a:prstGeom prst="rect">
            <a:avLst/>
          </a:prstGeom>
        </p:spPr>
        <p:txBody>
          <a:bodyPr lIns="0" tIns="0" rIns="0" bIns="0" anchor="t" anchorCtr="0"/>
          <a:lstStyle>
            <a:lvl1pPr>
              <a:buNone/>
              <a:defRPr sz="800" b="1" cap="all" baseline="0">
                <a:solidFill>
                  <a:schemeClr val="bg1">
                    <a:lumMod val="50000"/>
                  </a:schemeClr>
                </a:solidFill>
              </a:defRPr>
            </a:lvl1pPr>
          </a:lstStyle>
          <a:p>
            <a:pPr marL="0" marR="0" lvl="0" indent="-252000" algn="l" defTabSz="914400" rtl="0" eaLnBrk="1" fontAlgn="auto" latinLnBrk="0" hangingPunct="1">
              <a:lnSpc>
                <a:spcPct val="100000"/>
              </a:lnSpc>
              <a:spcBef>
                <a:spcPct val="20000"/>
              </a:spcBef>
              <a:spcAft>
                <a:spcPts val="0"/>
              </a:spcAft>
              <a:buClrTx/>
              <a:buSzTx/>
              <a:buFont typeface="Arial" pitchFamily="34" charset="0"/>
              <a:buNone/>
              <a:tabLst/>
              <a:defRPr/>
            </a:pPr>
            <a:fld id="{DFD7E0C1-07A2-4D8D-97AD-02DBE656CD71}" type="slidenum">
              <a:rPr kumimoji="0" lang="en-US" sz="800" b="1" i="0" u="none" strike="noStrike" kern="1200" cap="all" spc="0" normalizeH="0" baseline="0" noProof="0" smtClean="0">
                <a:ln>
                  <a:noFill/>
                </a:ln>
                <a:solidFill>
                  <a:schemeClr val="bg1">
                    <a:lumMod val="50000"/>
                  </a:schemeClr>
                </a:solidFill>
                <a:effectLst/>
                <a:uLnTx/>
                <a:uFillTx/>
                <a:latin typeface="Arial" pitchFamily="34" charset="0"/>
                <a:ea typeface="+mn-ea"/>
                <a:cs typeface="Arial" pitchFamily="34" charset="0"/>
              </a:rPr>
              <a:pPr marL="0" marR="0" lvl="0" indent="-252000" algn="l" defTabSz="914400" rtl="0" eaLnBrk="1" fontAlgn="auto" latinLnBrk="0" hangingPunct="1">
                <a:lnSpc>
                  <a:spcPct val="100000"/>
                </a:lnSpc>
                <a:spcBef>
                  <a:spcPct val="20000"/>
                </a:spcBef>
                <a:spcAft>
                  <a:spcPts val="0"/>
                </a:spcAft>
                <a:buClrTx/>
                <a:buSzTx/>
                <a:buFont typeface="Arial" pitchFamily="34" charset="0"/>
                <a:buNone/>
                <a:tabLst/>
                <a:defRPr/>
              </a:pPr>
              <a:t>‹Nr.›</a:t>
            </a:fld>
            <a:endParaRPr kumimoji="0" lang="en-US" sz="800" b="1" i="0" u="none" strike="noStrike" kern="1200" cap="all" spc="0" normalizeH="0" baseline="0" noProof="0">
              <a:ln>
                <a:noFill/>
              </a:ln>
              <a:solidFill>
                <a:schemeClr val="bg1">
                  <a:lumMod val="50000"/>
                </a:schemeClr>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70" r:id="rId1"/>
    <p:sldLayoutId id="2147483667" r:id="rId2"/>
    <p:sldLayoutId id="2147483688" r:id="rId3"/>
    <p:sldLayoutId id="2147483672" r:id="rId4"/>
    <p:sldLayoutId id="2147483671" r:id="rId5"/>
    <p:sldLayoutId id="2147483678" r:id="rId6"/>
  </p:sldLayoutIdLst>
  <p:timing>
    <p:tnLst>
      <p:par>
        <p:cTn id="1" dur="indefinite" restart="never" nodeType="tmRoot"/>
      </p:par>
    </p:tnLst>
  </p:timing>
  <p:hf sldNum="0" hdr="0" ftr="0"/>
  <p:txStyles>
    <p:titleStyle>
      <a:lvl1pPr algn="l" defTabSz="914400" rtl="0" eaLnBrk="1" latinLnBrk="0" hangingPunct="1">
        <a:spcBef>
          <a:spcPct val="0"/>
        </a:spcBef>
        <a:buNone/>
        <a:defRPr sz="4000" b="1" kern="1200" baseline="0">
          <a:solidFill>
            <a:srgbClr val="005387"/>
          </a:solidFill>
          <a:latin typeface="Arial" pitchFamily="34" charset="0"/>
          <a:ea typeface="+mj-ea"/>
          <a:cs typeface="Arial" pitchFamily="34" charset="0"/>
        </a:defRPr>
      </a:lvl1pPr>
    </p:titleStyle>
    <p:bodyStyle>
      <a:lvl1pPr marL="0" indent="-252000" algn="l" defTabSz="914400" rtl="0" eaLnBrk="1" latinLnBrk="0" hangingPunct="1">
        <a:spcBef>
          <a:spcPct val="20000"/>
        </a:spcBef>
        <a:buFont typeface="Arial" pitchFamily="34" charset="0"/>
        <a:buChar char="•"/>
        <a:defRPr sz="3000" b="0" kern="1200">
          <a:solidFill>
            <a:schemeClr val="tx1"/>
          </a:solidFill>
          <a:latin typeface="Arial" pitchFamily="34" charset="0"/>
          <a:ea typeface="+mn-ea"/>
          <a:cs typeface="Arial" pitchFamily="34" charset="0"/>
        </a:defRPr>
      </a:lvl1pPr>
      <a:lvl2pPr marL="432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648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792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4pPr>
      <a:lvl5pPr marL="1008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Text Placeholder 9"/>
          <p:cNvSpPr txBox="1">
            <a:spLocks/>
          </p:cNvSpPr>
          <p:nvPr/>
        </p:nvSpPr>
        <p:spPr>
          <a:xfrm>
            <a:off x="395287" y="6546249"/>
            <a:ext cx="4320000" cy="123111"/>
          </a:xfrm>
          <a:prstGeom prst="rect">
            <a:avLst/>
          </a:prstGeom>
        </p:spPr>
        <p:txBody>
          <a:bodyPr lIns="0" tIns="0" rIns="0" bIns="0" anchor="t" anchorCtr="0"/>
          <a:lstStyle>
            <a:lvl1pPr>
              <a:buNone/>
              <a:defRPr sz="800" b="1" cap="all" baseline="0">
                <a:solidFill>
                  <a:schemeClr val="bg1">
                    <a:lumMod val="50000"/>
                  </a:schemeClr>
                </a:solidFill>
              </a:defRPr>
            </a:lvl1pPr>
          </a:lstStyle>
          <a:p>
            <a:pPr marL="0" marR="0" lvl="0" indent="-252000" algn="l" defTabSz="914400" rtl="0" eaLnBrk="1" fontAlgn="auto" latinLnBrk="0" hangingPunct="1">
              <a:lnSpc>
                <a:spcPct val="100000"/>
              </a:lnSpc>
              <a:spcBef>
                <a:spcPct val="20000"/>
              </a:spcBef>
              <a:spcAft>
                <a:spcPts val="0"/>
              </a:spcAft>
              <a:buClrTx/>
              <a:buSzTx/>
              <a:buFont typeface="Arial" pitchFamily="34" charset="0"/>
              <a:buNone/>
              <a:tabLst/>
              <a:defRPr/>
            </a:pPr>
            <a:fld id="{DFD7E0C1-07A2-4D8D-97AD-02DBE656CD71}" type="slidenum">
              <a:rPr kumimoji="0" lang="en-US" sz="800" b="1" i="0" u="none" strike="noStrike" kern="1200" cap="all" spc="0" normalizeH="0" baseline="0" noProof="0" smtClean="0">
                <a:ln>
                  <a:noFill/>
                </a:ln>
                <a:solidFill>
                  <a:schemeClr val="bg1">
                    <a:lumMod val="50000"/>
                  </a:schemeClr>
                </a:solidFill>
                <a:effectLst/>
                <a:uLnTx/>
                <a:uFillTx/>
                <a:latin typeface="Arial" pitchFamily="34" charset="0"/>
                <a:ea typeface="+mn-ea"/>
                <a:cs typeface="Arial" pitchFamily="34" charset="0"/>
              </a:rPr>
              <a:pPr marL="0" marR="0" lvl="0" indent="-252000" algn="l" defTabSz="914400" rtl="0" eaLnBrk="1" fontAlgn="auto" latinLnBrk="0" hangingPunct="1">
                <a:lnSpc>
                  <a:spcPct val="100000"/>
                </a:lnSpc>
                <a:spcBef>
                  <a:spcPct val="20000"/>
                </a:spcBef>
                <a:spcAft>
                  <a:spcPts val="0"/>
                </a:spcAft>
                <a:buClrTx/>
                <a:buSzTx/>
                <a:buFont typeface="Arial" pitchFamily="34" charset="0"/>
                <a:buNone/>
                <a:tabLst/>
                <a:defRPr/>
              </a:pPr>
              <a:t>‹Nr.›</a:t>
            </a:fld>
            <a:endParaRPr kumimoji="0" lang="en-US" sz="800" b="1" i="0" u="none" strike="noStrike" kern="1200" cap="all" spc="0" normalizeH="0" baseline="0" noProof="0">
              <a:ln>
                <a:noFill/>
              </a:ln>
              <a:solidFill>
                <a:schemeClr val="bg1">
                  <a:lumMod val="50000"/>
                </a:schemeClr>
              </a:solidFill>
              <a:effectLst/>
              <a:uLnTx/>
              <a:uFillTx/>
              <a:latin typeface="Arial" pitchFamily="34" charset="0"/>
              <a:ea typeface="+mn-ea"/>
              <a:cs typeface="Arial" pitchFamily="34" charset="0"/>
            </a:endParaRPr>
          </a:p>
        </p:txBody>
      </p:sp>
      <p:pic>
        <p:nvPicPr>
          <p:cNvPr id="4" name="Picture 3" descr="logo bottom.png"/>
          <p:cNvPicPr>
            <a:picLocks noChangeAspect="1"/>
          </p:cNvPicPr>
          <p:nvPr/>
        </p:nvPicPr>
        <p:blipFill>
          <a:blip r:embed="rId9" cstate="print"/>
          <a:stretch>
            <a:fillRect/>
          </a:stretch>
        </p:blipFill>
        <p:spPr>
          <a:xfrm>
            <a:off x="6900857" y="6205782"/>
            <a:ext cx="2243143" cy="652218"/>
          </a:xfrm>
          <a:prstGeom prst="rect">
            <a:avLst/>
          </a:prstGeom>
        </p:spPr>
      </p:pic>
      <p:pic>
        <p:nvPicPr>
          <p:cNvPr id="7" name="Picture 6" descr="bar logo down.png"/>
          <p:cNvPicPr>
            <a:picLocks noChangeAspect="1"/>
          </p:cNvPicPr>
          <p:nvPr/>
        </p:nvPicPr>
        <p:blipFill>
          <a:blip r:embed="rId10" cstate="print"/>
          <a:stretch>
            <a:fillRect/>
          </a:stretch>
        </p:blipFill>
        <p:spPr>
          <a:xfrm>
            <a:off x="8967530" y="0"/>
            <a:ext cx="176470" cy="685800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7" r:id="rId3"/>
    <p:sldLayoutId id="2147483684" r:id="rId4"/>
    <p:sldLayoutId id="2147483685" r:id="rId5"/>
    <p:sldLayoutId id="2147483686" r:id="rId6"/>
    <p:sldLayoutId id="2147483698" r:id="rId7"/>
  </p:sldLayoutIdLst>
  <p:timing>
    <p:tnLst>
      <p:par>
        <p:cTn id="1" dur="indefinite" restart="never" nodeType="tmRoot"/>
      </p:par>
    </p:tnLst>
  </p:timing>
  <p:hf sldNum="0" hdr="0" ftr="0"/>
  <p:txStyles>
    <p:titleStyle>
      <a:lvl1pPr algn="l" defTabSz="914400" rtl="0" eaLnBrk="1" latinLnBrk="0" hangingPunct="1">
        <a:spcBef>
          <a:spcPct val="0"/>
        </a:spcBef>
        <a:buNone/>
        <a:defRPr sz="4000" b="1" kern="1200" baseline="0">
          <a:solidFill>
            <a:srgbClr val="005387"/>
          </a:solidFill>
          <a:latin typeface="Arial" pitchFamily="34" charset="0"/>
          <a:ea typeface="+mj-ea"/>
          <a:cs typeface="Arial" pitchFamily="34" charset="0"/>
        </a:defRPr>
      </a:lvl1pPr>
    </p:titleStyle>
    <p:bodyStyle>
      <a:lvl1pPr marL="0" indent="-252000" algn="l" defTabSz="914400" rtl="0" eaLnBrk="1" latinLnBrk="0" hangingPunct="1">
        <a:spcBef>
          <a:spcPct val="20000"/>
        </a:spcBef>
        <a:buFont typeface="Arial" pitchFamily="34" charset="0"/>
        <a:buChar char="•"/>
        <a:defRPr sz="3000" b="0" kern="1200">
          <a:solidFill>
            <a:schemeClr val="tx1"/>
          </a:solidFill>
          <a:latin typeface="Arial" pitchFamily="34" charset="0"/>
          <a:ea typeface="+mn-ea"/>
          <a:cs typeface="Arial" pitchFamily="34" charset="0"/>
        </a:defRPr>
      </a:lvl1pPr>
      <a:lvl2pPr marL="432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648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792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4pPr>
      <a:lvl5pPr marL="1008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background-message-blue.png"/>
          <p:cNvPicPr>
            <a:picLocks noChangeAspect="1"/>
          </p:cNvPicPr>
          <p:nvPr/>
        </p:nvPicPr>
        <p:blipFill>
          <a:blip r:embed="rId3" cstate="print"/>
          <a:stretch>
            <a:fillRect/>
          </a:stretch>
        </p:blipFill>
        <p:spPr>
          <a:xfrm>
            <a:off x="0" y="0"/>
            <a:ext cx="9144000" cy="6858000"/>
          </a:xfrm>
          <a:prstGeom prst="rect">
            <a:avLst/>
          </a:prstGeom>
        </p:spPr>
      </p:pic>
      <p:sp>
        <p:nvSpPr>
          <p:cNvPr id="6" name="Text Placeholder 9"/>
          <p:cNvSpPr txBox="1">
            <a:spLocks/>
          </p:cNvSpPr>
          <p:nvPr/>
        </p:nvSpPr>
        <p:spPr>
          <a:xfrm>
            <a:off x="395287" y="6546249"/>
            <a:ext cx="4320000" cy="123111"/>
          </a:xfrm>
          <a:prstGeom prst="rect">
            <a:avLst/>
          </a:prstGeom>
        </p:spPr>
        <p:txBody>
          <a:bodyPr lIns="0" tIns="0" rIns="0" bIns="0" anchor="t" anchorCtr="0"/>
          <a:lstStyle>
            <a:lvl1pPr>
              <a:buNone/>
              <a:defRPr sz="800" b="1" cap="all" baseline="0">
                <a:solidFill>
                  <a:schemeClr val="bg1">
                    <a:lumMod val="50000"/>
                  </a:schemeClr>
                </a:solidFill>
              </a:defRPr>
            </a:lvl1pPr>
          </a:lstStyle>
          <a:p>
            <a:pPr marL="0" marR="0" lvl="0" indent="-252000" algn="l" defTabSz="914400" rtl="0" eaLnBrk="1" fontAlgn="auto" latinLnBrk="0" hangingPunct="1">
              <a:lnSpc>
                <a:spcPct val="100000"/>
              </a:lnSpc>
              <a:spcBef>
                <a:spcPct val="20000"/>
              </a:spcBef>
              <a:spcAft>
                <a:spcPts val="0"/>
              </a:spcAft>
              <a:buClrTx/>
              <a:buSzTx/>
              <a:buFont typeface="Arial" pitchFamily="34" charset="0"/>
              <a:buNone/>
              <a:tabLst/>
              <a:defRPr/>
            </a:pPr>
            <a:fld id="{DFD7E0C1-07A2-4D8D-97AD-02DBE656CD71}" type="slidenum">
              <a:rPr kumimoji="0" lang="en-US" sz="800" b="1" i="0" u="none" strike="noStrike" kern="1200" cap="all" spc="0" normalizeH="0" baseline="0" noProof="0" smtClean="0">
                <a:ln>
                  <a:noFill/>
                </a:ln>
                <a:solidFill>
                  <a:schemeClr val="bg1">
                    <a:lumMod val="50000"/>
                  </a:schemeClr>
                </a:solidFill>
                <a:effectLst/>
                <a:uLnTx/>
                <a:uFillTx/>
                <a:latin typeface="Arial" pitchFamily="34" charset="0"/>
                <a:ea typeface="+mn-ea"/>
                <a:cs typeface="Arial" pitchFamily="34" charset="0"/>
              </a:rPr>
              <a:pPr marL="0" marR="0" lvl="0" indent="-252000" algn="l" defTabSz="914400" rtl="0" eaLnBrk="1" fontAlgn="auto" latinLnBrk="0" hangingPunct="1">
                <a:lnSpc>
                  <a:spcPct val="100000"/>
                </a:lnSpc>
                <a:spcBef>
                  <a:spcPct val="20000"/>
                </a:spcBef>
                <a:spcAft>
                  <a:spcPts val="0"/>
                </a:spcAft>
                <a:buClrTx/>
                <a:buSzTx/>
                <a:buFont typeface="Arial" pitchFamily="34" charset="0"/>
                <a:buNone/>
                <a:tabLst/>
                <a:defRPr/>
              </a:pPr>
              <a:t>‹Nr.›</a:t>
            </a:fld>
            <a:endParaRPr kumimoji="0" lang="en-US" sz="800" b="1" i="0" u="none" strike="noStrike" kern="1200" cap="all" spc="0" normalizeH="0" baseline="0" noProof="0">
              <a:ln>
                <a:noFill/>
              </a:ln>
              <a:solidFill>
                <a:schemeClr val="bg1">
                  <a:lumMod val="50000"/>
                </a:schemeClr>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95" r:id="rId1"/>
  </p:sldLayoutIdLst>
  <p:timing>
    <p:tnLst>
      <p:par>
        <p:cTn id="1" dur="indefinite" restart="never" nodeType="tmRoot"/>
      </p:par>
    </p:tnLst>
  </p:timing>
  <p:hf sldNum="0" hdr="0" ftr="0"/>
  <p:txStyles>
    <p:titleStyle>
      <a:lvl1pPr algn="l" defTabSz="914400" rtl="0" eaLnBrk="1" latinLnBrk="0" hangingPunct="1">
        <a:spcBef>
          <a:spcPct val="0"/>
        </a:spcBef>
        <a:buNone/>
        <a:defRPr sz="4000" b="1" kern="1200" baseline="0">
          <a:solidFill>
            <a:srgbClr val="005387"/>
          </a:solidFill>
          <a:latin typeface="Arial" pitchFamily="34" charset="0"/>
          <a:ea typeface="+mj-ea"/>
          <a:cs typeface="Arial" pitchFamily="34" charset="0"/>
        </a:defRPr>
      </a:lvl1pPr>
    </p:titleStyle>
    <p:bodyStyle>
      <a:lvl1pPr marL="0" indent="-252000" algn="l" defTabSz="914400" rtl="0" eaLnBrk="1" latinLnBrk="0" hangingPunct="1">
        <a:spcBef>
          <a:spcPct val="20000"/>
        </a:spcBef>
        <a:buFont typeface="Arial" pitchFamily="34" charset="0"/>
        <a:buChar char="•"/>
        <a:defRPr sz="3000" b="0" kern="1200">
          <a:solidFill>
            <a:schemeClr val="tx1"/>
          </a:solidFill>
          <a:latin typeface="Arial" pitchFamily="34" charset="0"/>
          <a:ea typeface="+mn-ea"/>
          <a:cs typeface="Arial" pitchFamily="34" charset="0"/>
        </a:defRPr>
      </a:lvl1pPr>
      <a:lvl2pPr marL="432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648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792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4pPr>
      <a:lvl5pPr marL="1008000" indent="-180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267744" y="3409255"/>
            <a:ext cx="6407944" cy="670953"/>
          </a:xfrm>
        </p:spPr>
        <p:txBody>
          <a:bodyPr/>
          <a:lstStyle/>
          <a:p>
            <a:r>
              <a:rPr lang="de-AT" dirty="0" smtClean="0"/>
              <a:t>Stefan Leitner</a:t>
            </a:r>
          </a:p>
          <a:p>
            <a:r>
              <a:rPr lang="de-AT" dirty="0" smtClean="0"/>
              <a:t>Andreas </a:t>
            </a:r>
            <a:r>
              <a:rPr lang="de-AT" dirty="0" err="1" smtClean="0"/>
              <a:t>WIllich</a:t>
            </a:r>
            <a:endParaRPr lang="de-AT" dirty="0"/>
          </a:p>
        </p:txBody>
      </p:sp>
      <p:sp>
        <p:nvSpPr>
          <p:cNvPr id="3" name="Text Placeholder 2"/>
          <p:cNvSpPr>
            <a:spLocks noGrp="1"/>
          </p:cNvSpPr>
          <p:nvPr>
            <p:ph type="body" sz="quarter" idx="17"/>
          </p:nvPr>
        </p:nvSpPr>
        <p:spPr/>
        <p:txBody>
          <a:bodyPr/>
          <a:lstStyle/>
          <a:p>
            <a:r>
              <a:rPr lang="de-AT" dirty="0" smtClean="0"/>
              <a:t>13.03.2014</a:t>
            </a:r>
            <a:endParaRPr lang="de-AT" dirty="0"/>
          </a:p>
        </p:txBody>
      </p:sp>
      <p:sp>
        <p:nvSpPr>
          <p:cNvPr id="4" name="Text Placeholder 3"/>
          <p:cNvSpPr>
            <a:spLocks noGrp="1"/>
          </p:cNvSpPr>
          <p:nvPr>
            <p:ph type="body" sz="quarter" idx="14"/>
          </p:nvPr>
        </p:nvSpPr>
        <p:spPr/>
        <p:txBody>
          <a:bodyPr>
            <a:normAutofit/>
          </a:bodyPr>
          <a:lstStyle/>
          <a:p>
            <a:r>
              <a:rPr lang="de-AT" dirty="0" smtClean="0"/>
              <a:t>BDD mit </a:t>
            </a:r>
            <a:r>
              <a:rPr lang="de-AT" dirty="0" err="1" smtClean="0"/>
              <a:t>SpecFlow</a:t>
            </a:r>
            <a:endParaRPr lang="de-A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 in Gherkin</a:t>
            </a:r>
            <a:endParaRPr lang="en-US" dirty="0"/>
          </a:p>
        </p:txBody>
      </p:sp>
      <p:sp>
        <p:nvSpPr>
          <p:cNvPr id="4" name="Rounded Rectangular Callout 3"/>
          <p:cNvSpPr/>
          <p:nvPr/>
        </p:nvSpPr>
        <p:spPr>
          <a:xfrm>
            <a:off x="585791" y="1886161"/>
            <a:ext cx="6081709" cy="1048911"/>
          </a:xfrm>
          <a:prstGeom prst="wedgeRoundRectCallout">
            <a:avLst>
              <a:gd name="adj1" fmla="val 24505"/>
              <a:gd name="adj2" fmla="val 48036"/>
              <a:gd name="adj3" fmla="val 16667"/>
            </a:avLst>
          </a:prstGeom>
        </p:spPr>
        <p:style>
          <a:lnRef idx="2">
            <a:schemeClr val="accent3"/>
          </a:lnRef>
          <a:fillRef idx="1">
            <a:schemeClr val="lt1"/>
          </a:fillRef>
          <a:effectRef idx="0">
            <a:schemeClr val="accent3"/>
          </a:effectRef>
          <a:fontRef idx="minor">
            <a:schemeClr val="dk1"/>
          </a:fontRef>
        </p:style>
        <p:txBody>
          <a:bodyPr lIns="91429" tIns="45715" rIns="91429" bIns="45715" rtlCol="0" anchor="t" anchorCtr="0"/>
          <a:lstStyle/>
          <a:p>
            <a:r>
              <a:rPr lang="en-US" i="1" dirty="0"/>
              <a:t>As</a:t>
            </a:r>
            <a:r>
              <a:rPr lang="en-US" dirty="0"/>
              <a:t> a shop visitor</a:t>
            </a:r>
          </a:p>
          <a:p>
            <a:r>
              <a:rPr lang="en-US" i="1" dirty="0"/>
              <a:t>I want to  </a:t>
            </a:r>
            <a:r>
              <a:rPr lang="en-US" b="1" dirty="0"/>
              <a:t>collect books in my shopping basket</a:t>
            </a:r>
          </a:p>
          <a:p>
            <a:r>
              <a:rPr lang="en-US" i="1" dirty="0"/>
              <a:t>so that </a:t>
            </a:r>
            <a:r>
              <a:rPr lang="en-US" dirty="0"/>
              <a:t>I can purchase multiple books at once.</a:t>
            </a:r>
          </a:p>
        </p:txBody>
      </p:sp>
      <p:sp>
        <p:nvSpPr>
          <p:cNvPr id="5" name="Rounded Rectangular Callout 4"/>
          <p:cNvSpPr/>
          <p:nvPr/>
        </p:nvSpPr>
        <p:spPr>
          <a:xfrm>
            <a:off x="899592" y="2935072"/>
            <a:ext cx="5901258" cy="437564"/>
          </a:xfrm>
          <a:prstGeom prst="wedgeRoundRectCallout">
            <a:avLst>
              <a:gd name="adj1" fmla="val -24633"/>
              <a:gd name="adj2" fmla="val -44608"/>
              <a:gd name="adj3" fmla="val 16667"/>
            </a:avLst>
          </a:prstGeom>
        </p:spPr>
        <p:style>
          <a:lnRef idx="2">
            <a:schemeClr val="accent3"/>
          </a:lnRef>
          <a:fillRef idx="1">
            <a:schemeClr val="lt1"/>
          </a:fillRef>
          <a:effectRef idx="0">
            <a:schemeClr val="accent3"/>
          </a:effectRef>
          <a:fontRef idx="minor">
            <a:schemeClr val="dk1"/>
          </a:fontRef>
        </p:style>
        <p:txBody>
          <a:bodyPr lIns="91429" tIns="45715" rIns="91429" bIns="45715" rtlCol="0" anchor="t" anchorCtr="0"/>
          <a:lstStyle/>
          <a:p>
            <a:r>
              <a:rPr lang="en-US" dirty="0"/>
              <a:t>Books can be added to the shopping basket</a:t>
            </a:r>
          </a:p>
        </p:txBody>
      </p:sp>
      <p:sp>
        <p:nvSpPr>
          <p:cNvPr id="6" name="TextBox 5"/>
          <p:cNvSpPr txBox="1"/>
          <p:nvPr/>
        </p:nvSpPr>
        <p:spPr>
          <a:xfrm>
            <a:off x="827585" y="3573016"/>
            <a:ext cx="7848872" cy="312174"/>
          </a:xfrm>
          <a:prstGeom prst="rect">
            <a:avLst/>
          </a:prstGeom>
        </p:spPr>
        <p:style>
          <a:lnRef idx="2">
            <a:schemeClr val="accent4"/>
          </a:lnRef>
          <a:fillRef idx="1">
            <a:schemeClr val="lt1"/>
          </a:fillRef>
          <a:effectRef idx="0">
            <a:schemeClr val="accent4"/>
          </a:effectRef>
          <a:fontRef idx="minor">
            <a:schemeClr val="dk1"/>
          </a:fontRef>
        </p:style>
        <p:txBody>
          <a:bodyPr wrap="square" lIns="91429" tIns="45715" rIns="91429" bIns="45715" rtlCol="0">
            <a:spAutoFit/>
          </a:bodyPr>
          <a:lstStyle/>
          <a:p>
            <a:r>
              <a:rPr lang="en-US" sz="1400" b="1" i="1" smtClean="0">
                <a:solidFill>
                  <a:prstClr val="black"/>
                </a:solidFill>
                <a:latin typeface="Courier New" pitchFamily="49" charset="0"/>
                <a:cs typeface="Courier New" pitchFamily="49" charset="0"/>
              </a:rPr>
              <a:t>Given </a:t>
            </a:r>
            <a:r>
              <a:rPr lang="en-US" sz="1400" b="1" smtClean="0">
                <a:solidFill>
                  <a:prstClr val="black"/>
                </a:solidFill>
                <a:latin typeface="Courier New" pitchFamily="49" charset="0"/>
                <a:cs typeface="Courier New" pitchFamily="49" charset="0"/>
              </a:rPr>
              <a:t>my shopping basket is empty</a:t>
            </a:r>
            <a:endParaRPr lang="en-US" sz="1400" b="1">
              <a:solidFill>
                <a:prstClr val="black"/>
              </a:solidFill>
              <a:latin typeface="Courier New" pitchFamily="49" charset="0"/>
              <a:cs typeface="Courier New" pitchFamily="49" charset="0"/>
            </a:endParaRPr>
          </a:p>
        </p:txBody>
      </p:sp>
      <p:sp>
        <p:nvSpPr>
          <p:cNvPr id="7" name="TextBox 6"/>
          <p:cNvSpPr txBox="1"/>
          <p:nvPr/>
        </p:nvSpPr>
        <p:spPr>
          <a:xfrm>
            <a:off x="816435" y="4005065"/>
            <a:ext cx="7848872" cy="312174"/>
          </a:xfrm>
          <a:prstGeom prst="rect">
            <a:avLst/>
          </a:prstGeom>
        </p:spPr>
        <p:style>
          <a:lnRef idx="2">
            <a:schemeClr val="accent4"/>
          </a:lnRef>
          <a:fillRef idx="1">
            <a:schemeClr val="lt1"/>
          </a:fillRef>
          <a:effectRef idx="0">
            <a:schemeClr val="accent4"/>
          </a:effectRef>
          <a:fontRef idx="minor">
            <a:schemeClr val="dk1"/>
          </a:fontRef>
        </p:style>
        <p:txBody>
          <a:bodyPr wrap="square" lIns="91429" tIns="45715" rIns="91429" bIns="45715" rtlCol="0">
            <a:spAutoFit/>
          </a:bodyPr>
          <a:lstStyle/>
          <a:p>
            <a:r>
              <a:rPr lang="en-US" sz="1400" b="1" i="1" dirty="0" smtClean="0">
                <a:solidFill>
                  <a:prstClr val="black"/>
                </a:solidFill>
                <a:latin typeface="Courier New" pitchFamily="49" charset="0"/>
                <a:cs typeface="Courier New" pitchFamily="49" charset="0"/>
              </a:rPr>
              <a:t>When </a:t>
            </a:r>
            <a:r>
              <a:rPr lang="en-US" sz="1400" b="1" dirty="0" smtClean="0">
                <a:solidFill>
                  <a:prstClr val="black"/>
                </a:solidFill>
                <a:latin typeface="Courier New" pitchFamily="49" charset="0"/>
                <a:cs typeface="Courier New" pitchFamily="49" charset="0"/>
              </a:rPr>
              <a:t>I add the book “Harry Potter” to my shopping basket</a:t>
            </a:r>
            <a:endParaRPr lang="en-US" sz="1400" b="1" dirty="0">
              <a:solidFill>
                <a:prstClr val="black"/>
              </a:solidFill>
              <a:latin typeface="Courier New" pitchFamily="49" charset="0"/>
              <a:cs typeface="Courier New" pitchFamily="49" charset="0"/>
            </a:endParaRPr>
          </a:p>
        </p:txBody>
      </p:sp>
      <p:sp>
        <p:nvSpPr>
          <p:cNvPr id="8" name="TextBox 7"/>
          <p:cNvSpPr txBox="1"/>
          <p:nvPr/>
        </p:nvSpPr>
        <p:spPr>
          <a:xfrm>
            <a:off x="827585" y="4437113"/>
            <a:ext cx="7848872" cy="307766"/>
          </a:xfrm>
          <a:prstGeom prst="rect">
            <a:avLst/>
          </a:prstGeom>
        </p:spPr>
        <p:style>
          <a:lnRef idx="2">
            <a:schemeClr val="accent4"/>
          </a:lnRef>
          <a:fillRef idx="1">
            <a:schemeClr val="lt1"/>
          </a:fillRef>
          <a:effectRef idx="0">
            <a:schemeClr val="accent4"/>
          </a:effectRef>
          <a:fontRef idx="minor">
            <a:schemeClr val="dk1"/>
          </a:fontRef>
        </p:style>
        <p:txBody>
          <a:bodyPr wrap="square" lIns="91429" tIns="45715" rIns="91429" bIns="45715" rtlCol="0">
            <a:spAutoFit/>
          </a:bodyPr>
          <a:lstStyle/>
          <a:p>
            <a:r>
              <a:rPr lang="en-US" sz="1400" b="1" i="1" dirty="0" smtClean="0">
                <a:solidFill>
                  <a:prstClr val="black"/>
                </a:solidFill>
                <a:latin typeface="Courier New" pitchFamily="49" charset="0"/>
                <a:cs typeface="Courier New" pitchFamily="49" charset="0"/>
              </a:rPr>
              <a:t>Then</a:t>
            </a:r>
            <a:r>
              <a:rPr lang="en-US" sz="1400" b="1" dirty="0" smtClean="0">
                <a:solidFill>
                  <a:prstClr val="black"/>
                </a:solidFill>
                <a:latin typeface="Courier New" pitchFamily="49" charset="0"/>
                <a:cs typeface="Courier New" pitchFamily="49" charset="0"/>
              </a:rPr>
              <a:t> my shopping basket should contain 1 copy of “Harry Potter”</a:t>
            </a:r>
            <a:endParaRPr lang="en-US" sz="1400" b="1" dirty="0">
              <a:solidFill>
                <a:prstClr val="black"/>
              </a:solidFill>
              <a:latin typeface="Courier New" pitchFamily="49" charset="0"/>
              <a:cs typeface="Courier New" pitchFamily="49" charset="0"/>
            </a:endParaRPr>
          </a:p>
        </p:txBody>
      </p:sp>
    </p:spTree>
    <p:extLst>
      <p:ext uri="{BB962C8B-B14F-4D97-AF65-F5344CB8AC3E}">
        <p14:creationId xmlns:p14="http://schemas.microsoft.com/office/powerpoint/2010/main" xmlns="" val="38381395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544" y="1196752"/>
            <a:ext cx="8280920"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prstClr val="white"/>
                </a:solidFill>
              </a:rPr>
              <a:t>Feature: </a:t>
            </a:r>
            <a:r>
              <a:rPr lang="en-US" i="1" dirty="0" smtClean="0">
                <a:solidFill>
                  <a:prstClr val="white"/>
                </a:solidFill>
              </a:rPr>
              <a:t>Description of feature or user story</a:t>
            </a:r>
            <a:endParaRPr lang="en-US" dirty="0">
              <a:solidFill>
                <a:prstClr val="white"/>
              </a:solidFill>
            </a:endParaRPr>
          </a:p>
        </p:txBody>
      </p:sp>
      <p:sp>
        <p:nvSpPr>
          <p:cNvPr id="14" name="Rectangle 13"/>
          <p:cNvSpPr/>
          <p:nvPr/>
        </p:nvSpPr>
        <p:spPr>
          <a:xfrm>
            <a:off x="755576" y="4392774"/>
            <a:ext cx="7848872" cy="16561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en-US" smtClean="0">
                <a:solidFill>
                  <a:prstClr val="white"/>
                </a:solidFill>
              </a:rPr>
              <a:t>Szenariogrundriss: </a:t>
            </a:r>
            <a:r>
              <a:rPr lang="en-US" i="1" smtClean="0">
                <a:solidFill>
                  <a:prstClr val="white"/>
                </a:solidFill>
              </a:rPr>
              <a:t>Beschreibung des Akzeptanzkriteriums</a:t>
            </a:r>
            <a:endParaRPr lang="en-US">
              <a:solidFill>
                <a:prstClr val="white"/>
              </a:solidFill>
            </a:endParaRPr>
          </a:p>
        </p:txBody>
      </p:sp>
      <p:sp>
        <p:nvSpPr>
          <p:cNvPr id="8" name="Rectangle 7"/>
          <p:cNvSpPr/>
          <p:nvPr/>
        </p:nvSpPr>
        <p:spPr>
          <a:xfrm>
            <a:off x="755576" y="2975600"/>
            <a:ext cx="7848872" cy="11317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en-US" smtClean="0">
                <a:solidFill>
                  <a:prstClr val="white"/>
                </a:solidFill>
              </a:rPr>
              <a:t>Szenario: </a:t>
            </a:r>
            <a:r>
              <a:rPr lang="en-US" i="1" smtClean="0">
                <a:solidFill>
                  <a:prstClr val="white"/>
                </a:solidFill>
              </a:rPr>
              <a:t>Beschreibung des Akzeptanzkriteriums</a:t>
            </a:r>
            <a:endParaRPr lang="en-US">
              <a:solidFill>
                <a:prstClr val="white"/>
              </a:solidFill>
            </a:endParaRPr>
          </a:p>
        </p:txBody>
      </p:sp>
      <p:sp>
        <p:nvSpPr>
          <p:cNvPr id="2" name="Title 1"/>
          <p:cNvSpPr>
            <a:spLocks noGrp="1"/>
          </p:cNvSpPr>
          <p:nvPr>
            <p:ph type="ctrTitle"/>
          </p:nvPr>
        </p:nvSpPr>
        <p:spPr/>
        <p:txBody>
          <a:bodyPr/>
          <a:lstStyle/>
          <a:p>
            <a:r>
              <a:rPr lang="en-US" dirty="0" smtClean="0"/>
              <a:t>Gherkin Feature Files</a:t>
            </a:r>
            <a:endParaRPr lang="en-US" dirty="0"/>
          </a:p>
        </p:txBody>
      </p:sp>
      <p:sp>
        <p:nvSpPr>
          <p:cNvPr id="4" name="Rectangle 3"/>
          <p:cNvSpPr/>
          <p:nvPr/>
        </p:nvSpPr>
        <p:spPr>
          <a:xfrm>
            <a:off x="691408" y="1700808"/>
            <a:ext cx="7848872" cy="9361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r>
              <a:rPr lang="en-US" dirty="0" smtClean="0">
                <a:solidFill>
                  <a:prstClr val="white"/>
                </a:solidFill>
              </a:rPr>
              <a:t>Background: </a:t>
            </a:r>
            <a:r>
              <a:rPr lang="en-US" i="1" dirty="0" smtClean="0">
                <a:solidFill>
                  <a:prstClr val="white"/>
                </a:solidFill>
              </a:rPr>
              <a:t>context for all scenarios in the feature file</a:t>
            </a:r>
            <a:endParaRPr lang="en-US" dirty="0">
              <a:solidFill>
                <a:prstClr val="white"/>
              </a:solidFill>
            </a:endParaRPr>
          </a:p>
        </p:txBody>
      </p:sp>
      <p:sp>
        <p:nvSpPr>
          <p:cNvPr id="5" name="Rectangle 4"/>
          <p:cNvSpPr/>
          <p:nvPr/>
        </p:nvSpPr>
        <p:spPr>
          <a:xfrm>
            <a:off x="683568" y="2893403"/>
            <a:ext cx="7848872" cy="11317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en-US" dirty="0" smtClean="0">
                <a:solidFill>
                  <a:prstClr val="white"/>
                </a:solidFill>
              </a:rPr>
              <a:t>Scenario: </a:t>
            </a:r>
            <a:r>
              <a:rPr lang="en-US" i="1" dirty="0" smtClean="0">
                <a:solidFill>
                  <a:prstClr val="white"/>
                </a:solidFill>
              </a:rPr>
              <a:t>Description of acceptance criterion</a:t>
            </a:r>
            <a:endParaRPr lang="en-US" dirty="0">
              <a:solidFill>
                <a:prstClr val="white"/>
              </a:solidFill>
            </a:endParaRPr>
          </a:p>
        </p:txBody>
      </p:sp>
      <p:sp>
        <p:nvSpPr>
          <p:cNvPr id="7" name="Rectangle 6"/>
          <p:cNvSpPr/>
          <p:nvPr/>
        </p:nvSpPr>
        <p:spPr>
          <a:xfrm>
            <a:off x="971600" y="3459278"/>
            <a:ext cx="5824264"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smtClean="0">
                <a:solidFill>
                  <a:prstClr val="white"/>
                </a:solidFill>
              </a:rPr>
              <a:t>Angenommen/Wenn/Dann: </a:t>
            </a:r>
            <a:r>
              <a:rPr lang="en-US" i="1" smtClean="0">
                <a:solidFill>
                  <a:prstClr val="white"/>
                </a:solidFill>
              </a:rPr>
              <a:t>Automatisierte Szenario Schritte</a:t>
            </a:r>
            <a:endParaRPr lang="en-US">
              <a:solidFill>
                <a:prstClr val="white"/>
              </a:solidFill>
            </a:endParaRPr>
          </a:p>
        </p:txBody>
      </p:sp>
      <p:sp>
        <p:nvSpPr>
          <p:cNvPr id="6" name="Rectangle 5"/>
          <p:cNvSpPr/>
          <p:nvPr/>
        </p:nvSpPr>
        <p:spPr>
          <a:xfrm>
            <a:off x="850994" y="3334738"/>
            <a:ext cx="5824264"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solidFill>
                  <a:prstClr val="white"/>
                </a:solidFill>
              </a:rPr>
              <a:t>Given/When/Then: </a:t>
            </a:r>
            <a:r>
              <a:rPr lang="en-US" i="1" dirty="0" smtClean="0">
                <a:solidFill>
                  <a:prstClr val="white"/>
                </a:solidFill>
              </a:rPr>
              <a:t>automated scenario steps</a:t>
            </a:r>
            <a:endParaRPr lang="en-US" dirty="0">
              <a:solidFill>
                <a:prstClr val="white"/>
              </a:solidFill>
            </a:endParaRPr>
          </a:p>
        </p:txBody>
      </p:sp>
      <p:sp>
        <p:nvSpPr>
          <p:cNvPr id="9" name="Rectangle 8"/>
          <p:cNvSpPr/>
          <p:nvPr/>
        </p:nvSpPr>
        <p:spPr>
          <a:xfrm>
            <a:off x="683568" y="4293096"/>
            <a:ext cx="7848872" cy="16561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en-US" dirty="0" smtClean="0">
                <a:solidFill>
                  <a:prstClr val="white"/>
                </a:solidFill>
              </a:rPr>
              <a:t>Scenario Outline: </a:t>
            </a:r>
            <a:r>
              <a:rPr lang="en-US" i="1" dirty="0" smtClean="0">
                <a:solidFill>
                  <a:prstClr val="white"/>
                </a:solidFill>
              </a:rPr>
              <a:t>Description of acceptance criterion</a:t>
            </a:r>
            <a:endParaRPr lang="en-US" dirty="0">
              <a:solidFill>
                <a:prstClr val="white"/>
              </a:solidFill>
            </a:endParaRPr>
          </a:p>
        </p:txBody>
      </p:sp>
      <p:sp>
        <p:nvSpPr>
          <p:cNvPr id="10" name="Rectangle 9"/>
          <p:cNvSpPr/>
          <p:nvPr/>
        </p:nvSpPr>
        <p:spPr>
          <a:xfrm>
            <a:off x="971600" y="4858971"/>
            <a:ext cx="7344816"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smtClean="0">
                <a:solidFill>
                  <a:prstClr val="white"/>
                </a:solidFill>
              </a:rPr>
              <a:t>Angenommen/Wenn/Dann: </a:t>
            </a:r>
            <a:r>
              <a:rPr lang="en-US" i="1" smtClean="0">
                <a:solidFill>
                  <a:prstClr val="white"/>
                </a:solidFill>
              </a:rPr>
              <a:t>Automatisierte Szenario Schritte</a:t>
            </a:r>
            <a:endParaRPr lang="en-US">
              <a:solidFill>
                <a:prstClr val="white"/>
              </a:solidFill>
            </a:endParaRPr>
          </a:p>
        </p:txBody>
      </p:sp>
      <p:sp>
        <p:nvSpPr>
          <p:cNvPr id="11" name="Rectangle 10"/>
          <p:cNvSpPr/>
          <p:nvPr/>
        </p:nvSpPr>
        <p:spPr>
          <a:xfrm>
            <a:off x="850994" y="4734431"/>
            <a:ext cx="7393414"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solidFill>
                  <a:prstClr val="white"/>
                </a:solidFill>
              </a:rPr>
              <a:t>Given/When/Then: </a:t>
            </a:r>
            <a:r>
              <a:rPr lang="en-US" i="1" dirty="0" smtClean="0">
                <a:solidFill>
                  <a:prstClr val="white"/>
                </a:solidFill>
              </a:rPr>
              <a:t>automated scenario steps with &lt;place holder&gt;</a:t>
            </a:r>
            <a:endParaRPr lang="en-US" dirty="0">
              <a:solidFill>
                <a:prstClr val="white"/>
              </a:solidFill>
            </a:endParaRPr>
          </a:p>
        </p:txBody>
      </p:sp>
      <p:sp>
        <p:nvSpPr>
          <p:cNvPr id="20" name="Rectangle 19"/>
          <p:cNvSpPr/>
          <p:nvPr/>
        </p:nvSpPr>
        <p:spPr>
          <a:xfrm>
            <a:off x="899592" y="5445224"/>
            <a:ext cx="7393414" cy="4134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n-US" dirty="0" smtClean="0">
                <a:solidFill>
                  <a:prstClr val="white"/>
                </a:solidFill>
              </a:rPr>
              <a:t>Examples: </a:t>
            </a:r>
            <a:r>
              <a:rPr lang="en-US" i="1" dirty="0" smtClean="0">
                <a:solidFill>
                  <a:prstClr val="white"/>
                </a:solidFill>
              </a:rPr>
              <a:t>table with examples for &lt;place holders&gt;</a:t>
            </a:r>
            <a:endParaRPr lang="en-US" dirty="0">
              <a:solidFill>
                <a:prstClr val="white"/>
              </a:solidFill>
            </a:endParaRPr>
          </a:p>
        </p:txBody>
      </p:sp>
      <p:sp>
        <p:nvSpPr>
          <p:cNvPr id="13" name="Rectangle 12"/>
          <p:cNvSpPr/>
          <p:nvPr/>
        </p:nvSpPr>
        <p:spPr>
          <a:xfrm>
            <a:off x="850994" y="5373216"/>
            <a:ext cx="7393414" cy="4134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n-US" dirty="0" smtClean="0">
                <a:solidFill>
                  <a:prstClr val="white"/>
                </a:solidFill>
              </a:rPr>
              <a:t>Examples: </a:t>
            </a:r>
            <a:r>
              <a:rPr lang="en-US" i="1" dirty="0" smtClean="0">
                <a:solidFill>
                  <a:prstClr val="white"/>
                </a:solidFill>
              </a:rPr>
              <a:t>table with examples for &lt;place holders&gt;</a:t>
            </a:r>
            <a:endParaRPr lang="en-US" dirty="0">
              <a:solidFill>
                <a:prstClr val="white"/>
              </a:solidFill>
            </a:endParaRPr>
          </a:p>
        </p:txBody>
      </p:sp>
      <p:sp>
        <p:nvSpPr>
          <p:cNvPr id="16" name="Rectangle 15"/>
          <p:cNvSpPr/>
          <p:nvPr/>
        </p:nvSpPr>
        <p:spPr>
          <a:xfrm>
            <a:off x="971600" y="2150558"/>
            <a:ext cx="4608512"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endParaRPr lang="en-US">
              <a:solidFill>
                <a:prstClr val="white"/>
              </a:solidFill>
            </a:endParaRPr>
          </a:p>
        </p:txBody>
      </p:sp>
      <p:sp>
        <p:nvSpPr>
          <p:cNvPr id="15" name="Rectangle 14"/>
          <p:cNvSpPr/>
          <p:nvPr/>
        </p:nvSpPr>
        <p:spPr>
          <a:xfrm>
            <a:off x="851284" y="2060848"/>
            <a:ext cx="4584812"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smtClean="0">
                <a:solidFill>
                  <a:prstClr val="white"/>
                </a:solidFill>
              </a:rPr>
              <a:t>Given: </a:t>
            </a:r>
            <a:r>
              <a:rPr lang="en-US" i="1" dirty="0" smtClean="0">
                <a:solidFill>
                  <a:prstClr val="white"/>
                </a:solidFill>
              </a:rPr>
              <a:t>automated scenario steps</a:t>
            </a:r>
            <a:endParaRPr lang="en-US" dirty="0">
              <a:solidFill>
                <a:prstClr val="white"/>
              </a:solidFill>
            </a:endParaRPr>
          </a:p>
        </p:txBody>
      </p:sp>
      <p:sp>
        <p:nvSpPr>
          <p:cNvPr id="17" name="Rectangle 16"/>
          <p:cNvSpPr/>
          <p:nvPr/>
        </p:nvSpPr>
        <p:spPr>
          <a:xfrm>
            <a:off x="7484404" y="783278"/>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dirty="0" smtClean="0">
                <a:solidFill>
                  <a:prstClr val="white"/>
                </a:solidFill>
              </a:rPr>
              <a:t>@</a:t>
            </a:r>
            <a:r>
              <a:rPr lang="en-US" i="1" dirty="0" err="1" smtClean="0">
                <a:solidFill>
                  <a:prstClr val="white"/>
                </a:solidFill>
              </a:rPr>
              <a:t>tagname</a:t>
            </a:r>
            <a:endParaRPr lang="en-US" i="1" dirty="0">
              <a:solidFill>
                <a:prstClr val="white"/>
              </a:solidFill>
            </a:endParaRPr>
          </a:p>
        </p:txBody>
      </p:sp>
      <p:sp>
        <p:nvSpPr>
          <p:cNvPr id="18" name="Rectangle 17"/>
          <p:cNvSpPr/>
          <p:nvPr/>
        </p:nvSpPr>
        <p:spPr>
          <a:xfrm>
            <a:off x="7276220" y="2474322"/>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smtClean="0">
                <a:solidFill>
                  <a:prstClr val="white"/>
                </a:solidFill>
              </a:rPr>
              <a:t>@</a:t>
            </a:r>
            <a:r>
              <a:rPr lang="en-US" i="1" smtClean="0">
                <a:solidFill>
                  <a:prstClr val="white"/>
                </a:solidFill>
              </a:rPr>
              <a:t>tagname</a:t>
            </a:r>
            <a:endParaRPr lang="en-US" i="1">
              <a:solidFill>
                <a:prstClr val="white"/>
              </a:solidFill>
            </a:endParaRPr>
          </a:p>
        </p:txBody>
      </p:sp>
      <p:sp>
        <p:nvSpPr>
          <p:cNvPr id="19" name="Rectangle 18"/>
          <p:cNvSpPr/>
          <p:nvPr/>
        </p:nvSpPr>
        <p:spPr>
          <a:xfrm>
            <a:off x="7282063" y="3872752"/>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smtClean="0">
                <a:solidFill>
                  <a:prstClr val="white"/>
                </a:solidFill>
              </a:rPr>
              <a:t>@</a:t>
            </a:r>
            <a:r>
              <a:rPr lang="en-US" i="1" smtClean="0">
                <a:solidFill>
                  <a:prstClr val="white"/>
                </a:solidFill>
              </a:rPr>
              <a:t>tagname</a:t>
            </a:r>
            <a:endParaRPr lang="en-US" i="1">
              <a:solidFill>
                <a:prstClr val="white"/>
              </a:solidFill>
            </a:endParaRPr>
          </a:p>
        </p:txBody>
      </p:sp>
      <p:sp>
        <p:nvSpPr>
          <p:cNvPr id="21" name="Rectangle 20"/>
          <p:cNvSpPr/>
          <p:nvPr/>
        </p:nvSpPr>
        <p:spPr>
          <a:xfrm>
            <a:off x="6980348" y="4941168"/>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smtClean="0">
                <a:solidFill>
                  <a:prstClr val="white"/>
                </a:solidFill>
              </a:rPr>
              <a:t>@</a:t>
            </a:r>
            <a:r>
              <a:rPr lang="en-US" i="1" smtClean="0">
                <a:solidFill>
                  <a:prstClr val="white"/>
                </a:solidFill>
              </a:rPr>
              <a:t>tagname</a:t>
            </a:r>
            <a:endParaRPr lang="en-US" i="1">
              <a:solidFill>
                <a:prstClr val="white"/>
              </a:solidFill>
            </a:endParaRPr>
          </a:p>
        </p:txBody>
      </p:sp>
    </p:spTree>
    <p:extLst>
      <p:ext uri="{BB962C8B-B14F-4D97-AF65-F5344CB8AC3E}">
        <p14:creationId xmlns:p14="http://schemas.microsoft.com/office/powerpoint/2010/main" xmlns="" val="282935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8" grpId="0" animBg="1"/>
      <p:bldP spid="4" grpId="0" animBg="1"/>
      <p:bldP spid="5" grpId="0" animBg="1"/>
      <p:bldP spid="7" grpId="0" animBg="1"/>
      <p:bldP spid="6" grpId="0" animBg="1"/>
      <p:bldP spid="9" grpId="0" animBg="1"/>
      <p:bldP spid="10" grpId="0" animBg="1"/>
      <p:bldP spid="11" grpId="0" animBg="1"/>
      <p:bldP spid="20" grpId="0" animBg="1"/>
      <p:bldP spid="13" grpId="0" animBg="1"/>
      <p:bldP spid="16" grpId="0" animBg="1"/>
      <p:bldP spid="15" grpId="0" animBg="1"/>
      <p:bldP spid="17" grpId="0" animBg="1"/>
      <p:bldP spid="18" grpId="0" animBg="1"/>
      <p:bldP spid="19"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Feature</a:t>
            </a:r>
            <a:endParaRPr lang="en-US" dirty="0"/>
          </a:p>
        </p:txBody>
      </p:sp>
      <p:sp>
        <p:nvSpPr>
          <p:cNvPr id="3" name="Rectangle 2"/>
          <p:cNvSpPr/>
          <p:nvPr/>
        </p:nvSpPr>
        <p:spPr>
          <a:xfrm>
            <a:off x="467544" y="1480716"/>
            <a:ext cx="8280920"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AT" dirty="0" smtClean="0">
                <a:solidFill>
                  <a:prstClr val="white"/>
                </a:solidFill>
              </a:rPr>
              <a:t>Feature: </a:t>
            </a:r>
            <a:r>
              <a:rPr lang="en-US" i="1" dirty="0">
                <a:solidFill>
                  <a:prstClr val="white"/>
                </a:solidFill>
              </a:rPr>
              <a:t>Description of feature or user story</a:t>
            </a:r>
            <a:endParaRPr lang="en-US" dirty="0">
              <a:solidFill>
                <a:prstClr val="white"/>
              </a:solidFill>
            </a:endParaRPr>
          </a:p>
          <a:p>
            <a:endParaRPr lang="en-US" dirty="0">
              <a:solidFill>
                <a:prstClr val="white"/>
              </a:solidFill>
            </a:endParaRPr>
          </a:p>
        </p:txBody>
      </p:sp>
      <p:sp>
        <p:nvSpPr>
          <p:cNvPr id="5" name="Rectangle 4"/>
          <p:cNvSpPr/>
          <p:nvPr/>
        </p:nvSpPr>
        <p:spPr>
          <a:xfrm>
            <a:off x="467544" y="3280916"/>
            <a:ext cx="828092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8000"/>
                </a:solidFill>
                <a:latin typeface="Consolas"/>
              </a:rPr>
              <a:t>#</a:t>
            </a:r>
            <a:r>
              <a:rPr lang="en-US" dirty="0" err="1" smtClean="0">
                <a:solidFill>
                  <a:srgbClr val="008000"/>
                </a:solidFill>
                <a:latin typeface="Consolas"/>
              </a:rPr>
              <a:t>language:en-en</a:t>
            </a:r>
            <a:endParaRPr lang="en-US" dirty="0" smtClean="0">
              <a:solidFill>
                <a:srgbClr val="008000"/>
              </a:solidFill>
              <a:latin typeface="Consolas"/>
            </a:endParaRPr>
          </a:p>
          <a:p>
            <a:r>
              <a:rPr lang="en-US" i="1" dirty="0" smtClean="0">
                <a:solidFill>
                  <a:srgbClr val="2B91AF"/>
                </a:solidFill>
                <a:latin typeface="Consolas"/>
              </a:rPr>
              <a:t>@done</a:t>
            </a:r>
          </a:p>
          <a:p>
            <a:r>
              <a:rPr lang="en-US" dirty="0" smtClean="0">
                <a:solidFill>
                  <a:srgbClr val="0000FF"/>
                </a:solidFill>
                <a:latin typeface="Consolas"/>
              </a:rPr>
              <a:t>Feature</a:t>
            </a:r>
            <a:r>
              <a:rPr lang="en-US" dirty="0" smtClean="0">
                <a:solidFill>
                  <a:prstClr val="black"/>
                </a:solidFill>
                <a:latin typeface="Consolas"/>
              </a:rPr>
              <a:t>: Shopping cart</a:t>
            </a:r>
          </a:p>
          <a:p>
            <a:r>
              <a:rPr lang="en-US" i="1" dirty="0" smtClean="0">
                <a:solidFill>
                  <a:prstClr val="black"/>
                </a:solidFill>
                <a:latin typeface="Consolas"/>
              </a:rPr>
              <a:t>  As visitor of the web shop</a:t>
            </a:r>
          </a:p>
          <a:p>
            <a:r>
              <a:rPr lang="en-US" i="1" dirty="0" smtClean="0">
                <a:solidFill>
                  <a:prstClr val="black"/>
                </a:solidFill>
                <a:latin typeface="Consolas"/>
              </a:rPr>
              <a:t>  I want to collect books in a shopping cart</a:t>
            </a:r>
          </a:p>
          <a:p>
            <a:r>
              <a:rPr lang="en-US" i="1" dirty="0" smtClean="0">
                <a:solidFill>
                  <a:prstClr val="black"/>
                </a:solidFill>
                <a:latin typeface="Consolas"/>
              </a:rPr>
              <a:t>  so that I can</a:t>
            </a:r>
            <a:br>
              <a:rPr lang="en-US" i="1" dirty="0" smtClean="0">
                <a:solidFill>
                  <a:prstClr val="black"/>
                </a:solidFill>
                <a:latin typeface="Consolas"/>
              </a:rPr>
            </a:br>
            <a:r>
              <a:rPr lang="en-US" i="1" dirty="0" smtClean="0">
                <a:solidFill>
                  <a:prstClr val="black"/>
                </a:solidFill>
                <a:latin typeface="Consolas"/>
              </a:rPr>
              <a:t>    - prepare a short list of books I want to order</a:t>
            </a:r>
          </a:p>
          <a:p>
            <a:r>
              <a:rPr lang="en-US" i="1" dirty="0">
                <a:solidFill>
                  <a:prstClr val="black"/>
                </a:solidFill>
                <a:latin typeface="Consolas"/>
              </a:rPr>
              <a:t> </a:t>
            </a:r>
            <a:r>
              <a:rPr lang="en-US" i="1" dirty="0" smtClean="0">
                <a:solidFill>
                  <a:prstClr val="black"/>
                </a:solidFill>
                <a:latin typeface="Consolas"/>
              </a:rPr>
              <a:t>   - combine multiple books in one shipment</a:t>
            </a:r>
            <a:endParaRPr lang="en-US" dirty="0">
              <a:solidFill>
                <a:prstClr val="black"/>
              </a:solidFill>
              <a:latin typeface="Consolas"/>
            </a:endParaRPr>
          </a:p>
        </p:txBody>
      </p:sp>
      <p:sp>
        <p:nvSpPr>
          <p:cNvPr id="6" name="Rectangle 5"/>
          <p:cNvSpPr/>
          <p:nvPr/>
        </p:nvSpPr>
        <p:spPr>
          <a:xfrm>
            <a:off x="7484404" y="1067242"/>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de-AT" dirty="0" smtClean="0">
                <a:solidFill>
                  <a:prstClr val="white"/>
                </a:solidFill>
              </a:rPr>
              <a:t>@</a:t>
            </a:r>
            <a:r>
              <a:rPr lang="de-AT" i="1" dirty="0" err="1" smtClean="0">
                <a:solidFill>
                  <a:prstClr val="white"/>
                </a:solidFill>
              </a:rPr>
              <a:t>Tagname</a:t>
            </a:r>
            <a:endParaRPr lang="en-US" i="1" dirty="0">
              <a:solidFill>
                <a:prstClr val="white"/>
              </a:solidFill>
            </a:endParaRPr>
          </a:p>
        </p:txBody>
      </p:sp>
    </p:spTree>
    <p:extLst>
      <p:ext uri="{BB962C8B-B14F-4D97-AF65-F5344CB8AC3E}">
        <p14:creationId xmlns:p14="http://schemas.microsoft.com/office/powerpoint/2010/main" xmlns="" val="4101749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Scenario</a:t>
            </a:r>
            <a:endParaRPr lang="en-US" dirty="0"/>
          </a:p>
        </p:txBody>
      </p:sp>
      <p:sp>
        <p:nvSpPr>
          <p:cNvPr id="3" name="Rectangle 2"/>
          <p:cNvSpPr/>
          <p:nvPr/>
        </p:nvSpPr>
        <p:spPr>
          <a:xfrm>
            <a:off x="539552" y="1538148"/>
            <a:ext cx="8208912" cy="11317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de-AT" dirty="0" smtClean="0">
                <a:solidFill>
                  <a:prstClr val="white"/>
                </a:solidFill>
              </a:rPr>
              <a:t>Scenario: </a:t>
            </a:r>
            <a:r>
              <a:rPr lang="en-US" i="1" dirty="0">
                <a:solidFill>
                  <a:prstClr val="white"/>
                </a:solidFill>
              </a:rPr>
              <a:t>Description of acceptance criterion</a:t>
            </a:r>
            <a:endParaRPr lang="en-US" dirty="0">
              <a:solidFill>
                <a:prstClr val="white"/>
              </a:solidFill>
            </a:endParaRPr>
          </a:p>
        </p:txBody>
      </p:sp>
      <p:sp>
        <p:nvSpPr>
          <p:cNvPr id="4" name="Rectangle 3"/>
          <p:cNvSpPr/>
          <p:nvPr/>
        </p:nvSpPr>
        <p:spPr>
          <a:xfrm>
            <a:off x="827584" y="2104023"/>
            <a:ext cx="5824264"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de-AT" dirty="0" smtClean="0">
                <a:solidFill>
                  <a:prstClr val="white"/>
                </a:solidFill>
              </a:rPr>
              <a:t>Angenommen/Wenn/Dann: </a:t>
            </a:r>
            <a:r>
              <a:rPr lang="de-AT" i="1" dirty="0" smtClean="0">
                <a:solidFill>
                  <a:prstClr val="white"/>
                </a:solidFill>
              </a:rPr>
              <a:t>Automatisierte Szenario Schritte</a:t>
            </a:r>
            <a:endParaRPr lang="en-US" dirty="0">
              <a:solidFill>
                <a:prstClr val="white"/>
              </a:solidFill>
            </a:endParaRPr>
          </a:p>
        </p:txBody>
      </p:sp>
      <p:sp>
        <p:nvSpPr>
          <p:cNvPr id="5" name="Rectangle 4"/>
          <p:cNvSpPr/>
          <p:nvPr/>
        </p:nvSpPr>
        <p:spPr>
          <a:xfrm>
            <a:off x="706978" y="1979483"/>
            <a:ext cx="5824264"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a:solidFill>
                  <a:prstClr val="white"/>
                </a:solidFill>
              </a:rPr>
              <a:t>Given/When/Then: </a:t>
            </a:r>
            <a:r>
              <a:rPr lang="en-US" i="1" dirty="0">
                <a:solidFill>
                  <a:prstClr val="white"/>
                </a:solidFill>
              </a:rPr>
              <a:t>automated scenario steps</a:t>
            </a:r>
            <a:endParaRPr lang="en-US" dirty="0">
              <a:solidFill>
                <a:prstClr val="white"/>
              </a:solidFill>
            </a:endParaRPr>
          </a:p>
        </p:txBody>
      </p:sp>
      <p:sp>
        <p:nvSpPr>
          <p:cNvPr id="6" name="Rectangle 5"/>
          <p:cNvSpPr/>
          <p:nvPr/>
        </p:nvSpPr>
        <p:spPr>
          <a:xfrm>
            <a:off x="7484404" y="1124744"/>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de-AT" dirty="0" smtClean="0">
                <a:solidFill>
                  <a:prstClr val="white"/>
                </a:solidFill>
              </a:rPr>
              <a:t>@</a:t>
            </a:r>
            <a:r>
              <a:rPr lang="de-AT" i="1" dirty="0" err="1" smtClean="0">
                <a:solidFill>
                  <a:prstClr val="white"/>
                </a:solidFill>
              </a:rPr>
              <a:t>Tagname</a:t>
            </a:r>
            <a:endParaRPr lang="en-US" i="1" dirty="0">
              <a:solidFill>
                <a:prstClr val="white"/>
              </a:solidFill>
            </a:endParaRPr>
          </a:p>
        </p:txBody>
      </p:sp>
      <p:sp>
        <p:nvSpPr>
          <p:cNvPr id="7" name="Rectangle 6"/>
          <p:cNvSpPr/>
          <p:nvPr/>
        </p:nvSpPr>
        <p:spPr>
          <a:xfrm>
            <a:off x="467544" y="3280916"/>
            <a:ext cx="8280920"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i="1" dirty="0" smtClean="0">
                <a:solidFill>
                  <a:srgbClr val="2B91AF"/>
                </a:solidFill>
                <a:latin typeface="Consolas"/>
              </a:rPr>
              <a:t>@</a:t>
            </a:r>
            <a:r>
              <a:rPr lang="en-US" sz="1600" i="1" dirty="0" err="1" smtClean="0">
                <a:solidFill>
                  <a:srgbClr val="2B91AF"/>
                </a:solidFill>
                <a:latin typeface="Consolas"/>
              </a:rPr>
              <a:t>inprogress</a:t>
            </a:r>
            <a:endParaRPr lang="en-US" sz="1600" i="1" dirty="0" smtClean="0">
              <a:solidFill>
                <a:srgbClr val="2B91AF"/>
              </a:solidFill>
              <a:latin typeface="Consolas"/>
            </a:endParaRPr>
          </a:p>
          <a:p>
            <a:r>
              <a:rPr lang="en-US" sz="1600" dirty="0" smtClean="0">
                <a:solidFill>
                  <a:srgbClr val="0000FF"/>
                </a:solidFill>
                <a:latin typeface="Consolas"/>
              </a:rPr>
              <a:t>Scenario</a:t>
            </a:r>
            <a:r>
              <a:rPr lang="en-US" sz="1600" dirty="0" smtClean="0">
                <a:solidFill>
                  <a:prstClr val="black"/>
                </a:solidFill>
                <a:latin typeface="Consolas"/>
              </a:rPr>
              <a:t>: The same book can be added multiple times to shopping cart</a:t>
            </a:r>
          </a:p>
          <a:p>
            <a:r>
              <a:rPr lang="en-US" sz="1600" dirty="0" smtClean="0">
                <a:solidFill>
                  <a:srgbClr val="0000FF"/>
                </a:solidFill>
                <a:latin typeface="Consolas"/>
              </a:rPr>
              <a:t>Given </a:t>
            </a:r>
            <a:r>
              <a:rPr lang="en-US" sz="1600" dirty="0" smtClean="0">
                <a:solidFill>
                  <a:prstClr val="black"/>
                </a:solidFill>
                <a:latin typeface="Consolas"/>
              </a:rPr>
              <a:t>my shopping cart contains 1 copy of "Harry Potter"</a:t>
            </a:r>
          </a:p>
          <a:p>
            <a:endParaRPr lang="en-US" sz="1600" dirty="0" smtClean="0">
              <a:solidFill>
                <a:prstClr val="black"/>
              </a:solidFill>
              <a:latin typeface="Consolas"/>
            </a:endParaRPr>
          </a:p>
          <a:p>
            <a:r>
              <a:rPr lang="en-US" sz="1600" dirty="0" smtClean="0">
                <a:solidFill>
                  <a:srgbClr val="0000FF"/>
                </a:solidFill>
                <a:latin typeface="Consolas"/>
              </a:rPr>
              <a:t>When </a:t>
            </a:r>
            <a:r>
              <a:rPr lang="en-US" sz="1600" dirty="0" smtClean="0">
                <a:solidFill>
                  <a:prstClr val="black"/>
                </a:solidFill>
                <a:latin typeface="Consolas"/>
              </a:rPr>
              <a:t>I add the book "Harry Potter" to the shopping cart</a:t>
            </a:r>
          </a:p>
          <a:p>
            <a:endParaRPr lang="en-US" sz="1600" dirty="0" smtClean="0">
              <a:solidFill>
                <a:prstClr val="black"/>
              </a:solidFill>
              <a:latin typeface="Consolas"/>
            </a:endParaRPr>
          </a:p>
          <a:p>
            <a:r>
              <a:rPr lang="en-US" sz="1600" dirty="0" smtClean="0">
                <a:solidFill>
                  <a:srgbClr val="0000FF"/>
                </a:solidFill>
                <a:latin typeface="Consolas"/>
              </a:rPr>
              <a:t>Then </a:t>
            </a:r>
            <a:r>
              <a:rPr lang="en-US" sz="1600" dirty="0" smtClean="0">
                <a:solidFill>
                  <a:prstClr val="black"/>
                </a:solidFill>
                <a:latin typeface="Consolas"/>
              </a:rPr>
              <a:t>my shopping cart contains 2 copies of "Harry Potter"</a:t>
            </a:r>
          </a:p>
          <a:p>
            <a:r>
              <a:rPr lang="en-US" sz="1600" dirty="0" smtClean="0">
                <a:solidFill>
                  <a:srgbClr val="0000FF"/>
                </a:solidFill>
                <a:latin typeface="Consolas"/>
              </a:rPr>
              <a:t>And </a:t>
            </a:r>
            <a:r>
              <a:rPr lang="en-US" sz="1600" dirty="0" smtClean="0">
                <a:solidFill>
                  <a:prstClr val="black"/>
                </a:solidFill>
                <a:latin typeface="Consolas"/>
              </a:rPr>
              <a:t>a warning is displayed: "You have added the same book again"</a:t>
            </a:r>
            <a:endParaRPr lang="en-US" dirty="0">
              <a:solidFill>
                <a:prstClr val="black"/>
              </a:solidFill>
              <a:latin typeface="Consolas"/>
            </a:endParaRPr>
          </a:p>
        </p:txBody>
      </p:sp>
    </p:spTree>
    <p:extLst>
      <p:ext uri="{BB962C8B-B14F-4D97-AF65-F5344CB8AC3E}">
        <p14:creationId xmlns:p14="http://schemas.microsoft.com/office/powerpoint/2010/main" xmlns="" val="2599779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Scenario Outline</a:t>
            </a:r>
            <a:endParaRPr lang="en-US" dirty="0"/>
          </a:p>
        </p:txBody>
      </p:sp>
      <p:sp>
        <p:nvSpPr>
          <p:cNvPr id="3" name="Rectangle 2"/>
          <p:cNvSpPr/>
          <p:nvPr/>
        </p:nvSpPr>
        <p:spPr>
          <a:xfrm>
            <a:off x="467544" y="1196752"/>
            <a:ext cx="8064896" cy="16561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r>
              <a:rPr lang="de-AT" dirty="0" smtClean="0">
                <a:solidFill>
                  <a:prstClr val="white"/>
                </a:solidFill>
              </a:rPr>
              <a:t>Scenario Outline: </a:t>
            </a:r>
            <a:r>
              <a:rPr lang="en-US" i="1" dirty="0">
                <a:solidFill>
                  <a:prstClr val="white"/>
                </a:solidFill>
              </a:rPr>
              <a:t>Description of acceptance criterion</a:t>
            </a:r>
            <a:endParaRPr lang="en-US" dirty="0">
              <a:solidFill>
                <a:prstClr val="white"/>
              </a:solidFill>
            </a:endParaRPr>
          </a:p>
          <a:p>
            <a:endParaRPr lang="en-US" dirty="0">
              <a:solidFill>
                <a:prstClr val="white"/>
              </a:solidFill>
            </a:endParaRPr>
          </a:p>
        </p:txBody>
      </p:sp>
      <p:sp>
        <p:nvSpPr>
          <p:cNvPr id="4" name="Rectangle 3"/>
          <p:cNvSpPr/>
          <p:nvPr/>
        </p:nvSpPr>
        <p:spPr>
          <a:xfrm>
            <a:off x="755576" y="1762627"/>
            <a:ext cx="7344816"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de-AT" dirty="0" smtClean="0">
                <a:solidFill>
                  <a:prstClr val="white"/>
                </a:solidFill>
              </a:rPr>
              <a:t>Angenommen/Wenn/Dann: </a:t>
            </a:r>
            <a:r>
              <a:rPr lang="de-AT" i="1" dirty="0" smtClean="0">
                <a:solidFill>
                  <a:prstClr val="white"/>
                </a:solidFill>
              </a:rPr>
              <a:t>Automatisierte Szenario Schritte</a:t>
            </a:r>
            <a:endParaRPr lang="en-US" dirty="0">
              <a:solidFill>
                <a:prstClr val="white"/>
              </a:solidFill>
            </a:endParaRPr>
          </a:p>
        </p:txBody>
      </p:sp>
      <p:sp>
        <p:nvSpPr>
          <p:cNvPr id="8" name="Rectangle 7"/>
          <p:cNvSpPr/>
          <p:nvPr/>
        </p:nvSpPr>
        <p:spPr>
          <a:xfrm>
            <a:off x="706978" y="2367454"/>
            <a:ext cx="7393414" cy="4134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n-US" dirty="0">
                <a:solidFill>
                  <a:prstClr val="white"/>
                </a:solidFill>
              </a:rPr>
              <a:t>Examples: </a:t>
            </a:r>
            <a:r>
              <a:rPr lang="en-US" i="1" dirty="0">
                <a:solidFill>
                  <a:prstClr val="white"/>
                </a:solidFill>
              </a:rPr>
              <a:t>table with examples for &lt;place holders&gt;</a:t>
            </a:r>
            <a:endParaRPr lang="en-US" dirty="0">
              <a:solidFill>
                <a:prstClr val="white"/>
              </a:solidFill>
            </a:endParaRPr>
          </a:p>
        </p:txBody>
      </p:sp>
      <p:sp>
        <p:nvSpPr>
          <p:cNvPr id="5" name="Rectangle 4"/>
          <p:cNvSpPr/>
          <p:nvPr/>
        </p:nvSpPr>
        <p:spPr>
          <a:xfrm>
            <a:off x="634970" y="1638087"/>
            <a:ext cx="7393414" cy="4134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r>
              <a:rPr lang="en-US" dirty="0">
                <a:solidFill>
                  <a:prstClr val="white"/>
                </a:solidFill>
              </a:rPr>
              <a:t>Given/When/Then: </a:t>
            </a:r>
            <a:r>
              <a:rPr lang="en-US" i="1" dirty="0">
                <a:solidFill>
                  <a:prstClr val="white"/>
                </a:solidFill>
              </a:rPr>
              <a:t>automated scenario steps with &lt;place holder&gt;</a:t>
            </a:r>
            <a:endParaRPr lang="en-US" dirty="0">
              <a:solidFill>
                <a:prstClr val="white"/>
              </a:solidFill>
            </a:endParaRPr>
          </a:p>
        </p:txBody>
      </p:sp>
      <p:sp>
        <p:nvSpPr>
          <p:cNvPr id="6" name="Rectangle 5"/>
          <p:cNvSpPr/>
          <p:nvPr/>
        </p:nvSpPr>
        <p:spPr>
          <a:xfrm>
            <a:off x="634970" y="2276872"/>
            <a:ext cx="7393414" cy="4134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r>
              <a:rPr lang="en-US" dirty="0">
                <a:solidFill>
                  <a:prstClr val="white"/>
                </a:solidFill>
              </a:rPr>
              <a:t>Examples: </a:t>
            </a:r>
            <a:r>
              <a:rPr lang="en-US" i="1" dirty="0">
                <a:solidFill>
                  <a:prstClr val="white"/>
                </a:solidFill>
              </a:rPr>
              <a:t>table with examples for &lt;place holders&gt;</a:t>
            </a:r>
            <a:endParaRPr lang="en-US" dirty="0">
              <a:solidFill>
                <a:prstClr val="white"/>
              </a:solidFill>
            </a:endParaRPr>
          </a:p>
        </p:txBody>
      </p:sp>
      <p:sp>
        <p:nvSpPr>
          <p:cNvPr id="9" name="Rectangle 8"/>
          <p:cNvSpPr/>
          <p:nvPr/>
        </p:nvSpPr>
        <p:spPr>
          <a:xfrm>
            <a:off x="7268380" y="783278"/>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de-AT" dirty="0" smtClean="0">
                <a:solidFill>
                  <a:prstClr val="white"/>
                </a:solidFill>
              </a:rPr>
              <a:t>@</a:t>
            </a:r>
            <a:r>
              <a:rPr lang="de-AT" i="1" dirty="0" err="1" smtClean="0">
                <a:solidFill>
                  <a:prstClr val="white"/>
                </a:solidFill>
              </a:rPr>
              <a:t>Tagname</a:t>
            </a:r>
            <a:endParaRPr lang="en-US" i="1" dirty="0">
              <a:solidFill>
                <a:prstClr val="white"/>
              </a:solidFill>
            </a:endParaRPr>
          </a:p>
        </p:txBody>
      </p:sp>
      <p:sp>
        <p:nvSpPr>
          <p:cNvPr id="10" name="Rectangle 9"/>
          <p:cNvSpPr/>
          <p:nvPr/>
        </p:nvSpPr>
        <p:spPr>
          <a:xfrm>
            <a:off x="6764324" y="1845554"/>
            <a:ext cx="1264060" cy="4134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de-AT" dirty="0" smtClean="0">
                <a:solidFill>
                  <a:prstClr val="white"/>
                </a:solidFill>
              </a:rPr>
              <a:t>@</a:t>
            </a:r>
            <a:r>
              <a:rPr lang="de-AT" i="1" dirty="0" err="1" smtClean="0">
                <a:solidFill>
                  <a:prstClr val="white"/>
                </a:solidFill>
              </a:rPr>
              <a:t>Tagname</a:t>
            </a:r>
            <a:endParaRPr lang="en-US" i="1" dirty="0">
              <a:solidFill>
                <a:prstClr val="white"/>
              </a:solidFill>
            </a:endParaRPr>
          </a:p>
        </p:txBody>
      </p:sp>
      <p:sp>
        <p:nvSpPr>
          <p:cNvPr id="11" name="Rectangle 10"/>
          <p:cNvSpPr/>
          <p:nvPr/>
        </p:nvSpPr>
        <p:spPr>
          <a:xfrm>
            <a:off x="467544" y="3429000"/>
            <a:ext cx="8280920"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de-AT" sz="1400" dirty="0">
                <a:solidFill>
                  <a:srgbClr val="0000FF"/>
                </a:solidFill>
                <a:highlight>
                  <a:srgbClr val="FFFFFF"/>
                </a:highlight>
                <a:latin typeface="Consolas"/>
              </a:rPr>
              <a:t>Scenario Outline</a:t>
            </a:r>
            <a:r>
              <a:rPr lang="de-AT" sz="1400" dirty="0">
                <a:solidFill>
                  <a:srgbClr val="000000"/>
                </a:solidFill>
                <a:highlight>
                  <a:srgbClr val="FFFFFF"/>
                </a:highlight>
                <a:latin typeface="Consolas"/>
              </a:rPr>
              <a:t>: Simple </a:t>
            </a:r>
            <a:r>
              <a:rPr lang="de-AT" sz="1400" dirty="0" err="1">
                <a:solidFill>
                  <a:srgbClr val="000000"/>
                </a:solidFill>
                <a:highlight>
                  <a:srgbClr val="FFFFFF"/>
                </a:highlight>
                <a:latin typeface="Consolas"/>
              </a:rPr>
              <a:t>search</a:t>
            </a:r>
            <a:endParaRPr lang="de-AT" sz="1400" dirty="0">
              <a:solidFill>
                <a:srgbClr val="000000"/>
              </a:solidFill>
              <a:highlight>
                <a:srgbClr val="FFFFFF"/>
              </a:highlight>
              <a:latin typeface="Consolas"/>
            </a:endParaRPr>
          </a:p>
          <a:p>
            <a:r>
              <a:rPr lang="en-US" sz="1400" dirty="0">
                <a:solidFill>
                  <a:srgbClr val="0000FF"/>
                </a:solidFill>
                <a:highlight>
                  <a:srgbClr val="FFFFFF"/>
                </a:highlight>
                <a:latin typeface="Consolas"/>
              </a:rPr>
              <a:t>When </a:t>
            </a:r>
            <a:r>
              <a:rPr lang="en-US" sz="1400" dirty="0">
                <a:solidFill>
                  <a:srgbClr val="000000"/>
                </a:solidFill>
                <a:highlight>
                  <a:srgbClr val="FFFFFF"/>
                </a:highlight>
                <a:latin typeface="Consolas"/>
              </a:rPr>
              <a:t>I search for books by the phrase '</a:t>
            </a:r>
            <a:r>
              <a:rPr lang="en-US" sz="1400" i="1" dirty="0">
                <a:solidFill>
                  <a:srgbClr val="A31515"/>
                </a:solidFill>
                <a:highlight>
                  <a:srgbClr val="FFFFFF"/>
                </a:highlight>
                <a:latin typeface="Consolas"/>
              </a:rPr>
              <a:t>&lt;search phrase&gt;</a:t>
            </a:r>
            <a:r>
              <a:rPr lang="en-US" sz="1400" dirty="0">
                <a:solidFill>
                  <a:srgbClr val="000000"/>
                </a:solidFill>
                <a:highlight>
                  <a:srgbClr val="FFFFFF"/>
                </a:highlight>
                <a:latin typeface="Consolas"/>
              </a:rPr>
              <a:t>'</a:t>
            </a:r>
          </a:p>
          <a:p>
            <a:r>
              <a:rPr lang="en-US" sz="1400" dirty="0">
                <a:solidFill>
                  <a:srgbClr val="0000FF"/>
                </a:solidFill>
                <a:highlight>
                  <a:srgbClr val="FFFFFF"/>
                </a:highlight>
                <a:latin typeface="Consolas"/>
              </a:rPr>
              <a:t>Then </a:t>
            </a:r>
            <a:r>
              <a:rPr lang="en-US" sz="1400" dirty="0">
                <a:solidFill>
                  <a:srgbClr val="000000"/>
                </a:solidFill>
                <a:highlight>
                  <a:srgbClr val="FFFFFF"/>
                </a:highlight>
                <a:latin typeface="Consolas"/>
              </a:rPr>
              <a:t>the list of found books should contain only: </a:t>
            </a:r>
            <a:r>
              <a:rPr lang="en-US" sz="1400" i="1" dirty="0">
                <a:solidFill>
                  <a:srgbClr val="A31515"/>
                </a:solidFill>
                <a:highlight>
                  <a:srgbClr val="FFFFFF"/>
                </a:highlight>
                <a:latin typeface="Consolas"/>
              </a:rPr>
              <a:t>&lt;books&gt;</a:t>
            </a:r>
          </a:p>
          <a:p>
            <a:endParaRPr lang="de-AT" sz="2400" dirty="0">
              <a:solidFill>
                <a:srgbClr val="000000"/>
              </a:solidFill>
              <a:highlight>
                <a:srgbClr val="FFFFFF"/>
              </a:highlight>
              <a:latin typeface="Consolas"/>
            </a:endParaRPr>
          </a:p>
          <a:p>
            <a:r>
              <a:rPr lang="de-AT" sz="1200" dirty="0" err="1">
                <a:solidFill>
                  <a:srgbClr val="0000FF"/>
                </a:solidFill>
                <a:highlight>
                  <a:srgbClr val="FFFFFF"/>
                </a:highlight>
                <a:latin typeface="Consolas"/>
              </a:rPr>
              <a:t>Examples</a:t>
            </a:r>
            <a:r>
              <a:rPr lang="de-AT" sz="1200" dirty="0">
                <a:solidFill>
                  <a:srgbClr val="000000"/>
                </a:solidFill>
                <a:highlight>
                  <a:srgbClr val="FFFFFF"/>
                </a:highlight>
                <a:latin typeface="Consolas"/>
              </a:rPr>
              <a:t>:</a:t>
            </a:r>
          </a:p>
          <a:p>
            <a:r>
              <a:rPr lang="de-AT" sz="1200" dirty="0">
                <a:solidFill>
                  <a:srgbClr val="000000"/>
                </a:solidFill>
                <a:highlight>
                  <a:srgbClr val="FFFFFF"/>
                </a:highlight>
                <a:latin typeface="Consolas"/>
              </a:rPr>
              <a:t>|</a:t>
            </a:r>
            <a:r>
              <a:rPr lang="de-AT" sz="1200" i="1" dirty="0">
                <a:solidFill>
                  <a:srgbClr val="000000"/>
                </a:solidFill>
                <a:highlight>
                  <a:srgbClr val="FFFFFF"/>
                </a:highlight>
                <a:latin typeface="Consolas"/>
              </a:rPr>
              <a:t> </a:t>
            </a:r>
            <a:r>
              <a:rPr lang="de-AT" sz="1200" i="1" dirty="0" err="1">
                <a:solidFill>
                  <a:srgbClr val="000000"/>
                </a:solidFill>
                <a:highlight>
                  <a:srgbClr val="FFFFFF"/>
                </a:highlight>
                <a:latin typeface="Consolas"/>
              </a:rPr>
              <a:t>search</a:t>
            </a:r>
            <a:r>
              <a:rPr lang="de-AT" sz="1200" i="1" dirty="0">
                <a:solidFill>
                  <a:srgbClr val="000000"/>
                </a:solidFill>
                <a:highlight>
                  <a:srgbClr val="FFFFFF"/>
                </a:highlight>
                <a:latin typeface="Consolas"/>
              </a:rPr>
              <a:t> </a:t>
            </a:r>
            <a:r>
              <a:rPr lang="de-AT" sz="1200" i="1" dirty="0" err="1">
                <a:solidFill>
                  <a:srgbClr val="000000"/>
                </a:solidFill>
                <a:highlight>
                  <a:srgbClr val="FFFFFF"/>
                </a:highlight>
                <a:latin typeface="Consolas"/>
              </a:rPr>
              <a:t>phrase</a:t>
            </a:r>
            <a:r>
              <a:rPr lang="de-AT" sz="1200" i="1" dirty="0">
                <a:solidFill>
                  <a:srgbClr val="000000"/>
                </a:solidFill>
                <a:highlight>
                  <a:srgbClr val="FFFFFF"/>
                </a:highlight>
                <a:latin typeface="Consolas"/>
              </a:rPr>
              <a:t>          </a:t>
            </a:r>
            <a:r>
              <a:rPr lang="de-AT" sz="1200" dirty="0">
                <a:solidFill>
                  <a:srgbClr val="000000"/>
                </a:solidFill>
                <a:highlight>
                  <a:srgbClr val="FFFFFF"/>
                </a:highlight>
                <a:latin typeface="Consolas"/>
              </a:rPr>
              <a:t>|</a:t>
            </a:r>
            <a:r>
              <a:rPr lang="de-AT" sz="1200" i="1" dirty="0">
                <a:solidFill>
                  <a:srgbClr val="000000"/>
                </a:solidFill>
                <a:highlight>
                  <a:srgbClr val="FFFFFF"/>
                </a:highlight>
                <a:latin typeface="Consolas"/>
              </a:rPr>
              <a:t> </a:t>
            </a:r>
            <a:r>
              <a:rPr lang="de-AT" sz="1200" i="1" dirty="0" err="1">
                <a:solidFill>
                  <a:srgbClr val="000000"/>
                </a:solidFill>
                <a:highlight>
                  <a:srgbClr val="FFFFFF"/>
                </a:highlight>
                <a:latin typeface="Consolas"/>
              </a:rPr>
              <a:t>books</a:t>
            </a:r>
            <a:r>
              <a:rPr lang="de-AT" sz="1200" i="1" dirty="0">
                <a:solidFill>
                  <a:srgbClr val="000000"/>
                </a:solidFill>
                <a:highlight>
                  <a:srgbClr val="FFFFFF"/>
                </a:highlight>
                <a:latin typeface="Consolas"/>
              </a:rPr>
              <a:t>                     </a:t>
            </a:r>
            <a:r>
              <a:rPr lang="de-AT" sz="1200" dirty="0" smtClean="0">
                <a:solidFill>
                  <a:srgbClr val="000000"/>
                </a:solidFill>
                <a:highlight>
                  <a:srgbClr val="FFFFFF"/>
                </a:highlight>
                <a:latin typeface="Consolas"/>
              </a:rPr>
              <a:t>|</a:t>
            </a:r>
            <a:r>
              <a:rPr lang="de-AT" sz="1200" i="1" dirty="0" smtClean="0">
                <a:solidFill>
                  <a:srgbClr val="000000"/>
                </a:solidFill>
                <a:highlight>
                  <a:srgbClr val="FFFFFF"/>
                </a:highlight>
                <a:latin typeface="Consolas"/>
              </a:rPr>
              <a:t> </a:t>
            </a:r>
            <a:r>
              <a:rPr lang="de-AT" sz="1200" i="1" dirty="0">
                <a:solidFill>
                  <a:srgbClr val="000000"/>
                </a:solidFill>
                <a:highlight>
                  <a:srgbClr val="FFFFFF"/>
                </a:highlight>
                <a:latin typeface="Consolas"/>
              </a:rPr>
              <a:t>Explanation                     </a:t>
            </a:r>
            <a:r>
              <a:rPr lang="de-AT" sz="1200" i="1" dirty="0" smtClean="0">
                <a:solidFill>
                  <a:srgbClr val="000000"/>
                </a:solidFill>
                <a:highlight>
                  <a:srgbClr val="FFFFFF"/>
                </a:highlight>
                <a:latin typeface="Consolas"/>
              </a:rPr>
              <a:t>   </a:t>
            </a:r>
            <a:r>
              <a:rPr lang="de-AT"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 Domain                 </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 'Domain </a:t>
            </a:r>
            <a:r>
              <a:rPr lang="en-US" sz="1200" dirty="0" smtClean="0">
                <a:solidFill>
                  <a:srgbClr val="A31515"/>
                </a:solidFill>
                <a:highlight>
                  <a:srgbClr val="FFFFFF"/>
                </a:highlight>
                <a:latin typeface="Consolas"/>
              </a:rPr>
              <a:t>…'                </a:t>
            </a:r>
            <a:r>
              <a:rPr lang="en-US" sz="1200" dirty="0" smtClean="0">
                <a:solidFill>
                  <a:srgbClr val="000000"/>
                </a:solidFill>
                <a:highlight>
                  <a:srgbClr val="FFFFFF"/>
                </a:highlight>
                <a:latin typeface="Consolas"/>
              </a:rPr>
              <a:t>|</a:t>
            </a:r>
            <a:r>
              <a:rPr lang="en-US" sz="1200" dirty="0" smtClean="0">
                <a:solidFill>
                  <a:srgbClr val="A31515"/>
                </a:solidFill>
                <a:highlight>
                  <a:srgbClr val="FFFFFF"/>
                </a:highlight>
                <a:latin typeface="Consolas"/>
              </a:rPr>
              <a:t> </a:t>
            </a:r>
            <a:r>
              <a:rPr lang="en-US" sz="1200" dirty="0">
                <a:solidFill>
                  <a:srgbClr val="A31515"/>
                </a:solidFill>
                <a:highlight>
                  <a:srgbClr val="FFFFFF"/>
                </a:highlight>
                <a:latin typeface="Consolas"/>
              </a:rPr>
              <a:t>whole words are matched          </a:t>
            </a:r>
            <a:r>
              <a:rPr lang="en-US" sz="1200" dirty="0" smtClean="0">
                <a:solidFill>
                  <a:srgbClr val="A31515"/>
                </a:solidFill>
                <a:highlight>
                  <a:srgbClr val="FFFFFF"/>
                </a:highlight>
                <a:latin typeface="Consolas"/>
              </a:rPr>
              <a:t>  </a:t>
            </a:r>
            <a:r>
              <a:rPr lang="en-US" sz="1200" dirty="0">
                <a:solidFill>
                  <a:srgbClr val="000000"/>
                </a:solidFill>
                <a:highlight>
                  <a:srgbClr val="FFFFFF"/>
                </a:highlight>
                <a:latin typeface="Consolas"/>
              </a:rPr>
              <a:t>|</a:t>
            </a:r>
          </a:p>
          <a:p>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 Analysis Communication </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 </a:t>
            </a:r>
            <a:r>
              <a:rPr lang="en-US" sz="1200" dirty="0" smtClean="0">
                <a:solidFill>
                  <a:srgbClr val="A31515"/>
                </a:solidFill>
                <a:highlight>
                  <a:srgbClr val="FFFFFF"/>
                </a:highlight>
                <a:latin typeface="Consolas"/>
              </a:rPr>
              <a:t>'Bridging…', </a:t>
            </a:r>
            <a:r>
              <a:rPr lang="en-US" sz="1200" dirty="0">
                <a:solidFill>
                  <a:srgbClr val="A31515"/>
                </a:solidFill>
                <a:highlight>
                  <a:srgbClr val="FFFFFF"/>
                </a:highlight>
                <a:latin typeface="Consolas"/>
              </a:rPr>
              <a:t>'Analysis </a:t>
            </a:r>
            <a:r>
              <a:rPr lang="en-US" sz="1200" dirty="0" smtClean="0">
                <a:solidFill>
                  <a:srgbClr val="A31515"/>
                </a:solidFill>
                <a:highlight>
                  <a:srgbClr val="FFFFFF"/>
                </a:highlight>
                <a:latin typeface="Consolas"/>
              </a:rPr>
              <a:t>…' </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 multiple </a:t>
            </a:r>
            <a:r>
              <a:rPr lang="en-US" sz="1200" dirty="0" smtClean="0">
                <a:solidFill>
                  <a:srgbClr val="A31515"/>
                </a:solidFill>
                <a:highlight>
                  <a:srgbClr val="FFFFFF"/>
                </a:highlight>
                <a:latin typeface="Consolas"/>
              </a:rPr>
              <a:t>words </a:t>
            </a:r>
            <a:r>
              <a:rPr lang="en-US" sz="1200" dirty="0">
                <a:solidFill>
                  <a:srgbClr val="A31515"/>
                </a:solidFill>
                <a:highlight>
                  <a:srgbClr val="FFFFFF"/>
                </a:highlight>
                <a:latin typeface="Consolas"/>
              </a:rPr>
              <a:t>are matched with OR </a:t>
            </a:r>
            <a:r>
              <a:rPr lang="en-US" sz="1200" dirty="0">
                <a:solidFill>
                  <a:srgbClr val="000000"/>
                </a:solidFill>
                <a:highlight>
                  <a:srgbClr val="FFFFFF"/>
                </a:highlight>
                <a:latin typeface="Consolas"/>
              </a:rPr>
              <a:t>|</a:t>
            </a:r>
          </a:p>
        </p:txBody>
      </p:sp>
      <p:sp>
        <p:nvSpPr>
          <p:cNvPr id="7" name="Rectangle 6"/>
          <p:cNvSpPr/>
          <p:nvPr/>
        </p:nvSpPr>
        <p:spPr>
          <a:xfrm>
            <a:off x="467544" y="3068960"/>
            <a:ext cx="8280920" cy="30623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smtClean="0">
                <a:solidFill>
                  <a:srgbClr val="0000FF"/>
                </a:solidFill>
                <a:latin typeface="Consolas"/>
              </a:rPr>
              <a:t>Scenario Outline</a:t>
            </a:r>
            <a:r>
              <a:rPr lang="en-US" sz="1400" dirty="0" smtClean="0">
                <a:solidFill>
                  <a:prstClr val="black"/>
                </a:solidFill>
                <a:latin typeface="Consolas"/>
              </a:rPr>
              <a:t>: Candidate profile can only be saved with &lt;mandatory field&gt; </a:t>
            </a:r>
          </a:p>
          <a:p>
            <a:endParaRPr lang="en-US" sz="1400" dirty="0" smtClean="0">
              <a:solidFill>
                <a:prstClr val="black"/>
              </a:solidFill>
              <a:latin typeface="Consolas"/>
            </a:endParaRPr>
          </a:p>
          <a:p>
            <a:r>
              <a:rPr lang="en-US" sz="1400" dirty="0" smtClean="0">
                <a:solidFill>
                  <a:srgbClr val="0000FF"/>
                </a:solidFill>
                <a:latin typeface="Consolas"/>
              </a:rPr>
              <a:t>  When </a:t>
            </a:r>
            <a:r>
              <a:rPr lang="en-US" sz="1400" dirty="0" smtClean="0">
                <a:solidFill>
                  <a:prstClr val="black"/>
                </a:solidFill>
                <a:latin typeface="Consolas"/>
              </a:rPr>
              <a:t>I enter a valid candidate profile, without filling in '</a:t>
            </a:r>
            <a:r>
              <a:rPr lang="en-US" sz="1400" dirty="0" smtClean="0">
                <a:solidFill>
                  <a:srgbClr val="A31515"/>
                </a:solidFill>
                <a:latin typeface="Consolas"/>
              </a:rPr>
              <a:t>&lt;mandatory field&gt;'</a:t>
            </a:r>
            <a:endParaRPr lang="en-US" sz="1400" dirty="0" smtClean="0">
              <a:solidFill>
                <a:prstClr val="black"/>
              </a:solidFill>
              <a:latin typeface="Consolas"/>
            </a:endParaRPr>
          </a:p>
          <a:p>
            <a:r>
              <a:rPr lang="en-US" sz="1400" dirty="0" smtClean="0">
                <a:solidFill>
                  <a:prstClr val="black"/>
                </a:solidFill>
                <a:latin typeface="Consolas"/>
              </a:rPr>
              <a:t>  </a:t>
            </a:r>
            <a:r>
              <a:rPr lang="en-US" sz="1400" dirty="0" smtClean="0">
                <a:solidFill>
                  <a:srgbClr val="0000FF"/>
                </a:solidFill>
                <a:latin typeface="Consolas"/>
              </a:rPr>
              <a:t>Then </a:t>
            </a:r>
            <a:r>
              <a:rPr lang="en-US" sz="1400" dirty="0" smtClean="0">
                <a:solidFill>
                  <a:prstClr val="black"/>
                </a:solidFill>
                <a:latin typeface="Consolas"/>
              </a:rPr>
              <a:t>I see the following validation error: 'field </a:t>
            </a:r>
            <a:r>
              <a:rPr lang="en-US" sz="1400" dirty="0" smtClean="0">
                <a:solidFill>
                  <a:srgbClr val="A31515"/>
                </a:solidFill>
                <a:latin typeface="Consolas"/>
              </a:rPr>
              <a:t>&lt;mandatory field&gt;</a:t>
            </a:r>
            <a:r>
              <a:rPr lang="en-US" sz="1400" dirty="0" smtClean="0">
                <a:solidFill>
                  <a:prstClr val="black"/>
                </a:solidFill>
                <a:latin typeface="Consolas"/>
              </a:rPr>
              <a:t> missing'</a:t>
            </a:r>
          </a:p>
          <a:p>
            <a:endParaRPr lang="en-US" sz="1400" dirty="0" smtClean="0">
              <a:solidFill>
                <a:prstClr val="black"/>
              </a:solidFill>
              <a:latin typeface="Consolas"/>
            </a:endParaRPr>
          </a:p>
          <a:p>
            <a:r>
              <a:rPr lang="en-US" sz="1400" dirty="0" smtClean="0">
                <a:solidFill>
                  <a:srgbClr val="0000FF"/>
                </a:solidFill>
                <a:latin typeface="Consolas"/>
              </a:rPr>
              <a:t>Examples</a:t>
            </a:r>
            <a:r>
              <a:rPr lang="en-US" sz="1400" dirty="0" smtClean="0">
                <a:solidFill>
                  <a:prstClr val="black"/>
                </a:solidFill>
                <a:latin typeface="Consolas"/>
              </a:rPr>
              <a:t>: Main fields</a:t>
            </a:r>
          </a:p>
          <a:p>
            <a:r>
              <a:rPr lang="en-US" sz="1400" dirty="0" smtClean="0">
                <a:solidFill>
                  <a:prstClr val="black"/>
                </a:solidFill>
                <a:latin typeface="Consolas"/>
              </a:rPr>
              <a:t>    |</a:t>
            </a:r>
            <a:r>
              <a:rPr lang="en-US" sz="1400" i="1" dirty="0" smtClean="0">
                <a:solidFill>
                  <a:prstClr val="black"/>
                </a:solidFill>
                <a:latin typeface="Consolas"/>
              </a:rPr>
              <a:t> mandatory field  </a:t>
            </a:r>
            <a:r>
              <a:rPr lang="en-US" sz="1400" dirty="0" smtClean="0">
                <a:solidFill>
                  <a:prstClr val="black"/>
                </a:solidFill>
                <a:latin typeface="Consolas"/>
              </a:rPr>
              <a:t>|</a:t>
            </a:r>
          </a:p>
          <a:p>
            <a:r>
              <a:rPr lang="en-US" sz="1400" dirty="0" smtClean="0">
                <a:solidFill>
                  <a:prstClr val="black"/>
                </a:solidFill>
                <a:latin typeface="Consolas"/>
              </a:rPr>
              <a:t>    |</a:t>
            </a:r>
            <a:r>
              <a:rPr lang="en-US" sz="1400" dirty="0" smtClean="0">
                <a:solidFill>
                  <a:srgbClr val="A31515"/>
                </a:solidFill>
                <a:latin typeface="Consolas"/>
              </a:rPr>
              <a:t> email            </a:t>
            </a:r>
            <a:r>
              <a:rPr lang="en-US" sz="1400" dirty="0" smtClean="0">
                <a:solidFill>
                  <a:prstClr val="black"/>
                </a:solidFill>
                <a:latin typeface="Consolas"/>
              </a:rPr>
              <a:t>|</a:t>
            </a:r>
          </a:p>
          <a:p>
            <a:r>
              <a:rPr lang="en-US" sz="1400" dirty="0" smtClean="0">
                <a:solidFill>
                  <a:prstClr val="black"/>
                </a:solidFill>
                <a:latin typeface="Consolas"/>
              </a:rPr>
              <a:t>    |</a:t>
            </a:r>
            <a:r>
              <a:rPr lang="en-US" sz="1400" dirty="0" smtClean="0">
                <a:solidFill>
                  <a:srgbClr val="A31515"/>
                </a:solidFill>
                <a:latin typeface="Consolas"/>
              </a:rPr>
              <a:t> name             </a:t>
            </a:r>
            <a:r>
              <a:rPr lang="en-US" sz="1400" dirty="0" smtClean="0">
                <a:solidFill>
                  <a:prstClr val="black"/>
                </a:solidFill>
                <a:latin typeface="Consolas"/>
              </a:rPr>
              <a:t>|</a:t>
            </a:r>
          </a:p>
          <a:p>
            <a:r>
              <a:rPr lang="en-US" sz="1400" dirty="0" smtClean="0">
                <a:solidFill>
                  <a:prstClr val="black"/>
                </a:solidFill>
                <a:latin typeface="Consolas"/>
              </a:rPr>
              <a:t>    |</a:t>
            </a:r>
            <a:r>
              <a:rPr lang="en-US" sz="1400" dirty="0" smtClean="0">
                <a:solidFill>
                  <a:srgbClr val="A31515"/>
                </a:solidFill>
                <a:latin typeface="Consolas"/>
              </a:rPr>
              <a:t> first name       </a:t>
            </a:r>
            <a:r>
              <a:rPr lang="en-US" sz="1400" dirty="0" smtClean="0">
                <a:solidFill>
                  <a:prstClr val="black"/>
                </a:solidFill>
                <a:latin typeface="Consolas"/>
              </a:rPr>
              <a:t>|</a:t>
            </a:r>
          </a:p>
          <a:p>
            <a:endParaRPr lang="en-US" sz="1100" dirty="0" smtClean="0">
              <a:solidFill>
                <a:prstClr val="black"/>
              </a:solidFill>
              <a:latin typeface="Consolas"/>
            </a:endParaRPr>
          </a:p>
          <a:p>
            <a:r>
              <a:rPr lang="en-US" sz="1400" dirty="0">
                <a:solidFill>
                  <a:srgbClr val="0000FF"/>
                </a:solidFill>
                <a:latin typeface="Consolas"/>
              </a:rPr>
              <a:t>Examples</a:t>
            </a:r>
            <a:r>
              <a:rPr lang="en-US" sz="1400" dirty="0">
                <a:solidFill>
                  <a:prstClr val="black"/>
                </a:solidFill>
                <a:latin typeface="Consolas"/>
              </a:rPr>
              <a:t>: </a:t>
            </a:r>
            <a:r>
              <a:rPr lang="en-US" sz="1400" dirty="0" smtClean="0">
                <a:solidFill>
                  <a:prstClr val="black"/>
                </a:solidFill>
                <a:latin typeface="Consolas"/>
              </a:rPr>
              <a:t>Extended </a:t>
            </a:r>
            <a:r>
              <a:rPr lang="en-US" sz="1400" dirty="0">
                <a:solidFill>
                  <a:prstClr val="black"/>
                </a:solidFill>
                <a:latin typeface="Consolas"/>
              </a:rPr>
              <a:t>fields</a:t>
            </a:r>
          </a:p>
          <a:p>
            <a:r>
              <a:rPr lang="en-US" sz="1400" dirty="0">
                <a:solidFill>
                  <a:prstClr val="black"/>
                </a:solidFill>
                <a:latin typeface="Consolas"/>
              </a:rPr>
              <a:t>    |</a:t>
            </a:r>
            <a:r>
              <a:rPr lang="en-US" sz="1400" i="1" dirty="0">
                <a:solidFill>
                  <a:prstClr val="black"/>
                </a:solidFill>
                <a:latin typeface="Consolas"/>
              </a:rPr>
              <a:t> mandatory field  </a:t>
            </a:r>
            <a:r>
              <a:rPr lang="en-US" sz="1400" dirty="0">
                <a:solidFill>
                  <a:prstClr val="black"/>
                </a:solidFill>
                <a:latin typeface="Consolas"/>
              </a:rPr>
              <a:t>|</a:t>
            </a:r>
          </a:p>
          <a:p>
            <a:r>
              <a:rPr lang="en-US" sz="1400" dirty="0" smtClean="0">
                <a:solidFill>
                  <a:prstClr val="black"/>
                </a:solidFill>
                <a:latin typeface="Consolas"/>
              </a:rPr>
              <a:t>    |</a:t>
            </a:r>
            <a:r>
              <a:rPr lang="en-US" sz="1400" dirty="0" smtClean="0">
                <a:solidFill>
                  <a:srgbClr val="A31515"/>
                </a:solidFill>
                <a:latin typeface="Consolas"/>
              </a:rPr>
              <a:t> birthdate        </a:t>
            </a:r>
            <a:r>
              <a:rPr lang="en-US" sz="1400" dirty="0" smtClean="0">
                <a:solidFill>
                  <a:prstClr val="black"/>
                </a:solidFill>
                <a:latin typeface="Consolas"/>
              </a:rPr>
              <a:t>|</a:t>
            </a:r>
            <a:endParaRPr lang="en-US" sz="1400" dirty="0">
              <a:solidFill>
                <a:prstClr val="black"/>
              </a:solidFill>
              <a:latin typeface="Consolas"/>
            </a:endParaRPr>
          </a:p>
        </p:txBody>
      </p:sp>
    </p:spTree>
    <p:extLst>
      <p:ext uri="{BB962C8B-B14F-4D97-AF65-F5344CB8AC3E}">
        <p14:creationId xmlns:p14="http://schemas.microsoft.com/office/powerpoint/2010/main" xmlns="" val="234309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SpecFlow</a:t>
            </a:r>
            <a:r>
              <a:rPr lang="de-AT" dirty="0" smtClean="0"/>
              <a:t> in Action</a:t>
            </a:r>
            <a:endParaRPr lang="de-AT" dirty="0"/>
          </a:p>
        </p:txBody>
      </p:sp>
      <p:sp>
        <p:nvSpPr>
          <p:cNvPr id="3" name="Text Placeholder 2"/>
          <p:cNvSpPr>
            <a:spLocks noGrp="1"/>
          </p:cNvSpPr>
          <p:nvPr>
            <p:ph type="body" sz="quarter" idx="15"/>
          </p:nvPr>
        </p:nvSpPr>
        <p:spPr/>
        <p:txBody>
          <a:bodyPr>
            <a:normAutofit/>
          </a:bodyPr>
          <a:lstStyle/>
          <a:p>
            <a:endParaRPr lang="de-AT" dirty="0" smtClean="0"/>
          </a:p>
          <a:p>
            <a:endParaRPr lang="de-AT" dirty="0"/>
          </a:p>
          <a:p>
            <a:endParaRPr lang="de-AT" dirty="0" smtClean="0"/>
          </a:p>
          <a:p>
            <a:pPr marL="0" indent="0" algn="ctr">
              <a:buNone/>
            </a:pPr>
            <a:r>
              <a:rPr lang="de-AT" sz="6600" dirty="0" smtClean="0"/>
              <a:t>ACTION!</a:t>
            </a:r>
            <a:endParaRPr lang="de-AT" sz="6600" dirty="0"/>
          </a:p>
        </p:txBody>
      </p:sp>
    </p:spTree>
    <p:extLst>
      <p:ext uri="{BB962C8B-B14F-4D97-AF65-F5344CB8AC3E}">
        <p14:creationId xmlns:p14="http://schemas.microsoft.com/office/powerpoint/2010/main" xmlns="" val="2380439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Warum </a:t>
            </a:r>
            <a:r>
              <a:rPr lang="de-AT" dirty="0" err="1" smtClean="0"/>
              <a:t>SpecFlow</a:t>
            </a:r>
            <a:r>
              <a:rPr lang="de-AT" dirty="0" smtClean="0"/>
              <a:t>?</a:t>
            </a:r>
            <a:endParaRPr lang="de-AT" dirty="0"/>
          </a:p>
        </p:txBody>
      </p:sp>
      <p:sp>
        <p:nvSpPr>
          <p:cNvPr id="3" name="Text Placeholder 2"/>
          <p:cNvSpPr>
            <a:spLocks noGrp="1"/>
          </p:cNvSpPr>
          <p:nvPr>
            <p:ph type="body" sz="quarter" idx="15"/>
          </p:nvPr>
        </p:nvSpPr>
        <p:spPr/>
        <p:txBody>
          <a:bodyPr>
            <a:normAutofit fontScale="77500" lnSpcReduction="20000"/>
          </a:bodyPr>
          <a:lstStyle/>
          <a:p>
            <a:r>
              <a:rPr lang="de-AT" sz="3900" dirty="0"/>
              <a:t>Kommunikationsmittel Fachbereich – Entwicklung</a:t>
            </a:r>
          </a:p>
          <a:p>
            <a:endParaRPr lang="de-AT" sz="3900" dirty="0" smtClean="0"/>
          </a:p>
          <a:p>
            <a:r>
              <a:rPr lang="de-AT" sz="3900" dirty="0" smtClean="0"/>
              <a:t>Lesbare und ausführbare Spezifikation</a:t>
            </a:r>
          </a:p>
          <a:p>
            <a:endParaRPr lang="de-AT" sz="3900" dirty="0"/>
          </a:p>
          <a:p>
            <a:r>
              <a:rPr lang="de-AT" sz="3900" dirty="0" smtClean="0"/>
              <a:t>Schnelles Einspielen von Testdaten</a:t>
            </a:r>
            <a:endParaRPr lang="de-AT" sz="3900" dirty="0"/>
          </a:p>
          <a:p>
            <a:endParaRPr lang="de-AT" sz="3900" dirty="0"/>
          </a:p>
          <a:p>
            <a:r>
              <a:rPr lang="de-AT" sz="3900" dirty="0" smtClean="0"/>
              <a:t>Flexibel bei Änderungen</a:t>
            </a:r>
          </a:p>
          <a:p>
            <a:endParaRPr lang="de-AT" sz="3900" dirty="0"/>
          </a:p>
          <a:p>
            <a:r>
              <a:rPr lang="de-AT" sz="3900" dirty="0" smtClean="0"/>
              <a:t>Wiederholbarkeit</a:t>
            </a:r>
          </a:p>
          <a:p>
            <a:endParaRPr lang="de-AT" sz="3900" dirty="0" smtClean="0"/>
          </a:p>
          <a:p>
            <a:r>
              <a:rPr lang="de-AT" sz="3900" dirty="0" smtClean="0"/>
              <a:t>Informationsquelle in Wartungsphase</a:t>
            </a:r>
          </a:p>
          <a:p>
            <a:endParaRPr lang="de-AT" sz="3900" dirty="0" smtClean="0"/>
          </a:p>
          <a:p>
            <a:r>
              <a:rPr lang="de-AT" sz="3900" dirty="0" smtClean="0"/>
              <a:t>Gibt Sicherheit/Vertrauen</a:t>
            </a:r>
            <a:endParaRPr lang="de-AT" dirty="0"/>
          </a:p>
        </p:txBody>
      </p:sp>
    </p:spTree>
    <p:extLst>
      <p:ext uri="{BB962C8B-B14F-4D97-AF65-F5344CB8AC3E}">
        <p14:creationId xmlns:p14="http://schemas.microsoft.com/office/powerpoint/2010/main" xmlns="" val="2412285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Lessions</a:t>
            </a:r>
            <a:r>
              <a:rPr lang="de-AT" dirty="0" smtClean="0"/>
              <a:t> </a:t>
            </a:r>
            <a:r>
              <a:rPr lang="de-AT" smtClean="0"/>
              <a:t>learned</a:t>
            </a:r>
            <a:endParaRPr lang="de-AT"/>
          </a:p>
        </p:txBody>
      </p:sp>
      <p:sp>
        <p:nvSpPr>
          <p:cNvPr id="3" name="Text Placeholder 2"/>
          <p:cNvSpPr>
            <a:spLocks noGrp="1"/>
          </p:cNvSpPr>
          <p:nvPr>
            <p:ph type="body" sz="quarter" idx="15"/>
          </p:nvPr>
        </p:nvSpPr>
        <p:spPr/>
        <p:txBody>
          <a:bodyPr/>
          <a:lstStyle/>
          <a:p>
            <a:r>
              <a:rPr lang="de-AT" sz="3000" dirty="0" smtClean="0"/>
              <a:t>Direkte Kommunikation </a:t>
            </a:r>
            <a:r>
              <a:rPr lang="de-AT" sz="3000" dirty="0"/>
              <a:t>zwischen Tester und Entwickler ist </a:t>
            </a:r>
            <a:r>
              <a:rPr lang="de-AT" sz="3000" dirty="0" smtClean="0"/>
              <a:t>wichtig</a:t>
            </a:r>
          </a:p>
          <a:p>
            <a:endParaRPr lang="de-AT" sz="3000" dirty="0"/>
          </a:p>
          <a:p>
            <a:r>
              <a:rPr lang="de-AT" sz="3000" dirty="0" smtClean="0"/>
              <a:t>„Saubere“ </a:t>
            </a:r>
            <a:r>
              <a:rPr lang="de-AT" sz="3000" dirty="0" err="1" smtClean="0"/>
              <a:t>Bindings</a:t>
            </a:r>
            <a:r>
              <a:rPr lang="de-AT" sz="3000" dirty="0" smtClean="0"/>
              <a:t> (kein Wildwuchs – First </a:t>
            </a:r>
            <a:r>
              <a:rPr lang="de-AT" sz="3000" dirty="0" err="1" smtClean="0"/>
              <a:t>Citizen</a:t>
            </a:r>
            <a:r>
              <a:rPr lang="de-AT" sz="3000" dirty="0" smtClean="0"/>
              <a:t> Code)</a:t>
            </a:r>
          </a:p>
          <a:p>
            <a:endParaRPr lang="de-AT" sz="3000" dirty="0" smtClean="0"/>
          </a:p>
          <a:p>
            <a:r>
              <a:rPr lang="de-AT" sz="3000" dirty="0" smtClean="0"/>
              <a:t>Sprechende Szenario-Titel</a:t>
            </a:r>
          </a:p>
          <a:p>
            <a:endParaRPr lang="de-AT" sz="3000" dirty="0" smtClean="0"/>
          </a:p>
          <a:p>
            <a:r>
              <a:rPr lang="de-AT" sz="3000" dirty="0" smtClean="0"/>
              <a:t>Ordnung halten</a:t>
            </a:r>
          </a:p>
          <a:p>
            <a:endParaRPr lang="de-AT" dirty="0"/>
          </a:p>
        </p:txBody>
      </p:sp>
    </p:spTree>
    <p:extLst>
      <p:ext uri="{BB962C8B-B14F-4D97-AF65-F5344CB8AC3E}">
        <p14:creationId xmlns:p14="http://schemas.microsoft.com/office/powerpoint/2010/main" xmlns="" val="2715276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2339752" y="2708920"/>
            <a:ext cx="6444328" cy="3336380"/>
          </a:xfrm>
        </p:spPr>
        <p:txBody>
          <a:bodyPr>
            <a:normAutofit/>
          </a:bodyPr>
          <a:lstStyle/>
          <a:p>
            <a:r>
              <a:rPr lang="de-AT" sz="2000" dirty="0"/>
              <a:t>http://</a:t>
            </a:r>
            <a:r>
              <a:rPr lang="de-AT" sz="2000" dirty="0" smtClean="0"/>
              <a:t>www.specflow.org</a:t>
            </a:r>
          </a:p>
          <a:p>
            <a:endParaRPr lang="de-AT" sz="2000" dirty="0"/>
          </a:p>
          <a:p>
            <a:r>
              <a:rPr lang="de-AT" sz="2000" u="sng" dirty="0"/>
              <a:t>https://github.com/SabotageAndi/SpecFlowOpenSpace</a:t>
            </a:r>
            <a:endParaRPr lang="de-AT" sz="2000" dirty="0"/>
          </a:p>
          <a:p>
            <a:endParaRPr lang="de-AT" sz="3200" dirty="0" smtClean="0"/>
          </a:p>
          <a:p>
            <a:endParaRPr lang="de-AT" dirty="0" smtClean="0"/>
          </a:p>
          <a:p>
            <a:endParaRPr lang="de-AT" dirty="0" smtClean="0"/>
          </a:p>
        </p:txBody>
      </p:sp>
      <p:pic>
        <p:nvPicPr>
          <p:cNvPr id="5" name="Picture 2" descr="http://www.specflow.org/wp-content/themes/specflow/img/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56176" y="4869160"/>
            <a:ext cx="2190750" cy="6000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83761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slide-02.jpg"/>
          <p:cNvPicPr>
            <a:picLocks noChangeAspect="1"/>
          </p:cNvPicPr>
          <p:nvPr/>
        </p:nvPicPr>
        <p:blipFill>
          <a:blip r:embed="rId3" cstate="print"/>
          <a:stretch>
            <a:fillRect/>
          </a:stretch>
        </p:blipFill>
        <p:spPr>
          <a:xfrm>
            <a:off x="0" y="0"/>
            <a:ext cx="9144000" cy="6858000"/>
          </a:xfrm>
          <a:prstGeom prst="rect">
            <a:avLst/>
          </a:prstGeom>
        </p:spPr>
      </p:pic>
      <p:sp>
        <p:nvSpPr>
          <p:cNvPr id="8" name="Rectangle 7"/>
          <p:cNvSpPr/>
          <p:nvPr/>
        </p:nvSpPr>
        <p:spPr>
          <a:xfrm>
            <a:off x="0" y="404664"/>
            <a:ext cx="7092280" cy="2664296"/>
          </a:xfrm>
          <a:prstGeom prst="rect">
            <a:avLst/>
          </a:prstGeom>
          <a:solidFill>
            <a:schemeClr val="tx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de-AT">
              <a:solidFill>
                <a:prstClr val="white"/>
              </a:solidFill>
            </a:endParaRPr>
          </a:p>
        </p:txBody>
      </p:sp>
      <p:sp>
        <p:nvSpPr>
          <p:cNvPr id="5" name="Title 4"/>
          <p:cNvSpPr>
            <a:spLocks noGrp="1"/>
          </p:cNvSpPr>
          <p:nvPr>
            <p:ph type="ctrTitle"/>
          </p:nvPr>
        </p:nvSpPr>
        <p:spPr>
          <a:xfrm>
            <a:off x="395536" y="548680"/>
            <a:ext cx="6336704" cy="738000"/>
          </a:xfrm>
        </p:spPr>
        <p:txBody>
          <a:bodyPr/>
          <a:lstStyle/>
          <a:p>
            <a:r>
              <a:rPr lang="en-US" dirty="0" smtClean="0">
                <a:solidFill>
                  <a:schemeClr val="tx2">
                    <a:lumMod val="40000"/>
                    <a:lumOff val="60000"/>
                  </a:schemeClr>
                </a:solidFill>
                <a:latin typeface="Calibri" pitchFamily="34" charset="0"/>
                <a:cs typeface="Calibri" pitchFamily="34" charset="0"/>
              </a:rPr>
              <a:t>About</a:t>
            </a:r>
            <a:endParaRPr lang="en-US" dirty="0">
              <a:solidFill>
                <a:schemeClr val="tx2">
                  <a:lumMod val="40000"/>
                  <a:lumOff val="60000"/>
                </a:schemeClr>
              </a:solidFill>
              <a:latin typeface="Calibri" pitchFamily="34" charset="0"/>
              <a:cs typeface="Calibri" pitchFamily="34" charset="0"/>
            </a:endParaRPr>
          </a:p>
        </p:txBody>
      </p:sp>
      <p:sp>
        <p:nvSpPr>
          <p:cNvPr id="6" name="Text Placeholder 5"/>
          <p:cNvSpPr>
            <a:spLocks noGrp="1"/>
          </p:cNvSpPr>
          <p:nvPr>
            <p:ph type="body" sz="quarter" idx="15"/>
          </p:nvPr>
        </p:nvSpPr>
        <p:spPr>
          <a:xfrm>
            <a:off x="395536" y="1268760"/>
            <a:ext cx="6696744" cy="1800200"/>
          </a:xfrm>
        </p:spPr>
        <p:txBody>
          <a:bodyPr>
            <a:noAutofit/>
          </a:bodyPr>
          <a:lstStyle/>
          <a:p>
            <a:pPr>
              <a:lnSpc>
                <a:spcPts val="2800"/>
              </a:lnSpc>
              <a:spcBef>
                <a:spcPts val="0"/>
              </a:spcBef>
              <a:spcAft>
                <a:spcPts val="600"/>
              </a:spcAft>
            </a:pPr>
            <a:r>
              <a:rPr lang="en-US" dirty="0" smtClean="0">
                <a:solidFill>
                  <a:schemeClr val="bg1"/>
                </a:solidFill>
                <a:cs typeface="Calibri" pitchFamily="34" charset="0"/>
              </a:rPr>
              <a:t>Stefan </a:t>
            </a:r>
            <a:r>
              <a:rPr lang="en-US" dirty="0" err="1" smtClean="0">
                <a:solidFill>
                  <a:schemeClr val="bg1"/>
                </a:solidFill>
                <a:cs typeface="Calibri" pitchFamily="34" charset="0"/>
              </a:rPr>
              <a:t>Leitner</a:t>
            </a:r>
            <a:r>
              <a:rPr lang="en-US" dirty="0" smtClean="0">
                <a:solidFill>
                  <a:schemeClr val="bg1"/>
                </a:solidFill>
                <a:cs typeface="Calibri" pitchFamily="34" charset="0"/>
              </a:rPr>
              <a:t> – </a:t>
            </a:r>
            <a:r>
              <a:rPr lang="en-US" dirty="0" err="1" smtClean="0">
                <a:solidFill>
                  <a:schemeClr val="bg1"/>
                </a:solidFill>
                <a:cs typeface="Calibri" pitchFamily="34" charset="0"/>
              </a:rPr>
              <a:t>Testmanager</a:t>
            </a:r>
            <a:endParaRPr lang="en-US" dirty="0" smtClean="0">
              <a:solidFill>
                <a:schemeClr val="bg1"/>
              </a:solidFill>
              <a:cs typeface="Calibri" pitchFamily="34" charset="0"/>
            </a:endParaRPr>
          </a:p>
          <a:p>
            <a:pPr>
              <a:lnSpc>
                <a:spcPts val="2800"/>
              </a:lnSpc>
              <a:spcBef>
                <a:spcPts val="0"/>
              </a:spcBef>
              <a:spcAft>
                <a:spcPts val="600"/>
              </a:spcAft>
            </a:pPr>
            <a:endParaRPr lang="en-US" dirty="0" smtClean="0">
              <a:solidFill>
                <a:schemeClr val="bg1"/>
              </a:solidFill>
              <a:cs typeface="Calibri" pitchFamily="34" charset="0"/>
            </a:endParaRPr>
          </a:p>
          <a:p>
            <a:pPr>
              <a:lnSpc>
                <a:spcPts val="2800"/>
              </a:lnSpc>
              <a:spcBef>
                <a:spcPts val="0"/>
              </a:spcBef>
              <a:spcAft>
                <a:spcPts val="600"/>
              </a:spcAft>
            </a:pPr>
            <a:r>
              <a:rPr lang="en-US" dirty="0" smtClean="0">
                <a:solidFill>
                  <a:schemeClr val="bg1"/>
                </a:solidFill>
                <a:cs typeface="Calibri" pitchFamily="34" charset="0"/>
              </a:rPr>
              <a:t>Andreas </a:t>
            </a:r>
            <a:r>
              <a:rPr lang="en-US" dirty="0" err="1" smtClean="0">
                <a:solidFill>
                  <a:schemeClr val="bg1"/>
                </a:solidFill>
                <a:cs typeface="Calibri" pitchFamily="34" charset="0"/>
              </a:rPr>
              <a:t>Willich</a:t>
            </a:r>
            <a:r>
              <a:rPr lang="en-US" dirty="0" smtClean="0">
                <a:solidFill>
                  <a:schemeClr val="bg1"/>
                </a:solidFill>
                <a:cs typeface="Calibri" pitchFamily="34" charset="0"/>
              </a:rPr>
              <a:t> – Senior </a:t>
            </a:r>
            <a:r>
              <a:rPr lang="en-US" dirty="0" smtClean="0">
                <a:solidFill>
                  <a:schemeClr val="bg1"/>
                </a:solidFill>
                <a:cs typeface="Calibri" pitchFamily="34" charset="0"/>
              </a:rPr>
              <a:t>Developer</a:t>
            </a:r>
            <a:endParaRPr lang="en-US" dirty="0" smtClean="0">
              <a:solidFill>
                <a:schemeClr val="bg1"/>
              </a:solidFill>
              <a:cs typeface="Calibri" pitchFamily="34" charset="0"/>
            </a:endParaRPr>
          </a:p>
        </p:txBody>
      </p:sp>
      <p:pic>
        <p:nvPicPr>
          <p:cNvPr id="9" name="Picture 8" descr="0 Footer.jpg"/>
          <p:cNvPicPr>
            <a:picLocks noChangeAspect="1"/>
          </p:cNvPicPr>
          <p:nvPr/>
        </p:nvPicPr>
        <p:blipFill>
          <a:blip r:embed="rId4" cstate="print"/>
          <a:stretch>
            <a:fillRect/>
          </a:stretch>
        </p:blipFill>
        <p:spPr>
          <a:xfrm>
            <a:off x="0" y="6318059"/>
            <a:ext cx="9144000" cy="539941"/>
          </a:xfrm>
          <a:prstGeom prst="rect">
            <a:avLst/>
          </a:prstGeom>
        </p:spPr>
      </p:pic>
      <p:sp>
        <p:nvSpPr>
          <p:cNvPr id="10" name="TextBox 9"/>
          <p:cNvSpPr txBox="1"/>
          <p:nvPr/>
        </p:nvSpPr>
        <p:spPr>
          <a:xfrm>
            <a:off x="7884368" y="5960312"/>
            <a:ext cx="1149225" cy="276999"/>
          </a:xfrm>
          <a:prstGeom prst="rect">
            <a:avLst/>
          </a:prstGeom>
          <a:noFill/>
        </p:spPr>
        <p:txBody>
          <a:bodyPr wrap="none" rtlCol="0">
            <a:spAutoFit/>
          </a:bodyPr>
          <a:lstStyle/>
          <a:p>
            <a:pPr defTabSz="914400"/>
            <a:r>
              <a:rPr lang="de-AT" sz="1200" b="1" dirty="0" smtClean="0">
                <a:solidFill>
                  <a:prstClr val="white"/>
                </a:solidFill>
              </a:rPr>
              <a:t>Vienna/Austria</a:t>
            </a:r>
            <a:endParaRPr lang="de-AT" sz="1200" b="1" dirty="0">
              <a:solidFill>
                <a:prstClr val="white"/>
              </a:solidFill>
            </a:endParaRPr>
          </a:p>
        </p:txBody>
      </p:sp>
    </p:spTree>
    <p:extLst>
      <p:ext uri="{BB962C8B-B14F-4D97-AF65-F5344CB8AC3E}">
        <p14:creationId xmlns:p14="http://schemas.microsoft.com/office/powerpoint/2010/main" xmlns="" val="20427874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smtClean="0"/>
              <a:t>Agenda</a:t>
            </a:r>
            <a:endParaRPr lang="de-AT" dirty="0"/>
          </a:p>
        </p:txBody>
      </p:sp>
      <p:sp>
        <p:nvSpPr>
          <p:cNvPr id="5" name="Textplatzhalter 2"/>
          <p:cNvSpPr>
            <a:spLocks noGrp="1"/>
          </p:cNvSpPr>
          <p:nvPr>
            <p:ph type="body" sz="quarter" idx="15"/>
          </p:nvPr>
        </p:nvSpPr>
        <p:spPr/>
        <p:txBody>
          <a:bodyPr>
            <a:normAutofit/>
          </a:bodyPr>
          <a:lstStyle/>
          <a:p>
            <a:r>
              <a:rPr lang="de-AT" dirty="0" smtClean="0"/>
              <a:t>Was ist </a:t>
            </a:r>
            <a:r>
              <a:rPr lang="de-AT" dirty="0" err="1" smtClean="0"/>
              <a:t>SpecFlow</a:t>
            </a:r>
            <a:r>
              <a:rPr lang="de-AT" dirty="0" smtClean="0"/>
              <a:t>?</a:t>
            </a:r>
          </a:p>
          <a:p>
            <a:r>
              <a:rPr lang="de-AT" dirty="0" err="1" smtClean="0"/>
              <a:t>Getting</a:t>
            </a:r>
            <a:r>
              <a:rPr lang="de-AT" dirty="0" smtClean="0"/>
              <a:t> </a:t>
            </a:r>
            <a:r>
              <a:rPr lang="de-AT" dirty="0" err="1" smtClean="0"/>
              <a:t>started</a:t>
            </a:r>
            <a:r>
              <a:rPr lang="de-AT" dirty="0" smtClean="0"/>
              <a:t> (</a:t>
            </a:r>
            <a:r>
              <a:rPr lang="de-AT" dirty="0" err="1" smtClean="0"/>
              <a:t>Keywords</a:t>
            </a:r>
            <a:r>
              <a:rPr lang="de-AT" dirty="0" smtClean="0"/>
              <a:t>, Beispiele,…)</a:t>
            </a:r>
          </a:p>
          <a:p>
            <a:r>
              <a:rPr lang="de-AT" dirty="0" err="1" smtClean="0"/>
              <a:t>SpecFlow</a:t>
            </a:r>
            <a:r>
              <a:rPr lang="de-AT" dirty="0" smtClean="0"/>
              <a:t> in Action</a:t>
            </a:r>
          </a:p>
          <a:p>
            <a:r>
              <a:rPr lang="de-AT" dirty="0"/>
              <a:t>Warum </a:t>
            </a:r>
            <a:r>
              <a:rPr lang="de-AT" dirty="0" err="1"/>
              <a:t>SpecFlow</a:t>
            </a:r>
            <a:r>
              <a:rPr lang="de-AT" dirty="0"/>
              <a:t>?</a:t>
            </a:r>
          </a:p>
          <a:p>
            <a:r>
              <a:rPr lang="de-AT" dirty="0" err="1" smtClean="0"/>
              <a:t>Lessions</a:t>
            </a:r>
            <a:r>
              <a:rPr lang="de-AT" dirty="0" smtClean="0"/>
              <a:t> </a:t>
            </a:r>
            <a:r>
              <a:rPr lang="de-AT" dirty="0" err="1" smtClean="0"/>
              <a:t>Learned</a:t>
            </a:r>
            <a:endParaRPr lang="de-AT" dirty="0"/>
          </a:p>
        </p:txBody>
      </p:sp>
      <p:pic>
        <p:nvPicPr>
          <p:cNvPr id="1026" name="Picture 2" descr="http://www.specflow.org/wp-content/themes/specflow/img/logo.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3663" y="5852684"/>
            <a:ext cx="2190750" cy="60007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AT" dirty="0" smtClean="0"/>
              <a:t>Agile Entwicklung</a:t>
            </a:r>
            <a:endParaRPr lang="de-AT" dirty="0"/>
          </a:p>
        </p:txBody>
      </p:sp>
      <p:sp>
        <p:nvSpPr>
          <p:cNvPr id="3" name="TextBox 2"/>
          <p:cNvSpPr txBox="1"/>
          <p:nvPr/>
        </p:nvSpPr>
        <p:spPr>
          <a:xfrm>
            <a:off x="396000" y="1412776"/>
            <a:ext cx="8136440" cy="4801314"/>
          </a:xfrm>
          <a:prstGeom prst="rect">
            <a:avLst/>
          </a:prstGeom>
          <a:noFill/>
        </p:spPr>
        <p:txBody>
          <a:bodyPr wrap="square" rtlCol="0">
            <a:spAutoFit/>
          </a:bodyPr>
          <a:lstStyle/>
          <a:p>
            <a:pPr marL="285750" indent="-285750">
              <a:buFont typeface="Arial" panose="020B0604020202020204" pitchFamily="34" charset="0"/>
              <a:buChar char="•"/>
            </a:pPr>
            <a:r>
              <a:rPr lang="de-AT" sz="2800" dirty="0" smtClean="0"/>
              <a:t>Anforderungen ändern sich sehr schnell</a:t>
            </a:r>
          </a:p>
          <a:p>
            <a:pPr marL="285750" indent="-285750">
              <a:buFont typeface="Arial" panose="020B0604020202020204" pitchFamily="34" charset="0"/>
              <a:buChar char="•"/>
            </a:pPr>
            <a:r>
              <a:rPr lang="de-AT" sz="2800" dirty="0" smtClean="0"/>
              <a:t>Testspezifikation ist wenige Monate nach Erstellung nicht mehr </a:t>
            </a:r>
            <a:r>
              <a:rPr lang="de-AT" sz="2800" dirty="0" err="1" smtClean="0"/>
              <a:t>up-to</a:t>
            </a:r>
            <a:r>
              <a:rPr lang="de-AT" sz="2800" dirty="0" smtClean="0"/>
              <a:t> </a:t>
            </a:r>
            <a:r>
              <a:rPr lang="de-AT" sz="2800" dirty="0" err="1" smtClean="0"/>
              <a:t>date</a:t>
            </a:r>
            <a:endParaRPr lang="de-AT" sz="2800" dirty="0" smtClean="0"/>
          </a:p>
          <a:p>
            <a:pPr marL="285750" indent="-285750">
              <a:buFont typeface="Arial" panose="020B0604020202020204" pitchFamily="34" charset="0"/>
              <a:buChar char="•"/>
            </a:pPr>
            <a:r>
              <a:rPr lang="de-AT" sz="2800" dirty="0" smtClean="0"/>
              <a:t>Klassische automatisierte Tests schwer </a:t>
            </a:r>
            <a:r>
              <a:rPr lang="de-AT" sz="2800" dirty="0" err="1" smtClean="0"/>
              <a:t>wartbar</a:t>
            </a:r>
            <a:endParaRPr lang="de-AT" sz="2800" dirty="0" smtClean="0"/>
          </a:p>
          <a:p>
            <a:pPr marL="285750" indent="-285750">
              <a:buFont typeface="Arial" panose="020B0604020202020204" pitchFamily="34" charset="0"/>
              <a:buChar char="•"/>
            </a:pPr>
            <a:endParaRPr lang="de-AT" dirty="0" smtClean="0"/>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endParaRPr lang="de-AT" dirty="0"/>
          </a:p>
          <a:p>
            <a:pPr marL="285750" indent="-285750">
              <a:buFont typeface="Arial" panose="020B0604020202020204" pitchFamily="34" charset="0"/>
              <a:buChar char="•"/>
            </a:pPr>
            <a:r>
              <a:rPr lang="de-AT" sz="2800" dirty="0" smtClean="0"/>
              <a:t>Fragen</a:t>
            </a:r>
          </a:p>
          <a:p>
            <a:pPr marL="742950" lvl="1" indent="-285750">
              <a:buFont typeface="Arial" panose="020B0604020202020204" pitchFamily="34" charset="0"/>
              <a:buChar char="•"/>
            </a:pPr>
            <a:r>
              <a:rPr lang="de-AT" sz="2800" dirty="0" smtClean="0"/>
              <a:t>Was wollte der Kunde?</a:t>
            </a:r>
          </a:p>
          <a:p>
            <a:pPr marL="742950" lvl="1" indent="-285750">
              <a:buFont typeface="Arial" panose="020B0604020202020204" pitchFamily="34" charset="0"/>
              <a:buChar char="•"/>
            </a:pPr>
            <a:r>
              <a:rPr lang="de-AT" sz="2800" dirty="0" smtClean="0"/>
              <a:t>Was wurde analysiert?</a:t>
            </a:r>
          </a:p>
          <a:p>
            <a:pPr marL="742950" lvl="1" indent="-285750">
              <a:buFont typeface="Arial" panose="020B0604020202020204" pitchFamily="34" charset="0"/>
              <a:buChar char="•"/>
            </a:pPr>
            <a:r>
              <a:rPr lang="de-AT" sz="2800" dirty="0" smtClean="0"/>
              <a:t>Was wurde umgesetzt?</a:t>
            </a:r>
          </a:p>
          <a:p>
            <a:pPr marL="742950" lvl="1" indent="-285750">
              <a:buFont typeface="Arial" panose="020B0604020202020204" pitchFamily="34" charset="0"/>
              <a:buChar char="•"/>
            </a:pPr>
            <a:r>
              <a:rPr lang="de-AT" sz="2800" dirty="0" smtClean="0"/>
              <a:t>Was ist zu testen?</a:t>
            </a:r>
          </a:p>
        </p:txBody>
      </p:sp>
      <p:pic>
        <p:nvPicPr>
          <p:cNvPr id="5" name="Picture 2" descr="http://childswork.com/blog/wp-content/uploads/2011/08/test.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44208" y="4149080"/>
            <a:ext cx="1342355" cy="19148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72751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err="1" smtClean="0"/>
              <a:t>BDD</a:t>
            </a:r>
            <a:r>
              <a:rPr lang="en-US" dirty="0" smtClean="0"/>
              <a:t> – </a:t>
            </a:r>
            <a:r>
              <a:rPr lang="de-DE" dirty="0" err="1" smtClean="0"/>
              <a:t>Behavior</a:t>
            </a:r>
            <a:r>
              <a:rPr lang="de-DE" dirty="0" smtClean="0"/>
              <a:t> </a:t>
            </a:r>
            <a:r>
              <a:rPr lang="de-DE" dirty="0" err="1" smtClean="0"/>
              <a:t>Driven</a:t>
            </a:r>
            <a:r>
              <a:rPr lang="de-DE" dirty="0" smtClean="0"/>
              <a:t> Development</a:t>
            </a:r>
            <a:endParaRPr lang="en-US" dirty="0"/>
          </a:p>
        </p:txBody>
      </p:sp>
      <p:grpSp>
        <p:nvGrpSpPr>
          <p:cNvPr id="2" name="Group 15"/>
          <p:cNvGrpSpPr/>
          <p:nvPr/>
        </p:nvGrpSpPr>
        <p:grpSpPr>
          <a:xfrm>
            <a:off x="1547664" y="3789040"/>
            <a:ext cx="5744233" cy="1799510"/>
            <a:chOff x="2133600" y="4572000"/>
            <a:chExt cx="5744233" cy="1799510"/>
          </a:xfrm>
        </p:grpSpPr>
        <p:sp>
          <p:nvSpPr>
            <p:cNvPr id="17" name="Textfeld 7"/>
            <p:cNvSpPr txBox="1"/>
            <p:nvPr/>
          </p:nvSpPr>
          <p:spPr>
            <a:xfrm>
              <a:off x="2133600" y="4673024"/>
              <a:ext cx="1993197" cy="584775"/>
            </a:xfrm>
            <a:prstGeom prst="rect">
              <a:avLst/>
            </a:prstGeom>
            <a:noFill/>
          </p:spPr>
          <p:txBody>
            <a:bodyPr wrap="square" rtlCol="0">
              <a:spAutoFit/>
            </a:bodyPr>
            <a:lstStyle/>
            <a:p>
              <a:r>
                <a:rPr lang="en-US" sz="3200" smtClean="0">
                  <a:solidFill>
                    <a:prstClr val="black"/>
                  </a:solidFill>
                </a:rPr>
                <a:t>Examples</a:t>
              </a:r>
              <a:endParaRPr lang="en-US" sz="3200">
                <a:solidFill>
                  <a:prstClr val="black"/>
                </a:solidFill>
              </a:endParaRPr>
            </a:p>
          </p:txBody>
        </p:sp>
        <p:sp>
          <p:nvSpPr>
            <p:cNvPr id="18" name="Textfeld 8"/>
            <p:cNvSpPr txBox="1"/>
            <p:nvPr/>
          </p:nvSpPr>
          <p:spPr>
            <a:xfrm>
              <a:off x="6143401" y="4673024"/>
              <a:ext cx="1171799" cy="584775"/>
            </a:xfrm>
            <a:prstGeom prst="rect">
              <a:avLst/>
            </a:prstGeom>
            <a:noFill/>
          </p:spPr>
          <p:txBody>
            <a:bodyPr wrap="square" rtlCol="0">
              <a:spAutoFit/>
            </a:bodyPr>
            <a:lstStyle/>
            <a:p>
              <a:r>
                <a:rPr lang="en-US" sz="3200" smtClean="0">
                  <a:solidFill>
                    <a:prstClr val="black"/>
                  </a:solidFill>
                </a:rPr>
                <a:t>Tests</a:t>
              </a:r>
              <a:endParaRPr lang="en-US" sz="3200">
                <a:solidFill>
                  <a:prstClr val="black"/>
                </a:solidFill>
              </a:endParaRPr>
            </a:p>
          </p:txBody>
        </p:sp>
        <p:sp>
          <p:nvSpPr>
            <p:cNvPr id="19" name="Textfeld 9"/>
            <p:cNvSpPr txBox="1"/>
            <p:nvPr/>
          </p:nvSpPr>
          <p:spPr>
            <a:xfrm>
              <a:off x="3276600" y="5786735"/>
              <a:ext cx="3164206" cy="584775"/>
            </a:xfrm>
            <a:prstGeom prst="rect">
              <a:avLst/>
            </a:prstGeom>
            <a:noFill/>
          </p:spPr>
          <p:txBody>
            <a:bodyPr wrap="square" rtlCol="0">
              <a:spAutoFit/>
            </a:bodyPr>
            <a:lstStyle/>
            <a:p>
              <a:pPr algn="ctr"/>
              <a:r>
                <a:rPr lang="en-US" sz="3200" smtClean="0">
                  <a:solidFill>
                    <a:prstClr val="black"/>
                  </a:solidFill>
                </a:rPr>
                <a:t>Requirements</a:t>
              </a:r>
              <a:endParaRPr lang="en-US" sz="3200">
                <a:solidFill>
                  <a:prstClr val="black"/>
                </a:solidFill>
              </a:endParaRPr>
            </a:p>
          </p:txBody>
        </p:sp>
        <p:cxnSp>
          <p:nvCxnSpPr>
            <p:cNvPr id="20" name="Gerade Verbindung mit Pfeil 11"/>
            <p:cNvCxnSpPr>
              <a:stCxn id="17" idx="3"/>
              <a:endCxn id="18" idx="1"/>
            </p:cNvCxnSpPr>
            <p:nvPr/>
          </p:nvCxnSpPr>
          <p:spPr>
            <a:xfrm>
              <a:off x="4126797" y="4965412"/>
              <a:ext cx="2016604" cy="0"/>
            </a:xfrm>
            <a:prstGeom prst="straightConnector1">
              <a:avLst/>
            </a:prstGeom>
            <a:ln>
              <a:headEnd type="arrow"/>
              <a:tailEnd type="none"/>
            </a:ln>
          </p:spPr>
          <p:style>
            <a:lnRef idx="2">
              <a:schemeClr val="accent5"/>
            </a:lnRef>
            <a:fillRef idx="0">
              <a:schemeClr val="accent5"/>
            </a:fillRef>
            <a:effectRef idx="1">
              <a:schemeClr val="accent5"/>
            </a:effectRef>
            <a:fontRef idx="minor">
              <a:schemeClr val="tx1"/>
            </a:fontRef>
          </p:style>
        </p:cxnSp>
        <p:cxnSp>
          <p:nvCxnSpPr>
            <p:cNvPr id="21" name="Gerade Verbindung mit Pfeil 14"/>
            <p:cNvCxnSpPr>
              <a:stCxn id="17" idx="2"/>
            </p:cNvCxnSpPr>
            <p:nvPr/>
          </p:nvCxnSpPr>
          <p:spPr>
            <a:xfrm>
              <a:off x="3130199" y="5257799"/>
              <a:ext cx="756001" cy="5334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2" name="Gerade Verbindung mit Pfeil 16"/>
            <p:cNvCxnSpPr>
              <a:stCxn id="18" idx="2"/>
            </p:cNvCxnSpPr>
            <p:nvPr/>
          </p:nvCxnSpPr>
          <p:spPr>
            <a:xfrm flipH="1">
              <a:off x="5943601" y="5324123"/>
              <a:ext cx="785700" cy="40075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3" name="Textfeld 28"/>
            <p:cNvSpPr txBox="1"/>
            <p:nvPr/>
          </p:nvSpPr>
          <p:spPr>
            <a:xfrm>
              <a:off x="4572000" y="4572000"/>
              <a:ext cx="1076257" cy="369332"/>
            </a:xfrm>
            <a:prstGeom prst="rect">
              <a:avLst/>
            </a:prstGeom>
            <a:noFill/>
          </p:spPr>
          <p:txBody>
            <a:bodyPr wrap="none" rtlCol="0">
              <a:spAutoFit/>
            </a:bodyPr>
            <a:lstStyle/>
            <a:p>
              <a:pPr algn="ctr"/>
              <a:r>
                <a:rPr lang="en-US" dirty="0" smtClean="0">
                  <a:solidFill>
                    <a:prstClr val="black"/>
                  </a:solidFill>
                </a:rPr>
                <a:t>consist of</a:t>
              </a:r>
              <a:endParaRPr lang="en-US" dirty="0">
                <a:solidFill>
                  <a:prstClr val="black"/>
                </a:solidFill>
              </a:endParaRPr>
            </a:p>
          </p:txBody>
        </p:sp>
        <p:sp>
          <p:nvSpPr>
            <p:cNvPr id="24" name="Textfeld 29"/>
            <p:cNvSpPr txBox="1"/>
            <p:nvPr/>
          </p:nvSpPr>
          <p:spPr>
            <a:xfrm>
              <a:off x="2368109" y="5410200"/>
              <a:ext cx="979755" cy="369332"/>
            </a:xfrm>
            <a:prstGeom prst="rect">
              <a:avLst/>
            </a:prstGeom>
            <a:noFill/>
          </p:spPr>
          <p:txBody>
            <a:bodyPr wrap="none" rtlCol="0">
              <a:spAutoFit/>
            </a:bodyPr>
            <a:lstStyle/>
            <a:p>
              <a:pPr algn="r"/>
              <a:r>
                <a:rPr lang="en-US" smtClean="0">
                  <a:solidFill>
                    <a:prstClr val="black"/>
                  </a:solidFill>
                </a:rPr>
                <a:t>describe</a:t>
              </a:r>
              <a:endParaRPr lang="en-US">
                <a:solidFill>
                  <a:prstClr val="black"/>
                </a:solidFill>
              </a:endParaRPr>
            </a:p>
          </p:txBody>
        </p:sp>
        <p:sp>
          <p:nvSpPr>
            <p:cNvPr id="25" name="Textfeld 30"/>
            <p:cNvSpPr txBox="1"/>
            <p:nvPr/>
          </p:nvSpPr>
          <p:spPr>
            <a:xfrm>
              <a:off x="6477000" y="5410200"/>
              <a:ext cx="1400833" cy="646331"/>
            </a:xfrm>
            <a:prstGeom prst="rect">
              <a:avLst/>
            </a:prstGeom>
            <a:noFill/>
          </p:spPr>
          <p:txBody>
            <a:bodyPr wrap="none" rtlCol="0">
              <a:spAutoFit/>
            </a:bodyPr>
            <a:lstStyle/>
            <a:p>
              <a:r>
                <a:rPr lang="en-US" smtClean="0">
                  <a:solidFill>
                    <a:prstClr val="black"/>
                  </a:solidFill>
                </a:rPr>
                <a:t>verify</a:t>
              </a:r>
              <a:br>
                <a:rPr lang="en-US" smtClean="0">
                  <a:solidFill>
                    <a:prstClr val="black"/>
                  </a:solidFill>
                </a:rPr>
              </a:br>
              <a:r>
                <a:rPr lang="en-US" smtClean="0">
                  <a:solidFill>
                    <a:prstClr val="black"/>
                  </a:solidFill>
                </a:rPr>
                <a:t>fulfillment of</a:t>
              </a:r>
              <a:endParaRPr lang="en-US">
                <a:solidFill>
                  <a:prstClr val="black"/>
                </a:solidFill>
              </a:endParaRPr>
            </a:p>
          </p:txBody>
        </p:sp>
      </p:grpSp>
      <p:pic>
        <p:nvPicPr>
          <p:cNvPr id="1026" name="Picture 2"/>
          <p:cNvPicPr>
            <a:picLocks noChangeAspect="1" noChangeArrowheads="1"/>
          </p:cNvPicPr>
          <p:nvPr/>
        </p:nvPicPr>
        <p:blipFill>
          <a:blip r:embed="rId2" cstate="print"/>
          <a:srcRect/>
          <a:stretch>
            <a:fillRect/>
          </a:stretch>
        </p:blipFill>
        <p:spPr bwMode="auto">
          <a:xfrm>
            <a:off x="5436096" y="1628800"/>
            <a:ext cx="1444164" cy="141882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979712" y="1628800"/>
            <a:ext cx="1464214" cy="1490836"/>
          </a:xfrm>
          <a:prstGeom prst="rect">
            <a:avLst/>
          </a:prstGeom>
          <a:noFill/>
          <a:ln w="9525">
            <a:noFill/>
            <a:miter lim="800000"/>
            <a:headEnd/>
            <a:tailEnd/>
          </a:ln>
        </p:spPr>
      </p:pic>
    </p:spTree>
    <p:extLst>
      <p:ext uri="{BB962C8B-B14F-4D97-AF65-F5344CB8AC3E}">
        <p14:creationId xmlns:p14="http://schemas.microsoft.com/office/powerpoint/2010/main" xmlns="" val="22263520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smtClean="0"/>
              <a:t>Was ist </a:t>
            </a:r>
            <a:r>
              <a:rPr lang="de-AT" dirty="0" err="1" smtClean="0"/>
              <a:t>SpecFlow</a:t>
            </a:r>
            <a:r>
              <a:rPr lang="de-AT" dirty="0" smtClean="0"/>
              <a:t>?</a:t>
            </a:r>
            <a:endParaRPr lang="de-AT" dirty="0"/>
          </a:p>
        </p:txBody>
      </p:sp>
      <p:sp>
        <p:nvSpPr>
          <p:cNvPr id="3" name="TextBox 2"/>
          <p:cNvSpPr txBox="1"/>
          <p:nvPr/>
        </p:nvSpPr>
        <p:spPr>
          <a:xfrm>
            <a:off x="-108520" y="3140968"/>
            <a:ext cx="8918864" cy="646331"/>
          </a:xfrm>
          <a:prstGeom prst="rect">
            <a:avLst/>
          </a:prstGeom>
          <a:noFill/>
        </p:spPr>
        <p:txBody>
          <a:bodyPr wrap="square" rtlCol="0">
            <a:spAutoFit/>
          </a:bodyPr>
          <a:lstStyle/>
          <a:p>
            <a:pPr lvl="1"/>
            <a:r>
              <a:rPr lang="de-AT" sz="3600" dirty="0"/>
              <a:t>Menschenlesbare, ausführbare Spezifikation</a:t>
            </a:r>
          </a:p>
        </p:txBody>
      </p:sp>
    </p:spTree>
    <p:extLst>
      <p:ext uri="{BB962C8B-B14F-4D97-AF65-F5344CB8AC3E}">
        <p14:creationId xmlns:p14="http://schemas.microsoft.com/office/powerpoint/2010/main" xmlns="" val="2889046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smtClean="0"/>
              <a:t>Was ist </a:t>
            </a:r>
            <a:r>
              <a:rPr lang="de-AT" dirty="0" err="1" smtClean="0"/>
              <a:t>SpecFlow</a:t>
            </a:r>
            <a:r>
              <a:rPr lang="de-AT" dirty="0" smtClean="0"/>
              <a:t>?</a:t>
            </a:r>
            <a:endParaRPr lang="de-AT" dirty="0"/>
          </a:p>
        </p:txBody>
      </p:sp>
      <p:sp>
        <p:nvSpPr>
          <p:cNvPr id="4" name="TextBox 3"/>
          <p:cNvSpPr txBox="1"/>
          <p:nvPr/>
        </p:nvSpPr>
        <p:spPr>
          <a:xfrm>
            <a:off x="396000" y="1662592"/>
            <a:ext cx="7416824" cy="2246769"/>
          </a:xfrm>
          <a:prstGeom prst="rect">
            <a:avLst/>
          </a:prstGeom>
          <a:noFill/>
        </p:spPr>
        <p:txBody>
          <a:bodyPr wrap="square" rtlCol="0">
            <a:spAutoFit/>
          </a:bodyPr>
          <a:lstStyle/>
          <a:p>
            <a:r>
              <a:rPr lang="de-AT" sz="2800" b="1" i="1" dirty="0"/>
              <a:t>Angenommen </a:t>
            </a:r>
            <a:r>
              <a:rPr lang="de-AT" sz="2800" dirty="0"/>
              <a:t>ich bin auf einer Bowlingbahn </a:t>
            </a:r>
            <a:endParaRPr lang="de-AT" sz="2800" dirty="0" smtClean="0"/>
          </a:p>
          <a:p>
            <a:r>
              <a:rPr lang="de-AT" sz="2800" b="1" i="1" dirty="0" smtClean="0"/>
              <a:t>Wenn</a:t>
            </a:r>
            <a:r>
              <a:rPr lang="de-AT" sz="2800" dirty="0" smtClean="0"/>
              <a:t> </a:t>
            </a:r>
            <a:r>
              <a:rPr lang="de-AT" sz="2800" dirty="0"/>
              <a:t>ich alle Pins treffe</a:t>
            </a:r>
          </a:p>
          <a:p>
            <a:r>
              <a:rPr lang="de-AT" sz="2800" b="1" i="1" dirty="0"/>
              <a:t>Dann</a:t>
            </a:r>
            <a:r>
              <a:rPr lang="de-AT" sz="2800" dirty="0"/>
              <a:t> ist mein Ergebnis ein </a:t>
            </a:r>
            <a:r>
              <a:rPr lang="de-AT" sz="2800" dirty="0" smtClean="0"/>
              <a:t>Strike</a:t>
            </a:r>
          </a:p>
          <a:p>
            <a:endParaRPr lang="de-AT" sz="2800" dirty="0" smtClean="0"/>
          </a:p>
          <a:p>
            <a:endParaRPr lang="de-AT" sz="2800" dirty="0" smtClean="0"/>
          </a:p>
        </p:txBody>
      </p:sp>
      <p:pic>
        <p:nvPicPr>
          <p:cNvPr id="5" name="Picture 4" descr="http://www.specflow.org/getfile/a67f8885-4900-4803-a972-5f3c57364097/artifacts.aspx"/>
          <p:cNvPicPr/>
          <p:nvPr/>
        </p:nvPicPr>
        <p:blipFill>
          <a:blip r:embed="rId3" cstate="print"/>
          <a:srcRect/>
          <a:stretch>
            <a:fillRect/>
          </a:stretch>
        </p:blipFill>
        <p:spPr bwMode="auto">
          <a:xfrm>
            <a:off x="1224052" y="3429000"/>
            <a:ext cx="5760720" cy="2780030"/>
          </a:xfrm>
          <a:prstGeom prst="rect">
            <a:avLst/>
          </a:prstGeom>
          <a:noFill/>
          <a:ln w="9525">
            <a:noFill/>
            <a:miter lim="800000"/>
            <a:headEnd/>
            <a:tailEnd/>
          </a:ln>
        </p:spPr>
      </p:pic>
    </p:spTree>
    <p:extLst>
      <p:ext uri="{BB962C8B-B14F-4D97-AF65-F5344CB8AC3E}">
        <p14:creationId xmlns:p14="http://schemas.microsoft.com/office/powerpoint/2010/main" xmlns="" val="1832378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Keywords</a:t>
            </a:r>
            <a:endParaRPr lang="de-AT" dirty="0"/>
          </a:p>
        </p:txBody>
      </p:sp>
      <p:graphicFrame>
        <p:nvGraphicFramePr>
          <p:cNvPr id="4" name="Table 3"/>
          <p:cNvGraphicFramePr>
            <a:graphicFrameLocks noGrp="1"/>
          </p:cNvGraphicFramePr>
          <p:nvPr>
            <p:extLst>
              <p:ext uri="{D42A27DB-BD31-4B8C-83A1-F6EECF244321}">
                <p14:modId xmlns:p14="http://schemas.microsoft.com/office/powerpoint/2010/main" xmlns="" val="312137762"/>
              </p:ext>
            </p:extLst>
          </p:nvPr>
        </p:nvGraphicFramePr>
        <p:xfrm>
          <a:off x="467544" y="1772816"/>
          <a:ext cx="7344815" cy="2123440"/>
        </p:xfrm>
        <a:graphic>
          <a:graphicData uri="http://schemas.openxmlformats.org/drawingml/2006/table">
            <a:tbl>
              <a:tblPr firstRow="1" bandRow="1">
                <a:tableStyleId>{B301B821-A1FF-4177-AEE7-76D212191A09}</a:tableStyleId>
              </a:tblPr>
              <a:tblGrid>
                <a:gridCol w="1152127"/>
                <a:gridCol w="2160240"/>
                <a:gridCol w="4032448"/>
              </a:tblGrid>
              <a:tr h="370840">
                <a:tc>
                  <a:txBody>
                    <a:bodyPr/>
                    <a:lstStyle/>
                    <a:p>
                      <a:r>
                        <a:rPr lang="de-AT" dirty="0" smtClean="0"/>
                        <a:t>Englisch</a:t>
                      </a:r>
                      <a:endParaRPr lang="de-AT" dirty="0"/>
                    </a:p>
                  </a:txBody>
                  <a:tcPr/>
                </a:tc>
                <a:tc>
                  <a:txBody>
                    <a:bodyPr/>
                    <a:lstStyle/>
                    <a:p>
                      <a:r>
                        <a:rPr lang="de-AT" dirty="0" smtClean="0"/>
                        <a:t>Deutsch</a:t>
                      </a:r>
                      <a:endParaRPr lang="de-AT" dirty="0"/>
                    </a:p>
                  </a:txBody>
                  <a:tcPr/>
                </a:tc>
                <a:tc>
                  <a:txBody>
                    <a:bodyPr/>
                    <a:lstStyle/>
                    <a:p>
                      <a:r>
                        <a:rPr lang="de-AT" dirty="0" smtClean="0"/>
                        <a:t>Beschreibung</a:t>
                      </a:r>
                      <a:endParaRPr lang="de-AT" dirty="0"/>
                    </a:p>
                  </a:txBody>
                  <a:tcPr/>
                </a:tc>
              </a:tr>
              <a:tr h="370840">
                <a:tc>
                  <a:txBody>
                    <a:bodyPr/>
                    <a:lstStyle/>
                    <a:p>
                      <a:r>
                        <a:rPr lang="de-AT" dirty="0" smtClean="0"/>
                        <a:t>Given</a:t>
                      </a:r>
                      <a:endParaRPr lang="de-AT" dirty="0"/>
                    </a:p>
                  </a:txBody>
                  <a:tcPr/>
                </a:tc>
                <a:tc>
                  <a:txBody>
                    <a:bodyPr/>
                    <a:lstStyle/>
                    <a:p>
                      <a:r>
                        <a:rPr lang="de-AT" dirty="0" smtClean="0"/>
                        <a:t>Angenommen</a:t>
                      </a:r>
                      <a:endParaRPr lang="de-AT" dirty="0"/>
                    </a:p>
                  </a:txBody>
                  <a:tcPr/>
                </a:tc>
                <a:tc>
                  <a:txBody>
                    <a:bodyPr/>
                    <a:lstStyle/>
                    <a:p>
                      <a:r>
                        <a:rPr lang="de-AT" dirty="0" smtClean="0"/>
                        <a:t>Vorbedingungen</a:t>
                      </a:r>
                      <a:endParaRPr lang="de-AT" dirty="0"/>
                    </a:p>
                  </a:txBody>
                  <a:tcPr/>
                </a:tc>
              </a:tr>
              <a:tr h="370840">
                <a:tc>
                  <a:txBody>
                    <a:bodyPr/>
                    <a:lstStyle/>
                    <a:p>
                      <a:r>
                        <a:rPr lang="de-AT" dirty="0" smtClean="0"/>
                        <a:t>When</a:t>
                      </a:r>
                      <a:endParaRPr lang="de-AT" dirty="0"/>
                    </a:p>
                  </a:txBody>
                  <a:tcPr/>
                </a:tc>
                <a:tc>
                  <a:txBody>
                    <a:bodyPr/>
                    <a:lstStyle/>
                    <a:p>
                      <a:r>
                        <a:rPr lang="de-AT" dirty="0" smtClean="0"/>
                        <a:t>Wenn</a:t>
                      </a:r>
                      <a:endParaRPr lang="de-AT" dirty="0"/>
                    </a:p>
                  </a:txBody>
                  <a:tcPr/>
                </a:tc>
                <a:tc>
                  <a:txBody>
                    <a:bodyPr/>
                    <a:lstStyle/>
                    <a:p>
                      <a:r>
                        <a:rPr lang="de-AT" dirty="0" smtClean="0"/>
                        <a:t>Aktion</a:t>
                      </a:r>
                      <a:endParaRPr lang="de-AT" dirty="0"/>
                    </a:p>
                  </a:txBody>
                  <a:tcPr/>
                </a:tc>
              </a:tr>
              <a:tr h="370840">
                <a:tc>
                  <a:txBody>
                    <a:bodyPr/>
                    <a:lstStyle/>
                    <a:p>
                      <a:r>
                        <a:rPr lang="de-AT" dirty="0" smtClean="0"/>
                        <a:t>Then</a:t>
                      </a:r>
                      <a:endParaRPr lang="de-AT" dirty="0"/>
                    </a:p>
                  </a:txBody>
                  <a:tcPr/>
                </a:tc>
                <a:tc>
                  <a:txBody>
                    <a:bodyPr/>
                    <a:lstStyle/>
                    <a:p>
                      <a:r>
                        <a:rPr lang="de-AT" dirty="0" smtClean="0"/>
                        <a:t>Dann</a:t>
                      </a:r>
                      <a:endParaRPr lang="de-AT" dirty="0"/>
                    </a:p>
                  </a:txBody>
                  <a:tcPr/>
                </a:tc>
                <a:tc>
                  <a:txBody>
                    <a:bodyPr/>
                    <a:lstStyle/>
                    <a:p>
                      <a:r>
                        <a:rPr lang="de-AT" dirty="0" smtClean="0"/>
                        <a:t>Ergebnis</a:t>
                      </a:r>
                      <a:endParaRPr lang="de-AT" dirty="0"/>
                    </a:p>
                  </a:txBody>
                  <a:tcPr/>
                </a:tc>
              </a:tr>
              <a:tr h="370840">
                <a:tc>
                  <a:txBody>
                    <a:bodyPr/>
                    <a:lstStyle/>
                    <a:p>
                      <a:r>
                        <a:rPr lang="de-AT" dirty="0" smtClean="0"/>
                        <a:t>And</a:t>
                      </a:r>
                      <a:endParaRPr lang="de-AT" dirty="0"/>
                    </a:p>
                  </a:txBody>
                  <a:tcPr/>
                </a:tc>
                <a:tc>
                  <a:txBody>
                    <a:bodyPr/>
                    <a:lstStyle/>
                    <a:p>
                      <a:r>
                        <a:rPr lang="de-AT" dirty="0" smtClean="0"/>
                        <a:t>Und</a:t>
                      </a:r>
                      <a:endParaRPr lang="de-AT" dirty="0"/>
                    </a:p>
                  </a:txBody>
                  <a:tcPr/>
                </a:tc>
                <a:tc>
                  <a:txBody>
                    <a:bodyPr/>
                    <a:lstStyle/>
                    <a:p>
                      <a:r>
                        <a:rPr lang="de-AT" dirty="0" smtClean="0"/>
                        <a:t>Verknüpfung</a:t>
                      </a:r>
                      <a:r>
                        <a:rPr lang="de-AT" baseline="0" dirty="0" smtClean="0"/>
                        <a:t> mehrerer Vorbedingungen, Aktionen, Ergebnisse</a:t>
                      </a:r>
                      <a:endParaRPr lang="de-AT" dirty="0"/>
                    </a:p>
                  </a:txBody>
                  <a:tcPr/>
                </a:tc>
              </a:tr>
            </a:tbl>
          </a:graphicData>
        </a:graphic>
      </p:graphicFrame>
      <p:sp>
        <p:nvSpPr>
          <p:cNvPr id="5" name="Rectangle 4"/>
          <p:cNvSpPr/>
          <p:nvPr/>
        </p:nvSpPr>
        <p:spPr>
          <a:xfrm>
            <a:off x="396000" y="4581128"/>
            <a:ext cx="8352464" cy="1569660"/>
          </a:xfrm>
          <a:prstGeom prst="rect">
            <a:avLst/>
          </a:prstGeom>
        </p:spPr>
        <p:txBody>
          <a:bodyPr wrap="square">
            <a:spAutoFit/>
          </a:bodyPr>
          <a:lstStyle/>
          <a:p>
            <a:r>
              <a:rPr lang="de-AT" sz="3200" b="1" i="1" dirty="0" smtClean="0"/>
              <a:t>Angenommen </a:t>
            </a:r>
            <a:r>
              <a:rPr lang="de-AT" sz="3200" dirty="0" smtClean="0"/>
              <a:t>ich bin auf einer Bowlingbahn </a:t>
            </a:r>
            <a:r>
              <a:rPr lang="de-AT" sz="3200" b="1" i="1" dirty="0" smtClean="0"/>
              <a:t>Wenn</a:t>
            </a:r>
            <a:r>
              <a:rPr lang="de-AT" sz="3200" dirty="0" smtClean="0"/>
              <a:t> </a:t>
            </a:r>
            <a:r>
              <a:rPr lang="de-AT" sz="3200" dirty="0"/>
              <a:t>ich alle Pins treffe</a:t>
            </a:r>
          </a:p>
          <a:p>
            <a:r>
              <a:rPr lang="de-AT" sz="3200" b="1" i="1" dirty="0"/>
              <a:t>Dann</a:t>
            </a:r>
            <a:r>
              <a:rPr lang="de-AT" sz="3200" dirty="0"/>
              <a:t> ist mein Ergebnis ein Strike</a:t>
            </a:r>
          </a:p>
        </p:txBody>
      </p:sp>
      <p:pic>
        <p:nvPicPr>
          <p:cNvPr id="6" name="Picture 5" descr="http://www.specflow.org/specflownew/css/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56176" y="513300"/>
            <a:ext cx="2449682" cy="671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65623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Abstract acceptance criteria</a:t>
            </a:r>
            <a:endParaRPr lang="en-US"/>
          </a:p>
        </p:txBody>
      </p:sp>
      <p:sp>
        <p:nvSpPr>
          <p:cNvPr id="4" name="Rounded Rectangular Callout 3"/>
          <p:cNvSpPr/>
          <p:nvPr/>
        </p:nvSpPr>
        <p:spPr>
          <a:xfrm>
            <a:off x="585791" y="1886161"/>
            <a:ext cx="6081709" cy="1048911"/>
          </a:xfrm>
          <a:prstGeom prst="wedgeRoundRectCallout">
            <a:avLst>
              <a:gd name="adj1" fmla="val 24505"/>
              <a:gd name="adj2" fmla="val 48036"/>
              <a:gd name="adj3" fmla="val 16667"/>
            </a:avLst>
          </a:prstGeom>
        </p:spPr>
        <p:style>
          <a:lnRef idx="2">
            <a:schemeClr val="accent3"/>
          </a:lnRef>
          <a:fillRef idx="1">
            <a:schemeClr val="lt1"/>
          </a:fillRef>
          <a:effectRef idx="0">
            <a:schemeClr val="accent3"/>
          </a:effectRef>
          <a:fontRef idx="minor">
            <a:schemeClr val="dk1"/>
          </a:fontRef>
        </p:style>
        <p:txBody>
          <a:bodyPr lIns="91429" tIns="45715" rIns="91429" bIns="45715" rtlCol="0" anchor="t" anchorCtr="0"/>
          <a:lstStyle/>
          <a:p>
            <a:r>
              <a:rPr lang="en-US" i="1" dirty="0" smtClean="0"/>
              <a:t>As</a:t>
            </a:r>
            <a:r>
              <a:rPr lang="en-US" dirty="0" smtClean="0"/>
              <a:t> a shop visitor</a:t>
            </a:r>
          </a:p>
          <a:p>
            <a:r>
              <a:rPr lang="en-US" i="1" dirty="0" smtClean="0"/>
              <a:t>I want to  </a:t>
            </a:r>
            <a:r>
              <a:rPr lang="en-US" b="1" dirty="0" smtClean="0"/>
              <a:t>collect books in my shopping basket</a:t>
            </a:r>
          </a:p>
          <a:p>
            <a:r>
              <a:rPr lang="en-US" i="1" dirty="0" smtClean="0"/>
              <a:t>so that </a:t>
            </a:r>
            <a:r>
              <a:rPr lang="en-US" dirty="0" smtClean="0"/>
              <a:t>I can </a:t>
            </a:r>
            <a:r>
              <a:rPr lang="en-US" dirty="0" smtClean="0"/>
              <a:t>buy </a:t>
            </a:r>
            <a:r>
              <a:rPr lang="en-US" dirty="0" smtClean="0"/>
              <a:t>multiple books at once.</a:t>
            </a:r>
            <a:endParaRPr lang="en-US" dirty="0"/>
          </a:p>
        </p:txBody>
      </p:sp>
      <p:sp>
        <p:nvSpPr>
          <p:cNvPr id="5" name="Rounded Rectangular Callout 4"/>
          <p:cNvSpPr/>
          <p:nvPr/>
        </p:nvSpPr>
        <p:spPr>
          <a:xfrm>
            <a:off x="899592" y="2935072"/>
            <a:ext cx="5901258" cy="437564"/>
          </a:xfrm>
          <a:prstGeom prst="wedgeRoundRectCallout">
            <a:avLst>
              <a:gd name="adj1" fmla="val -24633"/>
              <a:gd name="adj2" fmla="val -44608"/>
              <a:gd name="adj3" fmla="val 16667"/>
            </a:avLst>
          </a:prstGeom>
        </p:spPr>
        <p:style>
          <a:lnRef idx="2">
            <a:schemeClr val="accent3"/>
          </a:lnRef>
          <a:fillRef idx="1">
            <a:schemeClr val="lt1"/>
          </a:fillRef>
          <a:effectRef idx="0">
            <a:schemeClr val="accent3"/>
          </a:effectRef>
          <a:fontRef idx="minor">
            <a:schemeClr val="dk1"/>
          </a:fontRef>
        </p:style>
        <p:txBody>
          <a:bodyPr lIns="91429" tIns="45715" rIns="91429" bIns="45715" rtlCol="0" anchor="t" anchorCtr="0"/>
          <a:lstStyle/>
          <a:p>
            <a:r>
              <a:rPr lang="en-US" dirty="0" smtClean="0"/>
              <a:t>Books can be added to the shopping basket</a:t>
            </a:r>
            <a:endParaRPr lang="en-US" dirty="0"/>
          </a:p>
        </p:txBody>
      </p:sp>
      <p:sp>
        <p:nvSpPr>
          <p:cNvPr id="9" name="Rounded Rectangular Callout 8"/>
          <p:cNvSpPr/>
          <p:nvPr/>
        </p:nvSpPr>
        <p:spPr>
          <a:xfrm>
            <a:off x="899592" y="3392272"/>
            <a:ext cx="5901258" cy="437564"/>
          </a:xfrm>
          <a:prstGeom prst="wedgeRoundRectCallout">
            <a:avLst>
              <a:gd name="adj1" fmla="val -24633"/>
              <a:gd name="adj2" fmla="val -44608"/>
              <a:gd name="adj3" fmla="val 16667"/>
            </a:avLst>
          </a:prstGeom>
        </p:spPr>
        <p:style>
          <a:lnRef idx="2">
            <a:schemeClr val="accent3"/>
          </a:lnRef>
          <a:fillRef idx="1">
            <a:schemeClr val="lt1"/>
          </a:fillRef>
          <a:effectRef idx="0">
            <a:schemeClr val="accent3"/>
          </a:effectRef>
          <a:fontRef idx="minor">
            <a:schemeClr val="dk1"/>
          </a:fontRef>
        </p:style>
        <p:txBody>
          <a:bodyPr lIns="91429" tIns="45715" rIns="91429" bIns="45715" rtlCol="0" anchor="t" anchorCtr="0"/>
          <a:lstStyle/>
          <a:p>
            <a:r>
              <a:rPr lang="en-US" smtClean="0"/>
              <a:t>Books can be removed from the shopping basket</a:t>
            </a:r>
            <a:endParaRPr lang="en-US"/>
          </a:p>
        </p:txBody>
      </p:sp>
      <p:sp>
        <p:nvSpPr>
          <p:cNvPr id="10" name="Rounded Rectangular Callout 9"/>
          <p:cNvSpPr/>
          <p:nvPr/>
        </p:nvSpPr>
        <p:spPr>
          <a:xfrm>
            <a:off x="899592" y="3849472"/>
            <a:ext cx="5901258" cy="437564"/>
          </a:xfrm>
          <a:prstGeom prst="wedgeRoundRectCallout">
            <a:avLst>
              <a:gd name="adj1" fmla="val -24633"/>
              <a:gd name="adj2" fmla="val -44608"/>
              <a:gd name="adj3" fmla="val 16667"/>
            </a:avLst>
          </a:prstGeom>
        </p:spPr>
        <p:style>
          <a:lnRef idx="2">
            <a:schemeClr val="accent3"/>
          </a:lnRef>
          <a:fillRef idx="1">
            <a:schemeClr val="lt1"/>
          </a:fillRef>
          <a:effectRef idx="0">
            <a:schemeClr val="accent3"/>
          </a:effectRef>
          <a:fontRef idx="minor">
            <a:schemeClr val="dk1"/>
          </a:fontRef>
        </p:style>
        <p:txBody>
          <a:bodyPr lIns="91429" tIns="45715" rIns="91429" bIns="45715" rtlCol="0" anchor="t" anchorCtr="0"/>
          <a:lstStyle/>
          <a:p>
            <a:r>
              <a:rPr lang="en-US" smtClean="0"/>
              <a:t>Shopping basket is initially empty</a:t>
            </a:r>
            <a:endParaRPr lang="en-US"/>
          </a:p>
        </p:txBody>
      </p:sp>
      <p:sp>
        <p:nvSpPr>
          <p:cNvPr id="11" name="Rounded Rectangular Callout 10"/>
          <p:cNvSpPr/>
          <p:nvPr/>
        </p:nvSpPr>
        <p:spPr>
          <a:xfrm>
            <a:off x="899592" y="4287622"/>
            <a:ext cx="5901258" cy="653546"/>
          </a:xfrm>
          <a:prstGeom prst="wedgeRoundRectCallout">
            <a:avLst>
              <a:gd name="adj1" fmla="val -24633"/>
              <a:gd name="adj2" fmla="val -44608"/>
              <a:gd name="adj3" fmla="val 16667"/>
            </a:avLst>
          </a:prstGeom>
        </p:spPr>
        <p:style>
          <a:lnRef idx="2">
            <a:schemeClr val="accent3"/>
          </a:lnRef>
          <a:fillRef idx="1">
            <a:schemeClr val="lt1"/>
          </a:fillRef>
          <a:effectRef idx="0">
            <a:schemeClr val="accent3"/>
          </a:effectRef>
          <a:fontRef idx="minor">
            <a:schemeClr val="dk1"/>
          </a:fontRef>
        </p:style>
        <p:txBody>
          <a:bodyPr lIns="91429" tIns="45715" rIns="91429" bIns="45715" rtlCol="0" anchor="t" anchorCtr="0"/>
          <a:lstStyle/>
          <a:p>
            <a:r>
              <a:rPr lang="en-US" dirty="0" smtClean="0"/>
              <a:t>The same book can be added multiple times to the shopping basket</a:t>
            </a:r>
            <a:endParaRPr lang="en-US" dirty="0"/>
          </a:p>
        </p:txBody>
      </p:sp>
    </p:spTree>
    <p:extLst>
      <p:ext uri="{BB962C8B-B14F-4D97-AF65-F5344CB8AC3E}">
        <p14:creationId xmlns:p14="http://schemas.microsoft.com/office/powerpoint/2010/main" xmlns="" val="2518606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tyl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Styl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essag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resentation" ma:contentTypeID="0x0101008E389D7B0A41F141886BF43BE70427C300247287A1963C024D9B9885282880310B" ma:contentTypeVersion="5" ma:contentTypeDescription="" ma:contentTypeScope="" ma:versionID="088e6e5eb43a4a5ffcc90d93b08f1ba5">
  <xsd:schema xmlns:xsd="http://www.w3.org/2001/XMLSchema" xmlns:xs="http://www.w3.org/2001/XMLSchema" xmlns:p="http://schemas.microsoft.com/office/2006/metadata/properties" xmlns:ns2="24ce21ce-a0fc-45db-af6c-d0b8ad070e8b" targetNamespace="http://schemas.microsoft.com/office/2006/metadata/properties" ma:root="true" ma:fieldsID="b3a4e3d44b11ca64a94a53b273ab9a54" ns2:_="">
    <xsd:import namespace="24ce21ce-a0fc-45db-af6c-d0b8ad070e8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ce21ce-a0fc-45db-af6c-d0b8ad070e8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24ce21ce-a0fc-45db-af6c-d0b8ad070e8b">TTPROJECT-821-240</_dlc_DocId>
    <_dlc_DocIdUrl xmlns="24ce21ce-a0fc-45db-af6c-d0b8ad070e8b">
      <Url>https://projects.techtalk.at/projects/techtalk/usability/_layouts/DocIdRedir.aspx?ID=TTPROJECT-821-240</Url>
      <Description>TTPROJECT-821-240</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45A813E-8C58-437E-BA06-4BCC95829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ce21ce-a0fc-45db-af6c-d0b8ad070e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303DD5-27AE-4AF5-8B9F-0E87CC049824}">
  <ds:schemaRefs>
    <ds:schemaRef ds:uri="http://schemas.microsoft.com/office/2006/documentManagement/types"/>
    <ds:schemaRef ds:uri="http://schemas.microsoft.com/office/2006/metadata/properties"/>
    <ds:schemaRef ds:uri="24ce21ce-a0fc-45db-af6c-d0b8ad070e8b"/>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936CAA4-F62E-4B97-A72E-B47BEB977AFA}">
  <ds:schemaRefs>
    <ds:schemaRef ds:uri="http://schemas.microsoft.com/sharepoint/v3/contenttype/forms"/>
  </ds:schemaRefs>
</ds:datastoreItem>
</file>

<file path=customXml/itemProps4.xml><?xml version="1.0" encoding="utf-8"?>
<ds:datastoreItem xmlns:ds="http://schemas.openxmlformats.org/officeDocument/2006/customXml" ds:itemID="{825CF4CD-04D9-4BFC-A4FD-7767B145982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TT_Template</Template>
  <TotalTime>0</TotalTime>
  <Words>1103</Words>
  <Application>Microsoft Office PowerPoint</Application>
  <PresentationFormat>Bildschirmpräsentation (4:3)</PresentationFormat>
  <Paragraphs>195</Paragraphs>
  <Slides>18</Slides>
  <Notes>9</Notes>
  <HiddenSlides>1</HiddenSlides>
  <MMClips>0</MMClips>
  <ScaleCrop>false</ScaleCrop>
  <HeadingPairs>
    <vt:vector size="4" baseType="variant">
      <vt:variant>
        <vt:lpstr>Design</vt:lpstr>
      </vt:variant>
      <vt:variant>
        <vt:i4>4</vt:i4>
      </vt:variant>
      <vt:variant>
        <vt:lpstr>Folientitel</vt:lpstr>
      </vt:variant>
      <vt:variant>
        <vt:i4>18</vt:i4>
      </vt:variant>
    </vt:vector>
  </HeadingPairs>
  <TitlesOfParts>
    <vt:vector size="22" baseType="lpstr">
      <vt:lpstr>TT_Template</vt:lpstr>
      <vt:lpstr>Content Style 1</vt:lpstr>
      <vt:lpstr>Content Style 2</vt:lpstr>
      <vt:lpstr>Message Slide</vt:lpstr>
      <vt:lpstr>Folie 1</vt:lpstr>
      <vt:lpstr>About</vt:lpstr>
      <vt:lpstr>Agenda</vt:lpstr>
      <vt:lpstr>Agile Entwicklung</vt:lpstr>
      <vt:lpstr>BDD – Behavior Driven Development</vt:lpstr>
      <vt:lpstr>Was ist SpecFlow?</vt:lpstr>
      <vt:lpstr>Was ist SpecFlow?</vt:lpstr>
      <vt:lpstr>Keywords</vt:lpstr>
      <vt:lpstr>Abstract acceptance criteria</vt:lpstr>
      <vt:lpstr>Examples in Gherkin</vt:lpstr>
      <vt:lpstr>Gherkin Feature Files</vt:lpstr>
      <vt:lpstr>Feature</vt:lpstr>
      <vt:lpstr>Scenario</vt:lpstr>
      <vt:lpstr>Scenario Outline</vt:lpstr>
      <vt:lpstr>SpecFlow in Action</vt:lpstr>
      <vt:lpstr>Warum SpecFlow?</vt:lpstr>
      <vt:lpstr>Lessions learned</vt:lpstr>
      <vt:lpstr>Folie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Vorgehensmodell UX</dc:title>
  <dc:creator>Claudia Oster</dc:creator>
  <cp:lastModifiedBy>sl</cp:lastModifiedBy>
  <cp:revision>222</cp:revision>
  <cp:lastPrinted>2013-06-24T08:51:11Z</cp:lastPrinted>
  <dcterms:created xsi:type="dcterms:W3CDTF">2012-05-09T12:21:13Z</dcterms:created>
  <dcterms:modified xsi:type="dcterms:W3CDTF">2014-03-12T21:34:15Z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15f12649-4b34-415c-8118-34deb3dcdf72</vt:lpwstr>
  </property>
  <property fmtid="{D5CDD505-2E9C-101B-9397-08002B2CF9AE}" pid="3" name="ContentTypeId">
    <vt:lpwstr>0x0101008E389D7B0A41F141886BF43BE70427C300247287A1963C024D9B9885282880310B</vt:lpwstr>
  </property>
</Properties>
</file>