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1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37" r:id="rId3"/>
    <p:sldId id="440" r:id="rId5"/>
    <p:sldId id="534" r:id="rId6"/>
    <p:sldId id="572" r:id="rId7"/>
    <p:sldId id="594" r:id="rId8"/>
    <p:sldId id="641" r:id="rId9"/>
    <p:sldId id="642" r:id="rId10"/>
    <p:sldId id="597" r:id="rId11"/>
    <p:sldId id="565" r:id="rId12"/>
    <p:sldId id="618" r:id="rId13"/>
    <p:sldId id="583" r:id="rId14"/>
    <p:sldId id="585" r:id="rId15"/>
    <p:sldId id="611" r:id="rId16"/>
    <p:sldId id="598" r:id="rId17"/>
    <p:sldId id="636" r:id="rId18"/>
    <p:sldId id="637" r:id="rId19"/>
    <p:sldId id="584" r:id="rId20"/>
    <p:sldId id="588" r:id="rId21"/>
    <p:sldId id="530" r:id="rId22"/>
  </p:sldIdLst>
  <p:sldSz cx="9144000" cy="5143500" type="screen16x9"/>
  <p:notesSz cx="9928225" cy="6797675"/>
  <p:custDataLst>
    <p:tags r:id="rId30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874438642" initials="8" lastIdx="2" clrIdx="0"/>
  <p:cmAuthor id="2" name="周 文轩" initials="周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82764"/>
    <a:srgbClr val="00E6ED"/>
    <a:srgbClr val="FFC1C1"/>
    <a:srgbClr val="969696"/>
    <a:srgbClr val="FF5353"/>
    <a:srgbClr val="A5A5A5"/>
    <a:srgbClr val="0000FF"/>
    <a:srgbClr val="015F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2" autoAdjust="0"/>
    <p:restoredTop sz="76249" autoAdjust="0"/>
  </p:normalViewPr>
  <p:slideViewPr>
    <p:cSldViewPr showGuides="1">
      <p:cViewPr varScale="1">
        <p:scale>
          <a:sx n="99" d="100"/>
          <a:sy n="99" d="100"/>
        </p:scale>
        <p:origin x="852" y="78"/>
      </p:cViewPr>
      <p:guideLst>
        <p:guide orient="horz" pos="1859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6120"/>
    </p:cViewPr>
  </p:sorterViewPr>
  <p:notesViewPr>
    <p:cSldViewPr>
      <p:cViewPr varScale="1">
        <p:scale>
          <a:sx n="67" d="100"/>
          <a:sy n="67" d="100"/>
        </p:scale>
        <p:origin x="36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19.xml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118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F385-65DF-B64B-AB97-A74B49445F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2C50-E8EE-B248-969E-B7713C306D5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9444"/>
            <a:ext cx="7943507" cy="30589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99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699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65257B-888D-47A6-888A-402FB565835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 bwMode="auto">
          <a:xfrm>
            <a:off x="214044" y="771790"/>
            <a:ext cx="2160000" cy="21600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55663" y="3788457"/>
            <a:ext cx="7405688" cy="943533"/>
          </a:xfrm>
        </p:spPr>
        <p:txBody>
          <a:bodyPr anchor="ctr"/>
          <a:lstStyle>
            <a:lvl1pPr>
              <a:defRPr sz="2800" b="1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hidden">
          <a:xfrm>
            <a:off x="-13493" y="1334113"/>
            <a:ext cx="9144000" cy="1111864"/>
          </a:xfrm>
          <a:prstGeom prst="rect">
            <a:avLst/>
          </a:prstGeom>
          <a:gradFill rotWithShape="0">
            <a:gsLst>
              <a:gs pos="58000">
                <a:srgbClr val="00206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1008112" cy="1008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9" y="108000"/>
            <a:ext cx="8964487" cy="57367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单击此编辑母版标题样式处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" y="969572"/>
            <a:ext cx="8964488" cy="405045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002060"/>
              </a:buClr>
              <a:defRPr lang="zh-CN" altLang="en-US" sz="28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504825" indent="-221615">
              <a:spcBef>
                <a:spcPts val="0"/>
              </a:spcBef>
              <a:buClr>
                <a:srgbClr val="002060"/>
              </a:buClr>
              <a:defRPr lang="zh-CN" altLang="en-US" sz="24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marL="754380" indent="-248285">
              <a:spcBef>
                <a:spcPts val="0"/>
              </a:spcBef>
              <a:buClr>
                <a:srgbClr val="002060"/>
              </a:buClr>
              <a:defRPr lang="zh-CN" altLang="en-US" sz="20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>
              <a:defRPr sz="1200" b="1">
                <a:solidFill>
                  <a:srgbClr val="002060"/>
                </a:solidFill>
                <a:latin typeface="+mn-lt"/>
                <a:ea typeface="STHeiti" panose="02010600040101010101" pitchFamily="2" charset="-122"/>
                <a:cs typeface="华文新魏" panose="02010800040101010101" charset="-122"/>
              </a:defRPr>
            </a:lvl4pPr>
            <a:lvl5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281940" lvl="0" indent="-28194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504825" lvl="1" indent="-22161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anose="05000000000000000000" pitchFamily="2" charset="2"/>
              <a:buChar char="¡"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754380" lvl="2" indent="-24828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hidden">
          <a:xfrm>
            <a:off x="0" y="1923678"/>
            <a:ext cx="9144000" cy="1111864"/>
          </a:xfrm>
          <a:prstGeom prst="rect">
            <a:avLst/>
          </a:prstGeom>
          <a:gradFill rotWithShape="0">
            <a:gsLst>
              <a:gs pos="58000">
                <a:srgbClr val="00206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1008112" cy="100811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3450539" y="2146959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感谢聆听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297" y="108000"/>
            <a:ext cx="8965201" cy="5097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96" y="916278"/>
            <a:ext cx="8965200" cy="424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734876"/>
            <a:ext cx="9144000" cy="108681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67000">
                <a:srgbClr val="63779E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1190"/>
            <a:ext cx="576064" cy="576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281940" indent="-281940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n"/>
        <a:defRPr sz="28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1pPr>
      <a:lvl2pPr marL="504825" indent="-221615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65000"/>
        <a:buFont typeface="Wingdings" panose="05000000000000000000" pitchFamily="2" charset="2"/>
        <a:buChar char="¡"/>
        <a:defRPr sz="24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2pPr>
      <a:lvl3pPr marL="754380" indent="-248285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u"/>
        <a:defRPr sz="20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3pPr>
      <a:lvl4pPr marL="1261110" indent="-289560" algn="l" rtl="0" eaLnBrk="0" fontAlgn="base" hangingPunct="0">
        <a:spcBef>
          <a:spcPts val="225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200" b="0">
          <a:solidFill>
            <a:srgbClr val="002060"/>
          </a:solidFill>
          <a:latin typeface="+mn-lt"/>
          <a:ea typeface="STHeiti" panose="02010600040101010101" pitchFamily="2" charset="-122"/>
          <a:cs typeface="STHeiti" panose="02010600040101010101" pitchFamily="2" charset="-122"/>
        </a:defRPr>
      </a:lvl4pPr>
      <a:lvl5pPr marL="1552575" indent="-290830" algn="l" rtl="0" eaLnBrk="0" fontAlgn="base" hangingPunct="0">
        <a:spcBef>
          <a:spcPts val="22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 b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954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2383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25812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29241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wts001122@qq.com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5" Type="http://schemas.openxmlformats.org/officeDocument/2006/relationships/notesSlide" Target="../notesSlides/notesSlide11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tags" Target="../tags/tag73.xml"/><Relationship Id="rId19" Type="http://schemas.openxmlformats.org/officeDocument/2006/relationships/tags" Target="../tags/tag90.xml"/><Relationship Id="rId18" Type="http://schemas.openxmlformats.org/officeDocument/2006/relationships/tags" Target="../tags/tag89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5" Type="http://schemas.openxmlformats.org/officeDocument/2006/relationships/notesSlide" Target="../notesSlides/notesSlide17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117.xml"/><Relationship Id="rId22" Type="http://schemas.openxmlformats.org/officeDocument/2006/relationships/tags" Target="../tags/tag116.xml"/><Relationship Id="rId21" Type="http://schemas.openxmlformats.org/officeDocument/2006/relationships/tags" Target="../tags/tag115.xml"/><Relationship Id="rId20" Type="http://schemas.openxmlformats.org/officeDocument/2006/relationships/tags" Target="../tags/tag114.xml"/><Relationship Id="rId2" Type="http://schemas.openxmlformats.org/officeDocument/2006/relationships/tags" Target="../tags/tag96.xml"/><Relationship Id="rId19" Type="http://schemas.openxmlformats.org/officeDocument/2006/relationships/tags" Target="../tags/tag113.xml"/><Relationship Id="rId18" Type="http://schemas.openxmlformats.org/officeDocument/2006/relationships/tags" Target="../tags/tag112.xml"/><Relationship Id="rId17" Type="http://schemas.openxmlformats.org/officeDocument/2006/relationships/tags" Target="../tags/tag111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notesSlide" Target="../notesSlides/notesSlide2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48.xml"/><Relationship Id="rId22" Type="http://schemas.openxmlformats.org/officeDocument/2006/relationships/tags" Target="../tags/tag47.xml"/><Relationship Id="rId21" Type="http://schemas.openxmlformats.org/officeDocument/2006/relationships/tags" Target="../tags/tag46.xml"/><Relationship Id="rId20" Type="http://schemas.openxmlformats.org/officeDocument/2006/relationships/tags" Target="../tags/tag45.xml"/><Relationship Id="rId2" Type="http://schemas.openxmlformats.org/officeDocument/2006/relationships/tags" Target="../tags/tag27.xml"/><Relationship Id="rId19" Type="http://schemas.openxmlformats.org/officeDocument/2006/relationships/tags" Target="../tags/tag44.xml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5" Type="http://schemas.openxmlformats.org/officeDocument/2006/relationships/notesSlide" Target="../notesSlides/notesSlide8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0" y="1347614"/>
            <a:ext cx="9144000" cy="1080119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Open-Sampling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555776" y="3435846"/>
            <a:ext cx="4176464" cy="1495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Tian-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Shuang Wu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Tutor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Shen-Huan L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yu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1"/>
              </a:rPr>
              <a:t>tianshuangwu@hhu.edu.cn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hlinkClick r:id="rId1"/>
            </a:endParaRPr>
          </a:p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2024/4/2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5940" y="4616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Open-Sampling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截屏2024-03-12 12.07.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8430" y="1563370"/>
            <a:ext cx="3787140" cy="372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2427605"/>
            <a:ext cx="6268085" cy="22142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36830" y="113157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Complementary Sampling Rate：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3" name="组合 42"/>
          <p:cNvGrpSpPr/>
          <p:nvPr>
            <p:custDataLst>
              <p:tags r:id="rId1"/>
            </p:custDataLst>
          </p:nvPr>
        </p:nvGrpSpPr>
        <p:grpSpPr>
          <a:xfrm>
            <a:off x="2138866" y="2653808"/>
            <a:ext cx="4446412" cy="50704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Open-Sampling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412648" y="286486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138866" y="4093968"/>
            <a:ext cx="4446412" cy="507045"/>
            <a:chOff x="2213820" y="2117425"/>
            <a:chExt cx="4320480" cy="507045"/>
          </a:xfrm>
        </p:grpSpPr>
        <p:sp>
          <p:nvSpPr>
            <p:cNvPr id="19" name="AutoShap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AutoShap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AutoShape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486483" y="1154735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>
                <a:lumMod val="65000"/>
              </a:schemeClr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125790" y="1117870"/>
            <a:ext cx="718062" cy="603426"/>
          </a:xfrm>
          <a:prstGeom prst="diamond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885406" y="1162496"/>
            <a:ext cx="3576001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Research Background</a:t>
            </a:r>
            <a:endParaRPr lang="en-US" altLang="zh-CN" dirty="0"/>
          </a:p>
        </p:txBody>
      </p:sp>
      <p:sp>
        <p:nvSpPr>
          <p:cNvPr id="28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2324618" y="1145232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400" kern="0" dirty="0">
              <a:solidFill>
                <a:schemeClr val="tx1">
                  <a:lumMod val="25000"/>
                  <a:lumOff val="75000"/>
                </a:schemeClr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10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478934" y="3409662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7F"/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AutoShape 11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118241" y="3372797"/>
            <a:ext cx="718062" cy="507045"/>
          </a:xfrm>
          <a:prstGeom prst="diamond">
            <a:avLst/>
          </a:prstGeom>
          <a:solidFill>
            <a:srgbClr val="002060">
              <a:alpha val="96000"/>
            </a:srgbClr>
          </a:solidFill>
          <a:ln w="25400" algn="ctr">
            <a:solidFill>
              <a:srgbClr val="FFFFFF"/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rgbClr val="80808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2877858" y="3417423"/>
            <a:ext cx="3330452" cy="461786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Experiment</a:t>
            </a:r>
            <a:endParaRPr lang="en-US" altLang="zh-CN" dirty="0"/>
          </a:p>
        </p:txBody>
      </p:sp>
      <p:sp>
        <p:nvSpPr>
          <p:cNvPr id="32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2317070" y="340015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400" kern="0" dirty="0">
              <a:solidFill>
                <a:srgbClr val="FFFF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19"/>
            </p:custDataLst>
          </p:nvPr>
        </p:nvGrpSpPr>
        <p:grpSpPr>
          <a:xfrm>
            <a:off x="2138866" y="1883092"/>
            <a:ext cx="4446412" cy="507045"/>
            <a:chOff x="2213820" y="2837505"/>
            <a:chExt cx="4320480" cy="507045"/>
          </a:xfrm>
        </p:grpSpPr>
        <p:sp>
          <p:nvSpPr>
            <p:cNvPr id="6" name="AutoShape 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" name="AutoShape 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Related Works</a:t>
              </a:r>
              <a:endParaRPr kumimoji="0" lang="zh-CN" alt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2417692" y="286486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on long-tailed CIFAR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12505"/>
          <a:stretch>
            <a:fillRect/>
          </a:stretch>
        </p:blipFill>
        <p:spPr>
          <a:xfrm>
            <a:off x="395605" y="1347470"/>
            <a:ext cx="8267065" cy="302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on CelebA-5 &amp;  Places-LT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558" t="30097" r="5398" b="5166"/>
          <a:stretch>
            <a:fillRect/>
          </a:stretch>
        </p:blipFill>
        <p:spPr>
          <a:xfrm>
            <a:off x="539115" y="1131570"/>
            <a:ext cx="4608830" cy="1511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2550"/>
          <a:stretch>
            <a:fillRect/>
          </a:stretch>
        </p:blipFill>
        <p:spPr>
          <a:xfrm>
            <a:off x="3923665" y="3003550"/>
            <a:ext cx="4797425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OOD detection under class imbalance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4222"/>
          <a:stretch>
            <a:fillRect/>
          </a:stretch>
        </p:blipFill>
        <p:spPr>
          <a:xfrm>
            <a:off x="1187450" y="1779270"/>
            <a:ext cx="6496050" cy="16421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Open-Sampling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1347470"/>
            <a:ext cx="6524625" cy="32581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Open-Sampling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203325"/>
            <a:ext cx="591883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3" name="组合 42"/>
          <p:cNvGrpSpPr/>
          <p:nvPr>
            <p:custDataLst>
              <p:tags r:id="rId1"/>
            </p:custDataLst>
          </p:nvPr>
        </p:nvGrpSpPr>
        <p:grpSpPr>
          <a:xfrm>
            <a:off x="2138866" y="2653808"/>
            <a:ext cx="4446412" cy="50704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Open-Sampling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412648" y="286486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6"/>
            </p:custDataLst>
          </p:nvPr>
        </p:nvGrpSpPr>
        <p:grpSpPr>
          <a:xfrm>
            <a:off x="2138866" y="3373888"/>
            <a:ext cx="4446412" cy="507045"/>
            <a:chOff x="2213820" y="2117425"/>
            <a:chExt cx="4320480" cy="507045"/>
          </a:xfrm>
        </p:grpSpPr>
        <p:sp>
          <p:nvSpPr>
            <p:cNvPr id="24" name="AutoShap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" name="AutoShap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AutoShape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486483" y="1154735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>
                <a:lumMod val="65000"/>
              </a:schemeClr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125790" y="1117870"/>
            <a:ext cx="718062" cy="603426"/>
          </a:xfrm>
          <a:prstGeom prst="diamond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885406" y="1162496"/>
            <a:ext cx="3576001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Research Background</a:t>
            </a:r>
            <a:endParaRPr lang="en-US" altLang="zh-CN" dirty="0"/>
          </a:p>
        </p:txBody>
      </p:sp>
      <p:sp>
        <p:nvSpPr>
          <p:cNvPr id="28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2324618" y="1145232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400" kern="0" dirty="0">
              <a:solidFill>
                <a:schemeClr val="tx1">
                  <a:lumMod val="25000"/>
                  <a:lumOff val="75000"/>
                </a:schemeClr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10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478934" y="4167281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7F"/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AutoShape 11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118241" y="4130416"/>
            <a:ext cx="718062" cy="507045"/>
          </a:xfrm>
          <a:prstGeom prst="diamond">
            <a:avLst/>
          </a:prstGeom>
          <a:solidFill>
            <a:srgbClr val="002060">
              <a:alpha val="96000"/>
            </a:srgbClr>
          </a:solidFill>
          <a:ln w="25400" algn="ctr">
            <a:solidFill>
              <a:srgbClr val="FFFFFF"/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rgbClr val="80808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2877858" y="4175042"/>
            <a:ext cx="3330452" cy="461786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Conclusion</a:t>
            </a:r>
            <a:endParaRPr lang="en-US" altLang="zh-CN" dirty="0"/>
          </a:p>
        </p:txBody>
      </p:sp>
      <p:sp>
        <p:nvSpPr>
          <p:cNvPr id="32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2317070" y="4157778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400" kern="0" dirty="0">
              <a:solidFill>
                <a:srgbClr val="FFFF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19"/>
            </p:custDataLst>
          </p:nvPr>
        </p:nvGrpSpPr>
        <p:grpSpPr>
          <a:xfrm>
            <a:off x="2138866" y="1883092"/>
            <a:ext cx="4446412" cy="507045"/>
            <a:chOff x="2213820" y="2837505"/>
            <a:chExt cx="4320480" cy="507045"/>
          </a:xfrm>
        </p:grpSpPr>
        <p:sp>
          <p:nvSpPr>
            <p:cNvPr id="6" name="AutoShape 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" name="AutoShape 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Related Works</a:t>
              </a:r>
              <a:endParaRPr kumimoji="0" lang="zh-CN" alt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2417692" y="286486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40" y="1491615"/>
            <a:ext cx="76739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It is </a:t>
            </a:r>
            <a:r>
              <a:t>a simple yet effective method</a:t>
            </a:r>
            <a:r>
              <a:rPr lang="en-US"/>
              <a:t> </a:t>
            </a:r>
            <a:r>
              <a:t>termed Open-sampling, by introducing OOD instances t</a:t>
            </a:r>
            <a:r>
              <a:rPr lang="en-US"/>
              <a:t>o </a:t>
            </a:r>
            <a:r>
              <a:t>re-balance the class priors of the training dataset</a:t>
            </a:r>
          </a:p>
          <a:p>
            <a:pPr marL="285750" indent="-285750" algn="l">
              <a:buFont typeface="Wingdings" panose="05000000000000000000" charset="0"/>
              <a:buChar char="Ø"/>
            </a:pPr>
          </a:p>
          <a:p>
            <a:pPr marL="285750" indent="-285750" algn="l">
              <a:buFont typeface="Wingdings" panose="05000000000000000000" charset="0"/>
              <a:buChar char="Ø"/>
            </a:pPr>
            <a:r>
              <a:t>not only re-balances the training dataset, but also promotes</a:t>
            </a:r>
            <a:r>
              <a:rPr lang="en-US"/>
              <a:t> </a:t>
            </a:r>
            <a:r>
              <a:t>the neural network to learn more separable representations</a:t>
            </a:r>
          </a:p>
          <a:p>
            <a:pPr marL="285750" indent="-285750" algn="l">
              <a:buFont typeface="Wingdings" panose="05000000000000000000" charset="0"/>
              <a:buChar char="Ø"/>
            </a:pPr>
          </a:p>
          <a:p>
            <a:pPr marL="285750" indent="-285750" algn="l">
              <a:buFont typeface="Wingdings" panose="05000000000000000000" charset="0"/>
              <a:buChar char="Ø"/>
            </a:pPr>
            <a:r>
              <a:t>not expect vanilla Open-sampling to</a:t>
            </a:r>
            <a:r>
              <a:rPr lang="en-US"/>
              <a:t> </a:t>
            </a:r>
            <a:r>
              <a:t>achieve state-of-the-art results compared with many complicated methods</a:t>
            </a:r>
            <a:r>
              <a:rPr lang="en-US"/>
              <a:t>,but </a:t>
            </a:r>
            <a:r>
              <a:rPr lang="zh-CN" altLang="en-US"/>
              <a:t>it can outperform existing data re-balancing methods and</a:t>
            </a:r>
            <a:r>
              <a:rPr lang="en-US" altLang="zh-CN"/>
              <a:t> </a:t>
            </a:r>
            <a:r>
              <a:rPr lang="zh-CN" altLang="en-US"/>
              <a:t>improve existing state-of-the-art methods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1840" y="1995686"/>
            <a:ext cx="3096344" cy="165618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9712" y="3291830"/>
            <a:ext cx="1368152" cy="36004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1934768"/>
            <a:ext cx="3024336" cy="1045033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6812" y="1934768"/>
            <a:ext cx="56703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3200" b="1" i="1" dirty="0">
                <a:solidFill>
                  <a:schemeClr val="bg1"/>
                </a:solidFill>
                <a:latin typeface="Century Gothic" panose="020B0502020202020204" pitchFamily="34" charset="0"/>
                <a:sym typeface="+mn-ea"/>
              </a:rPr>
              <a:t>Thank you for your </a:t>
            </a:r>
            <a:endParaRPr lang="en-US" altLang="zh-CN" sz="3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US" altLang="zh-CN" sz="3200" b="1" i="1" dirty="0">
                <a:solidFill>
                  <a:schemeClr val="bg1"/>
                </a:solidFill>
                <a:latin typeface="Century Gothic" panose="020B0502020202020204" pitchFamily="34" charset="0"/>
                <a:sym typeface="+mn-ea"/>
              </a:rPr>
              <a:t>listening and guidance</a:t>
            </a:r>
            <a:endParaRPr lang="zh-CN" altLang="en-US" sz="3200" b="1" dirty="0">
              <a:solidFill>
                <a:schemeClr val="bg1"/>
              </a:solidFill>
              <a:latin typeface="Cascadia Mono SemiLight" panose="020B0609020000020004" charset="0"/>
              <a:cs typeface="Cascadia Mono SemiLight" panose="020B060902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1" name="组合 40"/>
          <p:cNvGrpSpPr/>
          <p:nvPr>
            <p:custDataLst>
              <p:tags r:id="rId1"/>
            </p:custDataLst>
          </p:nvPr>
        </p:nvGrpSpPr>
        <p:grpSpPr>
          <a:xfrm>
            <a:off x="2123728" y="1203598"/>
            <a:ext cx="4461550" cy="875623"/>
            <a:chOff x="2228207" y="1302988"/>
            <a:chExt cx="4320480" cy="875623"/>
          </a:xfrm>
        </p:grpSpPr>
        <p:sp>
          <p:nvSpPr>
            <p:cNvPr id="5" name="AutoShape 1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2588900" y="1339853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7F"/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AutoShap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228207" y="1302988"/>
              <a:ext cx="718062" cy="603426"/>
            </a:xfrm>
            <a:prstGeom prst="diamond">
              <a:avLst/>
            </a:prstGeom>
            <a:solidFill>
              <a:srgbClr val="002060">
                <a:alpha val="96000"/>
              </a:srgbClr>
            </a:solidFill>
            <a:ln w="25400" algn="ctr">
              <a:solidFill>
                <a:srgbClr val="FFFFFF"/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80808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987824" y="1347614"/>
              <a:ext cx="3330452" cy="83099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Research Background</a:t>
              </a:r>
              <a:endParaRPr kumimoji="0" lang="en-US" altLang="zh-CN" sz="24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" name="Text Box 1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427035" y="133035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kern="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6"/>
            </p:custDataLst>
          </p:nvPr>
        </p:nvGrpSpPr>
        <p:grpSpPr>
          <a:xfrm>
            <a:off x="2138866" y="1933728"/>
            <a:ext cx="4446412" cy="507045"/>
            <a:chOff x="2213820" y="2117425"/>
            <a:chExt cx="4320480" cy="507045"/>
          </a:xfrm>
        </p:grpSpPr>
        <p:sp>
          <p:nvSpPr>
            <p:cNvPr id="9" name="AutoShap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Related Works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412648" y="214478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11"/>
            </p:custDataLst>
          </p:nvPr>
        </p:nvGrpSpPr>
        <p:grpSpPr>
          <a:xfrm>
            <a:off x="2138866" y="2653808"/>
            <a:ext cx="4446412" cy="50704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Open-Sampling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2412648" y="286486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6"/>
            </p:custDataLst>
          </p:nvPr>
        </p:nvGrpSpPr>
        <p:grpSpPr>
          <a:xfrm>
            <a:off x="2138866" y="4093968"/>
            <a:ext cx="4446412" cy="507045"/>
            <a:chOff x="2213820" y="2117425"/>
            <a:chExt cx="4320480" cy="507045"/>
          </a:xfrm>
        </p:grpSpPr>
        <p:sp>
          <p:nvSpPr>
            <p:cNvPr id="19" name="AutoShape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AutoShape 1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21"/>
            </p:custDataLst>
          </p:nvPr>
        </p:nvGrpSpPr>
        <p:grpSpPr>
          <a:xfrm>
            <a:off x="2138866" y="3373888"/>
            <a:ext cx="4446412" cy="507045"/>
            <a:chOff x="2213820" y="2117425"/>
            <a:chExt cx="4320480" cy="507045"/>
          </a:xfrm>
        </p:grpSpPr>
        <p:sp>
          <p:nvSpPr>
            <p:cNvPr id="24" name="AutoShape 1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" name="AutoShape 1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cs typeface="Arial" panose="020B0604020202020204" pitchFamily="34" charset="0"/>
                <a:sym typeface="+mn-ea"/>
              </a:rPr>
              <a:t>Research Background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1979930" y="1708150"/>
            <a:ext cx="360045" cy="172402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348105"/>
            <a:ext cx="3747770" cy="639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sym typeface="+mn-ea"/>
              </a:rPr>
              <a:t>Issue</a:t>
            </a:r>
            <a:r>
              <a:rPr lang="zh-CN" altLang="en-US" b="1" dirty="0">
                <a:solidFill>
                  <a:srgbClr val="231F20"/>
                </a:solidFill>
                <a:sym typeface="+mn-ea"/>
              </a:rPr>
              <a:t>：</a:t>
            </a:r>
            <a:r>
              <a:rPr lang="en-US" altLang="zh-CN" b="1" dirty="0">
                <a:solidFill>
                  <a:srgbClr val="231F20"/>
                </a:solidFill>
                <a:sym typeface="+mn-ea"/>
              </a:rPr>
              <a:t>Long-tailed Datasets</a:t>
            </a:r>
            <a:endParaRPr lang="en-US" altLang="zh-CN" b="1" dirty="0">
              <a:solidFill>
                <a:srgbClr val="231F2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3466465"/>
            <a:ext cx="3940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the training dataset suffers from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extreme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class imbalance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32025" y="4186555"/>
            <a:ext cx="2877820" cy="354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biased learning of the model</a:t>
            </a:r>
            <a:endParaRPr lang="zh-CN" altLang="en-US" sz="1400"/>
          </a:p>
          <a:p>
            <a:r>
              <a:rPr lang="zh-CN" altLang="en-US" sz="1400"/>
              <a:t>（</a:t>
            </a:r>
            <a:r>
              <a:rPr lang="en-US" altLang="zh-CN" sz="1400"/>
              <a:t>Overfitting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8" name="直角上箭头 7"/>
          <p:cNvSpPr/>
          <p:nvPr/>
        </p:nvSpPr>
        <p:spPr>
          <a:xfrm rot="5400000">
            <a:off x="2162810" y="3978275"/>
            <a:ext cx="361950" cy="511810"/>
          </a:xfrm>
          <a:prstGeom prst="bentUpArrow">
            <a:avLst>
              <a:gd name="adj1" fmla="val 14770"/>
              <a:gd name="adj2" fmla="val 15057"/>
              <a:gd name="adj3" fmla="val 25000"/>
            </a:avLst>
          </a:prstGeom>
          <a:solidFill>
            <a:srgbClr val="002060"/>
          </a:solidFill>
        </p:spPr>
        <p:txBody>
          <a:bodyPr wrap="square">
            <a:noAutofit/>
          </a:bodyPr>
          <a:p>
            <a:pPr algn="l">
              <a:lnSpc>
                <a:spcPct val="150000"/>
              </a:lnSpc>
            </a:pPr>
            <a:endParaRPr lang="zh-CN" altLang="en-US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580" y="1491615"/>
            <a:ext cx="3368040" cy="2654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3" name="组合 42"/>
          <p:cNvGrpSpPr/>
          <p:nvPr>
            <p:custDataLst>
              <p:tags r:id="rId1"/>
            </p:custDataLst>
          </p:nvPr>
        </p:nvGrpSpPr>
        <p:grpSpPr>
          <a:xfrm>
            <a:off x="2138866" y="2653808"/>
            <a:ext cx="4446412" cy="50704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Open-Sampling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412648" y="286486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138866" y="4093968"/>
            <a:ext cx="4446412" cy="507045"/>
            <a:chOff x="2213820" y="2117425"/>
            <a:chExt cx="4320480" cy="507045"/>
          </a:xfrm>
        </p:grpSpPr>
        <p:sp>
          <p:nvSpPr>
            <p:cNvPr id="19" name="AutoShap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AutoShap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1"/>
            </p:custDataLst>
          </p:nvPr>
        </p:nvGrpSpPr>
        <p:grpSpPr>
          <a:xfrm>
            <a:off x="2138866" y="3373888"/>
            <a:ext cx="4446412" cy="507045"/>
            <a:chOff x="2213820" y="2117425"/>
            <a:chExt cx="4320480" cy="507045"/>
          </a:xfrm>
        </p:grpSpPr>
        <p:sp>
          <p:nvSpPr>
            <p:cNvPr id="24" name="AutoShape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" name="AutoShape 1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AutoShape 10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486483" y="1154735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>
                <a:lumMod val="65000"/>
              </a:schemeClr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2125790" y="1117870"/>
            <a:ext cx="718062" cy="603426"/>
          </a:xfrm>
          <a:prstGeom prst="diamond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2885406" y="1162496"/>
            <a:ext cx="3576001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Research Background</a:t>
            </a:r>
            <a:endParaRPr lang="en-US" altLang="zh-CN" dirty="0"/>
          </a:p>
        </p:txBody>
      </p:sp>
      <p:sp>
        <p:nvSpPr>
          <p:cNvPr id="28" name="Text Box 1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2324618" y="1145232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400" kern="0" dirty="0">
              <a:solidFill>
                <a:schemeClr val="tx1">
                  <a:lumMod val="25000"/>
                  <a:lumOff val="75000"/>
                </a:schemeClr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10"/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2485728" y="1970593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7F"/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AutoShape 11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2125035" y="1933728"/>
            <a:ext cx="718062" cy="507045"/>
          </a:xfrm>
          <a:prstGeom prst="diamond">
            <a:avLst/>
          </a:prstGeom>
          <a:solidFill>
            <a:srgbClr val="002060">
              <a:alpha val="96000"/>
            </a:srgbClr>
          </a:solidFill>
          <a:ln w="25400" algn="ctr">
            <a:solidFill>
              <a:srgbClr val="FFFFFF"/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rgbClr val="80808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2884652" y="1978354"/>
            <a:ext cx="3330452" cy="461786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Related Works</a:t>
            </a:r>
            <a:endParaRPr lang="en-US" altLang="zh-CN" dirty="0"/>
          </a:p>
        </p:txBody>
      </p:sp>
      <p:sp>
        <p:nvSpPr>
          <p:cNvPr id="32" name="Text Box 1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gray">
          <a:xfrm>
            <a:off x="2323864" y="1961090"/>
            <a:ext cx="356187" cy="46166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400" kern="0" dirty="0">
              <a:solidFill>
                <a:srgbClr val="FFFF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Long-tailed Learning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41065" y="448310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zh-CN" altLang="en-US"/>
          </a:p>
          <a:p>
            <a:endParaRPr lang="zh-CN" altLang="en-US"/>
          </a:p>
        </p:txBody>
      </p:sp>
      <p:pic>
        <p:nvPicPr>
          <p:cNvPr id="9" name="C9F754DE-2CAD-44b6-B708-469DEB6407EB-1" descr="C:/Users/admin/AppData/Local/Temp/wpp.KthuBe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987425"/>
            <a:ext cx="5118735" cy="3825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Re-sampling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41065" y="448310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zh-CN" altLang="en-US"/>
          </a:p>
          <a:p>
            <a:endParaRPr lang="zh-CN" altLang="en-US"/>
          </a:p>
        </p:txBody>
      </p:sp>
      <p:sp>
        <p:nvSpPr>
          <p:cNvPr id="14" name="云形 13"/>
          <p:cNvSpPr/>
          <p:nvPr/>
        </p:nvSpPr>
        <p:spPr>
          <a:xfrm>
            <a:off x="1043305" y="1832453"/>
            <a:ext cx="1947545" cy="815655"/>
          </a:xfrm>
          <a:prstGeom prst="cloud">
            <a:avLst/>
          </a:prstGeom>
          <a:ln w="38100"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839470" y="2056130"/>
            <a:ext cx="2355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231F20"/>
                </a:solidFill>
                <a:cs typeface="Times New Roman" panose="02020603050405020304" pitchFamily="18" charset="0"/>
              </a:rPr>
              <a:t>Under-sampling</a:t>
            </a:r>
            <a:endParaRPr lang="en-US" altLang="zh-CN" sz="1800" b="1" dirty="0">
              <a:solidFill>
                <a:srgbClr val="231F2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5346700" y="1851503"/>
            <a:ext cx="1947545" cy="815655"/>
          </a:xfrm>
          <a:prstGeom prst="cloud">
            <a:avLst/>
          </a:prstGeom>
          <a:ln w="38100"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5507752" y="2055996"/>
            <a:ext cx="17641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231F20"/>
                </a:solidFill>
                <a:cs typeface="Times New Roman" panose="02020603050405020304" pitchFamily="18" charset="0"/>
              </a:rPr>
              <a:t>Over-sampling</a:t>
            </a:r>
            <a:endParaRPr lang="en-US" altLang="zh-CN" sz="1800" b="1" dirty="0">
              <a:solidFill>
                <a:srgbClr val="231F2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1873885" y="2750820"/>
            <a:ext cx="233045" cy="46926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noAutofit/>
          </a:bodyPr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箭头: 下 12"/>
          <p:cNvSpPr/>
          <p:nvPr/>
        </p:nvSpPr>
        <p:spPr>
          <a:xfrm>
            <a:off x="6299835" y="2750820"/>
            <a:ext cx="233045" cy="46926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08585" y="322008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remove examples from the majority classes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82315" y="3220085"/>
            <a:ext cx="6076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repeated samples for the minority</a:t>
            </a:r>
            <a:r>
              <a:rPr lang="en-US" altLang="zh-CN"/>
              <a:t> </a:t>
            </a:r>
            <a:r>
              <a:rPr lang="zh-CN" altLang="en-US"/>
              <a:t>classes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methods for long-tailed datasets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41065" y="448310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7360" y="1468120"/>
            <a:ext cx="7990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/>
              <a:t>Re-weighting:</a:t>
            </a:r>
            <a:r>
              <a:rPr lang="en-US" altLang="zh-CN"/>
              <a:t>  </a:t>
            </a:r>
            <a:r>
              <a:rPr lang="zh-CN" altLang="en-US"/>
              <a:t>assign</a:t>
            </a:r>
            <a:r>
              <a:rPr lang="en-US" altLang="zh-CN"/>
              <a:t> </a:t>
            </a:r>
            <a:r>
              <a:rPr lang="zh-CN" altLang="en-US"/>
              <a:t>adaptive weights for different classes or</a:t>
            </a:r>
            <a:r>
              <a:rPr lang="en-US" altLang="zh-CN"/>
              <a:t> </a:t>
            </a:r>
            <a:r>
              <a:rPr lang="zh-CN" altLang="en-US"/>
              <a:t>samples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360" y="2259965"/>
            <a:ext cx="7704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/>
              <a:t>T</a:t>
            </a:r>
            <a:r>
              <a:rPr lang="zh-CN" altLang="en-US" b="1"/>
              <a:t>ransfer-learning based methods</a:t>
            </a:r>
            <a:r>
              <a:rPr lang="zh-CN" altLang="en-US"/>
              <a:t>：transfer</a:t>
            </a:r>
            <a:r>
              <a:rPr lang="en-US" altLang="zh-CN"/>
              <a:t> </a:t>
            </a:r>
            <a:r>
              <a:rPr lang="zh-CN" altLang="en-US"/>
              <a:t>features learned from head classes with abundant training</a:t>
            </a:r>
            <a:r>
              <a:rPr lang="en-US" altLang="zh-CN"/>
              <a:t> </a:t>
            </a:r>
            <a:r>
              <a:rPr lang="zh-CN" altLang="en-US"/>
              <a:t>instances to under</a:t>
            </a:r>
            <a:r>
              <a:rPr lang="en-US" altLang="zh-CN"/>
              <a:t>-</a:t>
            </a:r>
            <a:r>
              <a:rPr lang="zh-CN" altLang="en-US"/>
              <a:t>represented tail classes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7360" y="3345815"/>
            <a:ext cx="59277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/>
              <a:t>Two-stage training methods</a:t>
            </a:r>
            <a:r>
              <a:rPr lang="en-US" altLang="zh-CN" b="1"/>
              <a:t>:</a:t>
            </a:r>
            <a:r>
              <a:rPr lang="en-US" altLang="zh-CN"/>
              <a:t>  apply decoupled training where the classifier is re-balance during the fine-tuning stage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3" name="组合 42"/>
          <p:cNvGrpSpPr/>
          <p:nvPr>
            <p:custDataLst>
              <p:tags r:id="rId1"/>
            </p:custDataLst>
          </p:nvPr>
        </p:nvGrpSpPr>
        <p:grpSpPr>
          <a:xfrm>
            <a:off x="2138866" y="1883092"/>
            <a:ext cx="4446412" cy="50704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Related Works</a:t>
              </a:r>
              <a:endParaRPr kumimoji="0" lang="zh-CN" alt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417692" y="286486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138866" y="4093968"/>
            <a:ext cx="4446412" cy="507045"/>
            <a:chOff x="2213820" y="2117425"/>
            <a:chExt cx="4320480" cy="507045"/>
          </a:xfrm>
        </p:grpSpPr>
        <p:sp>
          <p:nvSpPr>
            <p:cNvPr id="19" name="AutoShap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AutoShap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1"/>
            </p:custDataLst>
          </p:nvPr>
        </p:nvGrpSpPr>
        <p:grpSpPr>
          <a:xfrm>
            <a:off x="2138866" y="3373888"/>
            <a:ext cx="4446412" cy="507045"/>
            <a:chOff x="2213820" y="2117425"/>
            <a:chExt cx="4320480" cy="507045"/>
          </a:xfrm>
        </p:grpSpPr>
        <p:sp>
          <p:nvSpPr>
            <p:cNvPr id="24" name="AutoShape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" name="AutoShape 1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  <a:endParaRPr kumimoji="0"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AutoShape 10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486483" y="1154735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>
                <a:lumMod val="65000"/>
              </a:schemeClr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2125790" y="1117870"/>
            <a:ext cx="718062" cy="603426"/>
          </a:xfrm>
          <a:prstGeom prst="diamond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2885406" y="1162496"/>
            <a:ext cx="3576001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Research Background</a:t>
            </a:r>
            <a:endParaRPr lang="en-US" altLang="zh-CN" dirty="0"/>
          </a:p>
        </p:txBody>
      </p:sp>
      <p:sp>
        <p:nvSpPr>
          <p:cNvPr id="28" name="Text Box 1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2324618" y="1145232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400" kern="0" dirty="0">
              <a:solidFill>
                <a:schemeClr val="tx1">
                  <a:lumMod val="25000"/>
                  <a:lumOff val="75000"/>
                </a:schemeClr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10"/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2486482" y="2648947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7F"/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AutoShape 11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2125789" y="2612082"/>
            <a:ext cx="718062" cy="507045"/>
          </a:xfrm>
          <a:prstGeom prst="diamond">
            <a:avLst/>
          </a:prstGeom>
          <a:solidFill>
            <a:srgbClr val="002060">
              <a:alpha val="96000"/>
            </a:srgbClr>
          </a:solidFill>
          <a:ln w="25400" algn="ctr">
            <a:solidFill>
              <a:srgbClr val="FFFFFF"/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rgbClr val="80808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2885406" y="2656708"/>
            <a:ext cx="3330452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Open-Sampling</a:t>
            </a:r>
            <a:endParaRPr lang="en-US" altLang="zh-CN" dirty="0"/>
          </a:p>
        </p:txBody>
      </p:sp>
      <p:sp>
        <p:nvSpPr>
          <p:cNvPr id="32" name="Text Box 1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gray">
          <a:xfrm>
            <a:off x="2324618" y="2639444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400" kern="0" dirty="0">
              <a:solidFill>
                <a:srgbClr val="FFFF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Theoretical Motivation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995" y="1387475"/>
            <a:ext cx="6630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sz="1600"/>
              <a:t>test </a:t>
            </a:r>
            <a:r>
              <a:rPr lang="en-US" sz="1600"/>
              <a:t>class </a:t>
            </a:r>
            <a:r>
              <a:rPr sz="1600"/>
              <a:t>distribution</a:t>
            </a:r>
            <a:r>
              <a:rPr lang="en-US" sz="1600"/>
              <a:t>:</a:t>
            </a:r>
            <a:r>
              <a:rPr sz="1600"/>
              <a:t> </a:t>
            </a:r>
            <a:r>
              <a:rPr sz="1600" b="1"/>
              <a:t>usually balanced</a:t>
            </a:r>
            <a:r>
              <a:rPr sz="1600"/>
              <a:t> </a:t>
            </a:r>
            <a:endParaRPr sz="1600"/>
          </a:p>
          <a:p>
            <a:pPr algn="l">
              <a:buClrTx/>
              <a:buSzTx/>
              <a:buNone/>
            </a:pPr>
            <a:r>
              <a:rPr sz="1600"/>
              <a:t>training dataset </a:t>
            </a:r>
            <a:r>
              <a:rPr sz="1600">
                <a:sym typeface="+mn-ea"/>
              </a:rPr>
              <a:t>distribution</a:t>
            </a:r>
            <a:r>
              <a:rPr lang="en-US" sz="1600"/>
              <a:t>: </a:t>
            </a:r>
            <a:r>
              <a:rPr lang="en-US" sz="1600" b="1"/>
              <a:t>l</a:t>
            </a:r>
            <a:r>
              <a:rPr sz="1600" b="1"/>
              <a:t>ong-tailed</a:t>
            </a:r>
            <a:r>
              <a:rPr sz="1600"/>
              <a:t> </a:t>
            </a:r>
            <a:endParaRPr sz="1600"/>
          </a:p>
        </p:txBody>
      </p:sp>
      <p:sp>
        <p:nvSpPr>
          <p:cNvPr id="13" name="箭头: 下 12"/>
          <p:cNvSpPr/>
          <p:nvPr/>
        </p:nvSpPr>
        <p:spPr>
          <a:xfrm>
            <a:off x="3204210" y="1998345"/>
            <a:ext cx="233045" cy="46926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0" y="24676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 re-balance</a:t>
            </a:r>
            <a:endParaRPr lang="en-US" altLang="zh-CN"/>
          </a:p>
        </p:txBody>
      </p:sp>
      <p:sp>
        <p:nvSpPr>
          <p:cNvPr id="7" name="箭头: 下 12"/>
          <p:cNvSpPr/>
          <p:nvPr/>
        </p:nvSpPr>
        <p:spPr>
          <a:xfrm>
            <a:off x="2700020" y="2900045"/>
            <a:ext cx="233045" cy="46926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noAutofit/>
          </a:bodyPr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8" name="箭头: 下 12"/>
          <p:cNvSpPr/>
          <p:nvPr/>
        </p:nvSpPr>
        <p:spPr>
          <a:xfrm>
            <a:off x="3708400" y="2900045"/>
            <a:ext cx="233045" cy="46926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80340" y="2900045"/>
            <a:ext cx="3361690" cy="437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800"/>
              <a:t>in-distribution samples</a:t>
            </a:r>
            <a:endParaRPr lang="en-US" altLang="zh-CN" sz="1800"/>
          </a:p>
        </p:txBody>
      </p:sp>
      <p:sp>
        <p:nvSpPr>
          <p:cNvPr id="10" name="文本框 9"/>
          <p:cNvSpPr txBox="1"/>
          <p:nvPr/>
        </p:nvSpPr>
        <p:spPr>
          <a:xfrm>
            <a:off x="3276600" y="2934335"/>
            <a:ext cx="2938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OOD instances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5650" y="347599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 challenging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&amp; </a:t>
            </a:r>
            <a:r>
              <a:rPr lang="zh-CN" altLang="en-US">
                <a:solidFill>
                  <a:srgbClr val="FF0000"/>
                </a:solidFill>
              </a:rPr>
              <a:t>expensive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08400" y="347599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/>
              <a:t>From a Bayesian perspective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proved </a:t>
            </a:r>
            <a:r>
              <a:rPr lang="zh-CN" altLang="en-US">
                <a:sym typeface="+mn-ea"/>
              </a:rPr>
              <a:t>non-toxic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0" y="4041140"/>
            <a:ext cx="4146550" cy="429895"/>
          </a:xfrm>
          <a:prstGeom prst="rect">
            <a:avLst/>
          </a:prstGeom>
        </p:spPr>
      </p:pic>
      <p:sp>
        <p:nvSpPr>
          <p:cNvPr id="17" name="直角上箭头 16"/>
          <p:cNvSpPr/>
          <p:nvPr/>
        </p:nvSpPr>
        <p:spPr>
          <a:xfrm>
            <a:off x="6741160" y="2950845"/>
            <a:ext cx="537210" cy="997585"/>
          </a:xfrm>
          <a:prstGeom prst="bentUpArrow">
            <a:avLst>
              <a:gd name="adj1" fmla="val 14770"/>
              <a:gd name="adj2" fmla="val 15057"/>
              <a:gd name="adj3" fmla="val 25000"/>
            </a:avLst>
          </a:prstGeom>
          <a:solidFill>
            <a:srgbClr val="002060"/>
          </a:solidFill>
        </p:spPr>
        <p:txBody>
          <a:bodyPr wrap="square">
            <a:noAutofit/>
          </a:bodyPr>
          <a:p>
            <a:pPr algn="l">
              <a:lnSpc>
                <a:spcPct val="150000"/>
              </a:lnSpc>
            </a:pPr>
            <a:endParaRPr lang="zh-CN" altLang="en-US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32045" y="1083945"/>
            <a:ext cx="4572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en-US" altLang="zh-CN"/>
              <a:t>How to achieve a balance </a:t>
            </a:r>
            <a:endParaRPr lang="zh-CN" altLang="en-US"/>
          </a:p>
          <a:p>
            <a:r>
              <a:rPr lang="zh-CN" altLang="en-US"/>
              <a:t>between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re-balancing the label distribution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and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keeping non-toxicity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?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10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100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01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02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03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04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05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06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07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08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09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1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110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11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12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13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14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15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16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17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119.xml><?xml version="1.0" encoding="utf-8"?>
<p:tagLst xmlns:p="http://schemas.openxmlformats.org/presentationml/2006/main">
  <p:tag name="commondata" val="eyJoZGlkIjoiNTJmNDgwYjllZDU1MGEwMzU2YjMwMDk3M2QxOGUwNDEifQ=="/>
</p:tagLst>
</file>

<file path=ppt/tags/tag12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13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14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15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16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17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18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19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2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20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21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22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23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24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25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26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27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28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29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3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30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31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32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33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34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35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36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37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38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39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4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40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41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42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43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44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45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46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47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48.xml><?xml version="1.0" encoding="utf-8"?>
<p:tagLst xmlns:p="http://schemas.openxmlformats.org/presentationml/2006/main">
  <p:tag name="KSO_WM_DIAGRAM_VIRTUALLY_FRAME" val="{&quot;height&quot;:274.2632283464567,&quot;left&quot;:167.3255905511811,&quot;top&quot;:88.02125984251968,&quot;width&quot;:351.36259842519684}"/>
</p:tagLst>
</file>

<file path=ppt/tags/tag49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5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50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51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52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53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54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55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56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57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58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59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6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60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61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62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63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64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65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66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67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68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69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7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70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71.xml><?xml version="1.0" encoding="utf-8"?>
<p:tagLst xmlns:p="http://schemas.openxmlformats.org/presentationml/2006/main">
  <p:tag name="KSO_WM_DIAGRAM_VIRTUALLY_FRAME" val="{&quot;height&quot;:274.2632283464567,&quot;left&quot;:167.38496062992127,&quot;top&quot;:88.02125984251968,&quot;width&quot;:351.30322834645665}"/>
</p:tagLst>
</file>

<file path=ppt/tags/tag72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73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74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75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76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77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78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79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8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80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81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82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83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84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85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86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87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88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89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9.xml><?xml version="1.0" encoding="utf-8"?>
<p:tagLst xmlns:p="http://schemas.openxmlformats.org/presentationml/2006/main">
  <p:tag name="KSO_WM_DIAGRAM_VIRTUALLY_FRAME" val="{&quot;height&quot;:267.5129921259842,&quot;left&quot;:167.22267716535433,&quot;top&quot;:94.77149606299213,&quot;width&quot;:351.3031496062992}"/>
</p:tagLst>
</file>

<file path=ppt/tags/tag90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91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92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93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94.xml><?xml version="1.0" encoding="utf-8"?>
<p:tagLst xmlns:p="http://schemas.openxmlformats.org/presentationml/2006/main">
  <p:tag name="KSO_WM_DIAGRAM_VIRTUALLY_FRAME" val="{&quot;height&quot;:274.2632283464567,&quot;left&quot;:166.79062992125984,&quot;top&quot;:88.02125984251968,&quot;width&quot;:351.8975590551181}"/>
</p:tagLst>
</file>

<file path=ppt/tags/tag95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96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97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98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ags/tag99.xml><?xml version="1.0" encoding="utf-8"?>
<p:tagLst xmlns:p="http://schemas.openxmlformats.org/presentationml/2006/main">
  <p:tag name="KSO_WM_DIAGRAM_VIRTUALLY_FRAME" val="{&quot;height&quot;:277.1331496062991,&quot;left&quot;:166.79062992125984,&quot;top&quot;:88.02125984251968,&quot;width&quot;:351.8975590551181}"/>
</p:tagLst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150000"/>
          </a:lnSpc>
          <a:defRPr sz="1600" kern="0" dirty="0" smtClean="0">
            <a:latin typeface="微软雅黑" panose="020B0503020204020204" pitchFamily="34" charset="-122"/>
            <a:ea typeface="微软雅黑" panose="020B0503020204020204" pitchFamily="34" charset="-122"/>
            <a:cs typeface="黑体" panose="02010609060101010101" pitchFamily="49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g3MTk4NDU5Mjk5IiwKCSJHcm91cElkIiA6ICIyMjk1OTE0MyIsCgkiSW1hZ2UiIDogImlWQk9SdzBLR2dvQUFBQU5TVWhFVWdBQUJUb0FBQU9MQ0FZQUFBQndranduQUFBQUFYTlNSMElBcnM0YzZRQUFJQUJKUkVGVWVKenMzWGwwMVBXOS8vSFhMSm5zR1VoSVNOakNFZ1JaRXdIWlJFVlUzRmZVZzFMMUlpNVZqN2FlOWxhNStxdW43YmxLYisxUlc0OVVheTFlbDFiRmZVRlJaRWQyU2lCaENRbUVoQUFoSWN0a24rWDNCemZUVEw3ZkxFRElaSkxuNDV3Y3plZjduZSs4SjhsTXlHdmVuOC9IVWx0WDZ4TUFBQUFBQUFBQWhEQnJzQXNBQUFBQUFBQUFnTE5GMEFrQUFBQUFBQUFnNUJGMEFnQUFBQUFBQUFoNUJKMEFBQUFBQUFBQVFoNUJKd0FBQUFBQUFJQ1FSOUFKQUFBQUFBQUFJT1FSZEFJQUFBQUFBQUFJZVFTZEFBQUFBQUFBQUVJZVFTY0FBQUFBQUFDQWtFZlFDUUFBQUFBQUFDRGtFWFFDQUFBQUFBQUFDSGtFblFBQUFBQUFBQUJDSGtFbkFBQUFBQUFBZ0pCSDBBa0FBQUFBQUFBZzVCRjBBZ0FBQUFBQUFBaDVCSjBBQUFBQUFBQUFRaDVCSndBQUFBQUFBSUNRUjlBSkFBQUFBQUFBSU9RUmRBSUFBQUFBQUFBSWVRU2RBQUFBQUFBQUFFSWVRU2NBQUFBQUFBQ0FrRWZRQ1FBQUFBQUFBQ0RrRVhRQ0FBQUFBQUFBQ0hrRW5RQUFBQUFBQUFCQ0hrRW5BQUFBQUFBQWdKQkgwQWtBQUFBQUFBQWc1QkYwQWdBQUFBQUFBQWg1QkowQUFBQUFBQUFBUWg1Qkp3QUFBQUFBQUlDUVI5QUpBQUFBQUFBQUlPUVJkQUlBQUFBQUFBQUllUVNkQUFBQUFBQUFBRUllUVNjQUFBQUFBQUNBa0VmUUNRQUFBQUFBQUNEa0VYUUNBQUFBQUFBQUNIa0VuUUFBQUFBQUFBQkNIa0VuQUFBQUFBQUFnSkJIMEFrQUFBQUFBQUFnNUJGMEFnQUFBQUFBQUFoNUJKMEFBQUFBQUFBQVFoNUJKd0FBQUFBQUFJQ1FadzkyQVFBQUFBQVFURDZmTDlnbEFEZ0xGb3NsMkNVQTZDSUlPZ0VBQUFEMEtFMkR6Y2IvSit3RVFwUEZZcEhQNXdzSU93aytnWjZMb0JNQUFBQkFqOUEwMUd6KzBmd2NBRjFiODJDejZZZlpPUUI2Qm9KT0FBQUFBTjFlMDFEVDYvWEtJb3RzZHB1c0ZxdnNkcnVzVnJZdkFFS1IxK3VWMisyVzErZVZ4KzJSVjE1WkxCYi9jNXF3RStoWkxMVjF0YnhsQ1FBQUFLRGJhZ3czR3o4Y0RvY2l3aU9DWFJhQWM2QzJ0bGIxRGZXeVdxMytEOEpPb09jZzZBUUFBQURRYlRVTk9TVXBNaUpTTnBzdHlGVUJPSmZjSHJkcWEyc2xpYkFUNkdHWW53RUFBQUNnVzJvNlZkM3I5U29xTW9xUUUrZ0I3RGE3b2lLajVQRjQ1UFY2RFd2eEF1aStDRG9CQUFBQWREdE5RMDZQeHlOSG1JTjFPSUVleEdxMXl1RndFSFlDUFF5LzZRRUFBQUIwUzQxQnA5VnFWVVFFYTNJQ1BVMWtSS1NzVnFzLzZBVFEvUkYwQWdBQUFPaDJtblowT2h5T1lKY0RJRWdjWVE0Nk9vRWVoS0FUQUFBQVFMZlNHR1kwQnAwMksrdHlBajFWODQ1T3drNmdleVBvQkFBQUFORHROTjJFaUEySWdKN0xicmY3WHdzSU9ZSHVqNkFUQUFBQVFMZlVPRlhWWXJFRXV4UUFRV0t4V0ppMkR2UWdCSjBBQUFBQXVoMm1xUUpveE9zQjBITVFkQUlBQUFEb2x1amlBaUR4V2dEMEpBU2RBQUFBQUxvVkFnMEFMZUgxQWVqZUNEb0JBQUFBQUFBQWhEeUNUZ0FBQUFBQUFBQWhqNkFUQUFBQUFBQUFRTWdqNkFRQUFBQUFBQUFROGdnNkFRQUFBQUFBQUlROGdrNEFBQUFBQUFBQUlZK2dFd0FBQUFBQUFFRElJK2dFQUFBQUFBQUFFUElJT2dFQUFBQUFBQUNFUElKT0FBQUFBQUFBQUNHUG9CTUFBQUFBQUFCQXlDUG9CQUFBQUFBQUFCRHlDRG9CQUFBQUFBQUFoRHg3c0FzQUFBQUFBQUNuUFBMSUkzSzczUUZqdi96bEw1V1dsaFl3dG1IREJuMzk5ZGM2ZWZLa2twT1RkZXV0dDJya3lKR2RXU29BZERrRW5RQUFBQURRUVo1Kytta1ZGeGUzZW83ZGJsZEVSSVRpNCtQVnYzOS9qUmt6UnVQR2paUEQ0ZWlrS2hIcXNyT3o5ZmUvLzkzL2VYNSt2djc4NXovcjE3Lyt0UklURTROWUdRQUVGMEVuQUFBQUFIUWl0OXN0bDhzbGw4dWwvUHg4YmRpd1FYRnhjYnJqampzMGNlTEVZSmVIRUpDVmxXVVlhMmhvMFA3OSt3azZBZlJvck5FSkFBQUFBRUZXVVZHaDExOS9YYXRYcnc1MktRZ0JMWVdaaEp3QWVqcUNUZ0FBQUFEb0l0NS8vMzJWbHBZR3V3eDBjZE9uVDlmWXNXTUR4bWJPbktuaHc0Y0hxU0lBNkJxWXVnNEFBQUFBNTlDdHQ5NnFLNis4VXBKVVYxZW5reWRQYXV2V3Jmcm1tMjlVVjFjWGNHNURRNE0yYmRxa3E2NjZLaGlsSWtUWWJEWTkrdWlqT25Ub2tFcExTNVdTa3FMazVPUmdsd1VBUVVmUUNRQUFBQUNkSkR3OFhNbkp5YnIyMm12VnIxOC9MVjY4MkhCT2JtNXVFQ3BES0VwTlRWVnFhbXF3eXdDQUxvT3A2d0FBQUFBUUJCa1pHWXFNakRTTVYxWldCcUVhQUFCQ0h4MmRBQUFBQUJBa3ZYcjFVazFOVGNCWWVIaDRxN2VwcXFyU3VuWHJ0R3ZYTGgwOWVsUXVsMHZoNGVIcTFhdVhoZzhmcnFsVHAycklrQ0huckdhZno2Zk16RXh0MjdaTitmbjVLaTB0VlYxZG5TSWlJaFFkSGEzazVHU2xwYVZweXBRcDZ0V3JsK0gycGFXbHlzcktVazVPam80Y09hS1NraExWMU5USWJyY3JMaTVPZ3djUDFzU0pFelYrL0hoWkxCYlRHdGF2WDY4bFM1WUVqS1drcE9qWlo1K1ZKT1hsNVduMTZ0WGF2MysvVHA0OHFlam9hQTBZTUVDWFhucXB4bzBiRjNDN2ZmdjJhZTNhdGNyTnpWVlpXWm5zZHJ1U2s1TTFhZElrWFhMSkpiTGJ6ZjlzZnVxcHB3enJxVDd3d0FPYU1HR0NYQzZYMXF4Wm8rM2J0NnU0dUZqMTlmVnlPcDFLUzB2VFJSZGRwUFBPTzYvZFgyOHp1Ym01V3JSb1VjQ1l4V0l4ZEFpMzlYWEt5c3JTMnJWcmRmRGdRWldYbDh2aGNHakFnQUdhT25XcXBrNmQydUxYdjZtalI0OXF6Wm8xeXNySzBzbVRKK1YydTlXclZ5K05IajFhbDE5K3VSSVRFL1gvL3QvLzA3Rmp4d0p1dDJEQkFrMmFOT2xNSGo0QXRJaWdFd0FBQUVESXFxMnJVMjFOaldwcWFoVVZGU1duTXk3WUpiVmJYVjJkVHB3NFlSZ2ZPSEJnaTdkWnRXcVZQdjc0WTBNNFdsMWRyZXJxYWgwNWNrU3JWcTNTeElrVGRmZmRkN2NabXA2dUkwZU82STAzM2xCQlFZSGhXR01OeGNYRnlzek1WR0ppb2laTW1CQnd6cXV2dnFvZE8zYVlYdHZqOGFpNHVGakZ4Y1hhdkhtemhnNGRxZ2NmZk5BMExHMkoyKzNXQng5OG9KVXJWd2FNbDVlWHE3eThYTHQzNzlZVlYxeWhPWFBteU8xMjY3MzMzdFBhdFdzRHptMW9hRkJlWHA3eTh2SzBaY3NXUGY3NDQ0cUlpR2gzRFh2MjdORmYvL3BYUTJkdVNVbUpTa3BLdEhIalJrMmZQbDN6NXMyVDFScWNTWlp1dDF2dnZQT08xcTlmYnhqZnQyK2Y5dTNicDIzYnR1bWhoeDVxTWVqMStYejY3TFBQdEd6Wk1ubTkzb0JqeGNYRldybHlwZGF2WDYvNzdydnZuRDBPQUdpT3Flc0FBQUFBUWtwOWZiMktpb3FVbmIxSE9mdHpWRkJRcUpLU0VsVlZWd1c3dE5QeXlTZWZxS0dod1RBK1pjb1UwL1BmZSs4OXZmdnV1NGFRMDh5V0xWdjA0b3N2eXUxMm4zV2RqWTRkTzZaRml4YVpocHp0bFpXVjFlNXpjM056OWZMTEw2dSt2cjdkdDNuNzdiY05JV2R6eTVjdjEvYnQyL1gyMjI4YlFrNnpHajcrK09OMjMvK2hRNGYweWl1dnRMbjh3THAxNi9UT08rKzArN29kN2IzMzNqT0VuTTFsWm1acTJiSmxMUjUvKysyMzlkVlhYeGxDenFicTYrdjErdXV2cTZ5czdJeHJCWURUUVVjbkFBQUFnSkJRVzF1cm9xS2pxcW95RHpRYjZvMmhZVmZqZHJ0VldGaW81Y3VYYS9QbXpZYmpGMTk4c2ZyMzcyOFlYN0ZpaFdtQU4yTEVDQTBhTkVqbDVlWGF0V3VYcXF1ci9jZHljM1AxK2VlZjYrYWJiKzZRMmovODhFUFYxdFlHak5sc05vMGFOVXBKU1VueWVEdzZjZUtFY25OekErcG9TVUpDZ2dZUEhxelkyRmg1dlY0ZFBueFllWGw1QWVjVUZoWnE5ZXJWdXZ6eXk5dThYbEZSa1lxS2lpVEpQK1hhNS9PWm52dTN2LzB0SUVDMTJXenllRHltNTY1ZHUxWTMzbmlqb3FLaTJxemhtMisrQ2ZnOExDek1OTXh1dk83RWlSTjEvdm5udDNuZGpuVHMyREgvMTBtUzdIWjdpNEg0OTk5L3I2dXV1c3JRMWJseDQ4WldRK0ttajl2dGRuZG80QTRBclNIb0JBQUFBTkNsZWJ4ZUZSMHBNdTBLaTRpSVVFUkVoQ0lqSWhRWlpkellweXRZdW5TcGxpNWQydVo1NDhhTjB4MTMzR0VZTHk4djEwY2ZmUlF3WnJWYTllQ0REeW85UFQzZ3ZFV0xGcW1rcE1RL3RtTEZDbDE1NVpXS2pvNCtpMGNnZWIxZTdkNjkyekQrK09PUGE4U0lFUUZqSG85SG1abVo2dDI3dCtGOHU5MnVhZE9tNlpKTExsRy9mdjBNeDFldlhtM29kRnkzYmwyN2drN3BWR0E1ZCs1Y1RaMDZWVjZ2Vnp0MjdORGJiNyt0dXJxNmdQTWFRODdSbzBkcjNyeDU2dDI3dDQ0Y09hSWxTNWJvMEtGREFlYzJUdWR1K3JWdVRYUjB0TzY0NHc1bFpHVEk0WENvdExSVXk1WXQwNnBWcXd6bmZ2dnR0NTBlZERaMllGNS8vZldhTld1V0lpTWpWVkJRb0RmZmZOUFFyVnRkWGEwREJ3NEVmSTg5SG8vcHo3UGRidGZOTjkrc2FkT21LU29xU21WbFpmcnFxNjlNSHpjQW5DdE1YUWNBQUFEUXBlVWZQQlFRY2xvdEZzWEh4eXN0YlpqUzBvWnB3SUQrU3VpVDBLNk91NjRvT2pwYXQ5OSt1eDUrK0dIVDlSQlhyRmhoNkFxODl0cHJEY0diMCtuVTFWZGZIVEJXWDErdjdPenNzNjZ4cHFiR3RPUFJMTXkwMld4S1QwOVhhbXFxNGRnenp6eWp1WFBubW9hYzBxbU8xb1NFaElDeEkwZU90R3U2dmlUTm5qMWJNMmJNa04xdWw4UGgwSVVYWG1qNG1qVHExYXVYZnZyVG55bytQbDRXaTBYOSsvZlhndzgrYUxvQlQ5TU95TmJZYkRiOTdHYy8wK1RKaytWd09DUko4Zkh4dXZQT096VjU4bVREK2RuWjJZWVF0alBNbkRsVDExMTNuU0lqVDcwNU1HREFBRDM0NElPbTV4WVdGZ1o4L3E5Ly9Vdmw1ZVdHOCs2OTkxNWRmdm5sL3VkaHIxNjlkT2VkZDJybXpKa2RYRDBBdEl5T1RnQUFBQUJka3MvblUzNytZVlUxbVFidDdPVlV2NVFVMld5MklGYldjUzY0NEFMOXgzLzhoejhVTTdOejUwN0QyUFRwMDAzUE5adjJucGVYcDRrVEowbzY5VFZ0dmd1M21mVDA5SUFnTlRJeVVnNkh3N0JlNW9zdnZxamJicnRONDhhTmE5ZjNKRDQrM2pEVzBORGczNmpIYkhNbTZWUzNhbU1vMTVwWnMyWVp4aTY0NEFKOThza25odkhMTHJ0TVlXRmhBV01KQ1FrYU1tU0ljbk56QThaYldpNmh1Y21USjJ2UW9FRXQxclp4NDhhQXNWTS80L2thUG54NHU2N2ZVYTY5OWxyRFdGSlNrZ1lOR3FUOC9QeUFjWmZMRmZDNVdYQSthTkNnRm5kUXYrR0dHN1JxMWFwVzEvSUVnSTVDMEFrQUFBQ2dTeW9yTHcvWTFDVWxKVVVKQ2NhZ0xKUnQyN1pORm90RjgrZlBOKzNtckt1cjA1RWpSd3pqVHo3NVpMdnZvK25YME92MWFzT0dEVzNlSmlFaElTRG90RnF0U2s5UDE2Wk5td0xPS3lrcDBlTEZpeFVURTZPTWpBeE5telpOUTRjT2JmWGFKU1VsMnJ4NXMvYnUzYXZDd2tMVDdzRG0ydFBSR1JNVG81aVlHTU80V2RlcDFQTHU5bWJudDdUT1puT2pSbzFxOGRpQUFRTmtzVmdNNjRhMjUvRjNKS2ZUcWRqWVdOTmppWW1KaHFDemViamRmR3EvSkkwZE83YkYrNHVLaWxMZnZuM2IzUlVMQUdlRG9CTUFBQUJBbDNUczZESC8veWNreElkc3lIbkxMYmZvOHNzdmw4dmwwc3FWSy9YVlYxOEZITis2ZGFzY0RvZnV2ZmRldzIzYjJyMjdQVHBxYXZTY09YT1VtNXRyMm5YcGNybTBaczBhclZtelJvTUhEOWFkZDk1cG1McnU4WGowMFVjZmFjV0tGYWZkM2RmU3BrSk50UlRldGRRdDI5TDVFUkVSN1Mrc25kZVVUazFyajRpSU1JUzJ6VGQ0T3RkYVcrS2h0YzdpUnMwN1BLVlRBV2xybW5mT0FzQzV3aHFkQUFBQUFMcWNpb29LLzA3TllXRmhTazVPRG5KRlo4NWlzY2htczhucGRPckdHMi9VRFRmY1lEaG53NFlOcHJ0WXQ3ZVRzRFh0Q1FuYncrbDBhdUhDaGJyNDRvdGJuYVorOE9CQlBmLzg4NGJOaTVZc1dhTHZ2dnZPRUhMMjd0MWJvMGVQMW93Wk0zVFRUVGVaVHI4UEZXYnJlemJWdkR0U09ydGdOUmpNZ2xtemJ1U21tTFlPb0xQUTBRa0FBQUNneTZtcSt2ZTZuSDJUKzdZWklJV1NhNjY1UnYvNjE3OE1VNERmZi85OWpSbzFLbUFkeTVhNjczNzFxMSsxZTUzU3B0ZXcyV3o2eTEvK2NnWlZueElkSGEyNzdycEwxMTkvdlRaczJLQ3RXN2VhVG1YMmVyMWFzbVNKbm52dU9kbHNOdVhrNUJqV3AweE9UdFo5OTkxbldOTnkvLzc5aGcxd1FvVlprTm1vdExUVWRFT24xcnBBdTZLSWlBakRtcVVWRlJXdDNxYXpwK2NENkxubzZBUUFBQURRNWJpcS9qMDlOakxFT3Q3YVlyRllkTmRkZHhuQzI3cTZPcjMzM25zQlk3R3hzUW9QRHplOVJtcHFhcnMrMnBwV2ZDYmk0dUkwZS9ac0xWeTRVTC81elc5TU42SXBMeTlYVGs2T0pHbjc5dTJHNDNQbnpqWGR1S2Vzckt6RDYrMHNacUZ2STdOTnBTd1dTNHViRjNWVnZYcjFNb3p0M2J1M3hmTUxDZ282WkFrR0FHZ1BnazRBQUFBQVhZN1A4KytwcnQycG03TlJhbXFxcGsyYlpoamZ1WE9uZHV6WTRmL2NhcldhN3NpOWJObXlkdDFQUjAwWmJtMzZlOSsrZmJWZ3dRS2xwYVVaampVR1hDVWxKWVpqWnAyTWVYbDVJZHZOS1VtclZxMHlYY095dXJyYTlIdVdtcHJhcnQza3V4S3p6YVoyN3R5cHZMdzh3N2pQNTlQU3BVczdveXdBa0VUUUNRQUFBQUJCY2ZQTk41dUdYTys5OTE3QUJrSVhYWFNSNFp3ZE8zYm9iMy83bSttVVlMZmJyZTNidDJ2Um9rVTZmdng0aDlSYVVWR2hSWXNXYWVmT25hYlRyMnRxYWt3N01aMU9weVR6TlJ5LytlYWJnR3ZsNStmcnRkZGU2NUI2ZzZXaW9rSi8vT01mdFgvL2Z2bDhQdmw4UHUzZnYxOHZ2UENDVHA0OGFUai8wa3N2RFVLVloyZkNoQW1HTVovUHB6Lzk2VS9hdkhtemYyM2RvcUlpdmZMS0s4ckt5dXJzRWdIMFlLelJDUUFBQUFCQkVCc2JxK3V1dTA0ZmZQQkJ3SGhaV1prKy9mUlQzWDc3N1pLazlQUjBwYVdsK2FlQk45cTRjYU0yYmRxa2Z2MzZxVmV2WHZMNWZLcW9xRkJSVVpGcEdIbTJjbk56OWNvcnJ5Z3FLa3JEaGcxVFFrS0NiRGFiS2lvcWxKMmRiZWhrZERxZC91Ni9nUU1IYXZQbXpZYjY5K3paby83OSs4dmxjaWsvUDcvRGF3Nkd3c0pDL2VFUGY1RE5acFBQNTJ1eHF6WTFOVlVYWG5oaEoxZDM5b1lNR2FLUkkwZHF6NTQ5QWVOVlZWWDY2MS8vNnQ5OHF6SHdCSURPUkVjbkFBQUFBQVRKekprelRYZVVYN0ZpaFQvNHMxZ3NldUNCQjlTblR4L0RlVDZmVDRXRmhkcTllN2V5c3JKVVVGQndUa0xPcHFxcnE1V1ptYW1WSzFmcSsrKy8xK2JObXcwaHA4VmkwYng1OC93YkprMlpNc1YwcmRIeThuSmxaV1g1SDJ0eWNySlNVMVBQYWYzblV0UHZwY2ZqYVRIa2pJMk4xWUlGQzlxOW9WUlhjODg5OXlnbUpzYjBtTS9uQ3dnNUw3amdBdlh0Mjlkd1huZGNrZ0pBOEJGMEFnQUFBRUNRMkd3MjNYSEhIWVp4bjgrbnQ5OSsyNzgycHRQcDFNS0ZDNVdlbnQ3dWE4ZkV4Q2dpQ0JzNUpTUWs2TEhISHRPNGNlUDhZMDZuVXdzV0xKREQ0V2p4ZHNuSnlYcjAwVWREYnMzS3BxNi8vbnBObkRpeDFYTUdEQmlnLy96UC8xUlNVbEluVmRYeDR1UGo5WXRmL0tMTmphN1MwOU4xNzczM21xN3hHb3lmVFFEZEgxUFhBUUFBQUNDSVJvMGFwZlQwOUlCTmlLUlRPM2l2WExsU00yZk9sQ1JGUjBmcnB6LzlxUTRmUHF5Tkd6ZHEvLzc5S2lrcFVYVjF0U3dXaXlJaUlwU1FrS0QrL2Z0cjlPalJHajkrdk1MQ3dqcWt4cmk0T0QzeHhCUEt6czVXVGs2T3lzcks1SEs1VkZ0YnE0aUlDUFh1M1ZzREJ3N1UrUEhqTlg3OGVOTTFPY2VORzZkbm5ubEczMzc3cmJLenMzWHk1RWs1SEE0bEpTVnA0c1NKdXVTU1MweTdQa09KeFdMUi9mZmZyNHlNREsxZHUxYUhEeDlXVFUyTlltSmlOR2pRSUUyWU1FR1RKMCtXMVJyNlBVY3BLU2w2OXRsbnRYYnRXbTNidGsyRmhZV3FxYWxSYkd5c0JnNGNxT25UcHlzakkwT1NURGRvYXFrakZBRE9ocVcycnJibDdmTUFBQUFBSUFqMjdkMm4rb1lHU2RKNTV3MXZ0Uk93T2EvWEs2L1hxNGFHQnRYWDF5c3BNWFE3NTlCMVBmWFVVeW90TFEwWWUrQ0JCMHczNituSmlvdUw5ZlRUVHdlTVdTd1cvZkdQZjFSVVZGU24xSEM4K0xnY0RvZkN3c0prdFZxN1JkQU13QnpQYmdBQUFBQUFjRTc4OE1NUGhyRkJnd1oxV3NnSm9HY2g2QVFBQUFBQUFPMVdYRnlzcXFxcU5zL2J1WE9uVnF4WVlSaWZQSG55dVNnTEFGaWpFd0FBQUFBQXRGOXVicTdlZmZkZFRaczJUWk1tVFZKcWFtckFEdkxIangvWER6LzhvQjkrK01Hd0VaSFQ2ZFRGRjEvYzJTVUQ2Q0VJT2dFQUFBQUF3R21wcmEzVmloVXJ0R0xGQ3RudGR2WHExVXRoWVdHcXJLdzAzWHhJa213Mm0rNi8vLzRPMnlRTEFKb2o2QVFBQUFBQUFHZk03WGJyeElrVHJaNFRIaDZ1ZSsrOVY4T0hEKytrcWdEMFJBU2RBQUFBQUFEZ25CazdkcXh1di8xMkpTVWxCYnNVQU4wY1FTY0FBQUFBQUdpM2lSTW5Lanc4WEx0MjdWSitmcjVLUzB0VlUxTWpqOGVqeU1oSVJVZEhLeVVsUmNPR0RWTkdSb2I2OXUwYjdKSUI5QkNXMnJwYVg5dW5BUUFBQUVEbjJiZDNuK29iR2lSSjU1MDNYQTZIbzkyMzlYcTk4bnE5YW1ob1VIMTl2WklTNlNJRGVyTGp4Y2ZsY0RnVUZoWW1xOVVxcTlVYTdKSUFuQ004dXdFQUFBQUFBQUNFUEthdUF3Q0FjOExuWTlJSTBGMVpMSlpnbHdBQUFHQkEwQWtBQURwRTAyQ3o4ZjhKTzRIdXgyS3h5T2Z6QllTZEJKOEFBS0FySU9nRUFBQm5wV21vMmZ5aitUa0FRbGZ6WUxQcGg5azVBQUFBblkyZ0V3QUFuTEdtb2FiWDY1VkZGdG5zTmxrdFZ0bnRkaGI3QjdvaHI5Y3J0OXN0cjg4cmo5c2pyN3l5V0N6KzUzdFhDRHViMStEMWVuazlBbm9vcjljYjhIbFhlSTBDY080UWRBSUFnRFBTR0c0MmZqZ2NEa1dFUndTN0xBRG5tTlZxL2ZjTzZPRlNiVzJ0Nmh2cTVmUDUvTHNaZDVVZ29iSGp0TDZobnRjbm9JZXFiNmczZEo4RDZMNTRXeE1BQUp5MnBpR25KRVZIUlJNaUFEMVVSRVNFb3FLaUpNbi91dENWbHF1d1dDeHFhR2dJZGhrQWdxU2hvWUdRRStoQkNEb0JBTUJwYVRwVjNldjFLaW95U2phYkxkaGxBUWdpdTgydXFNZ29lVHdlZjlBWjdMQ3o2UnFpdGJXMVFhOEhRT2Z6K1h5cXJhMDFYVk1ZUVBkRTBBa0FBTnF0YWNqcDhYamtDSE93N2gwQVNmK2UwdDVWd3M3R2RVT3RWcXU4WHE4cUt5dURWZ3VBNEtpb3FQQ3YwZHVWbHRVQWNPN3dsd2tBQURndGpVR24xV3BWUkFUVDFRSDhXMlJFcEQ5WURIYkkyZmhmcTlVcW04Mm1xdW9xcHJBRFBVaDlmYjJxcXF0a3M5a0NRazdDVHFCN0krZ0VBQUR0MXJTajA3OFpDUUEwNFFoemRKbU96cVpCcDlWcVZWbDVXZERxQWRDNXlzcktaTFBaQW9KT1FrNmcreVBvQkFBQTdkSVlXRFFHblRZcjYzSUNNR3JlMFJuc3NMTnh5cXJkYnBmSDQxSGhrVUlDVDZBYkt5OHZWK0dSUW5sOVh0bnRkcWF0QXoyTVBkZ0ZBQUNBME5GMEV5STJJQUpneG02MysxOG5naGt1Tk41dlkwZG4wL0dxcWlyVjFOUW9QRHhjRG9kREVlRVJzdHY1MHdnSVJXNjNXN1YxdFdxb2IxQnRYYTI4M2xNQlorTUhIWjFBejhKdmN3QUFjRm9hcDZQeXh3SUFNeGFMSmVqVDFwdldJaWxnMDdUR0xrK1B4Nk9hbWhwVlZWWDU2KzBLTlFOb3Y2YTdxVGUrcWVGd09QeFQxZ2s1Z1o2SG9CTUFBTFJiVjVpS0NxRHI2MHF2RlkwQlNPUC9ONTNPYnJQWlROY1Q3UXAxQTJoWjA5RFM3SG5kK04vR2NVSk9vT2NnNkFRQUFLZUZyaWNBYmVscXJ4T05ZVWRqTjNyanRQckc1VGk2VWpBTG9QMmE3cVRlR0dnMlhaT1RUazZnNXlIb0JBQUE3VUlBQU9CTWRKV2xMcG9HSWsyRFQ3bzVnZEJrMXRYWlBOenNDcTg5QURvWFFTY0FBQUNBSHFGNU1DSjFyV24yQUU2ZldhaEp3QW4wWEFTZEFBQUFBSHFVNW9GSVYrazZCWEJtZVA0Q2FFVFFDUUFBQUtCSEl5UUJBS0I3c0FhN0FBQUFBQUFBQUFBNFd3U2RBQUFBQUFBQUFFSWVVOWNCQUFBQTlHaHNSQVFBQ0NhV1VPazRCSjBBQUFBQWVwU213U2E3cmdNQWdzbHNVenlDenpOSDBBa0FBQUNnUjJnYWFqYi9hSDRPQUFEblV2TmdzK21IMlRsb0g0Sk9BQUFBQU4xZTAxRFQ2L1hLSW90c2RwdXNGcXZzZHJ1c1ZyWXZBQUIwUHEvWEs3ZmJMYS9QSzQvYkk2KzhzbGdzL3Q5TGhKMm5oNkFUQUFDZ0IxdTJiSmsrL3ZqamdMR1JJMGZxNXovL2VaQXFBanBlWTdqWitPRndPQlFSSGhIc3NnQUFrTlZxbGNQaE9QVkp1RlJiVzZ2NmhucjVmRDVaclZaWnJWYkN6dE5BMEFrQUFCRGlqaDgvcnQyN2R5czdPMXZGeGNXcXJLeFVWVldWckZhcklpSWkxS3RYTC9YcjEwOURoZ3hSZW5xNjR1UGpnMTB5MEdtYWhweVNGQjBWTFp2TkZ1U3FBQUF3RnhFUklYdVlYYlcxdGY3ZlhZU2Q3VWZRQ1FBQUVLTHk4L1AxMldlZktUTXowL1M0MSt1VnkrV1N5K1ZTUVVHQk5tM2FwRDE3OXVqaGh4L3U1RXFCNEdnNlZkM3I5U29tT29ZcDZnQ0FMczl1c3lzcU1rcVZya3BKLzU2K1R0alpOb0pPQUFDQUVPUHorZlRSUngvcDIyKy9EWFlwUUpmVk5PVDBlRHdLZDRRVGNnSUFRa2JqbFBiNituclc3RHdOQkowQUFBQWhwSzZ1VG9zWEwxWldWbGF3U3dHNnZNYWdzM0VaQndBQVFrbGtST1NwallxOFhzT083REJIMEFrQUFCQWlmRDZmM256enpWWkR6dmo0ZUEwZVBGaXhzYkd5V0N5cXFxcFNVVkdSQ2dzTDVmUDVPckZhSUxpYWRuUVNjZ0lBUXBVanpLSGF1bHBaclZiNWZEN0N6allRZEFJQUFJU0lyNzc2U3R1M2J6YzlObnIwYU4xNDQ0MUtUVTAxUGU1eXViUmx5eFlWRnhlZnl4S0JMcUV4MUc4TU9tMVdOaDhDQUlRbXE5VXFyOWNiOEx1TnNMTmxCSjBBQUFBaG9MeThYRjkvL2JYcHNWdHV1VVd6Wjg5dTlmWXhNVEc2OU5KTHowVnBRSmZVZEJNaWRsa0hBSVFxdTkzdS8zM0c3dXR0SStnRUFBQUlBVjk5OVpVYUdob000N05uejI0ejVPeElodzhmVm5aMnR2THk4bFJVVktTeXNqTFYxZFVwSWlKQ3ZYdjNWbHBhbXFaUG45NWlaMmxUUHA5UG1abVoyclp0bS9MejgxVmFXdXEvVm5SMHRKS1RrNVdXbHFZcFU2YW9WNjllcHRjb0xTM1Z4bzBidFdmUEhoVVZGYW1xcWtyU3FXQTNMaTVPUTRZTTBhaFJvNVNlbnQ2aFh3ZUVoc2JwNi94UkNBQUlWUmFMeGYvN0RHMGo2QVFBQU9qaXZGNnZObTNhWkJoUFNFalFqVGZlMkNrMWxKYVc2cFZYWGxGQlFZSHA4ZXJxYWxWWFY2dXdzRkNyVnEzU1JSZGRwTGx6NThwdU4vL241cEVqUi9UR0cyK1lYcS94V3NYRnhjck16RlJpWXFJbVRKZ1FjSTdQNTlNWFgzeWhaY3VXeWUxMkc2NVJWbGFtc3JJeTVlZm5hOSsrZlFTZFBWRFRLWDRBQUlReWZxZTFIMEVuQUFCQUYzZnc0RUZWVjFjYnhtZk5tdFZwVTNJckt5dGJERG5OckYyN1ZwTDBrNS84eEhEczJMRmpXclJva1dwcmE4KzRubmZmZlZlclY2OCs0OXVqWjZBREJnRFFIZkQ3clAwSU9nRUFBTHE0QXdjT21JNlBIajI2a3lzNXhXS3hxSC8vL3VyZnY3OWlZbUpVWFYydG5Kd2N3MFpIYTlldTFTV1hYS0pCZ3dZRmpILzQ0WWVHa05ObXMyblVxRkZLU2txU3grUFJpUk1ubEp1YmF4cnc1dWZubTRhY2ZmcjAwY2lSSXhVUkVhR3FxaW9WRkJUbzhPSERIZkNJRVdyNFl4QUEwRjJ4SkV2ckNEb0JBQUM2dVBMeWNzT1l4V0pSMzc1OU83V08yTmhZWFhIRkZabzZkYXJpNHVJQ2puazhIaTFac2tRYk4yNE1HRiszYmwxQTBPbjFlclY3OTI3RHRSOS8vSEdOR0RIQ2NNM016RXoxN3QwN1lIem56cDJHMjQ4Y09WS1BQZmFZb2NPMXRMVFU5SHdBQUFCMFB3U2RBQUFBWFZ4bFphVmhMREl5c2xQZnpVOEd4ZmN5QUFBZ0FFbEVRVlJLU3RKdmYvdGJSVVpHbWg2MzJXeTY2YWFiREVGbmJtNXV3T2MxTlRYeWVEeUcyemNQTXh1dmFiYTJwc3ZsTW96RnhjV1pUdU9QajQ5bnQza0FBSUFld2hyc0FnQUFBTkE2czJtNDlmWDFuVnBEWkdTa2FjaFpVMU9qdzRjUGEvdjI3ZHE2ZGF2aCtNbVRKdzNYY1RnY2h2TmVmUEZGYmQrKzNUUUViYzVzQi9aTm16YnAzWGZmVlVsSlNadTNCd0FBUVBkRVJ5Y0FBRUFYRnhNVFl4aHp1OTJxcUtnd1RDRS8xL0x5OHJSMTYxYmw1dWFxcUtqSWRBM05wcHF2eFdtMVdwV2VubTdZUmI2a3BFU0xGeTlXVEV5TU1qSXlORzNhTkEwZE90VDBtdW5wNmZya2swOE1BZkNxVmF1MGF0VXFEUnMyVEJkZWVLRW1UNTdjWWdjcUFBQUF1aCtDVGdBQWdDN082WFNhanUvZHUxZVRKazNxbEJvcUtpcjA5Ny8vM1hSOXpkYVlkYVBPbVROSHVibTVPbkhpaE9HWXkrWFNtalZydEdiTkdnMGVQRmgzM25tblVsTlRBODVKVGs3V1RUZmRwSTgvL3RqMFBnOGNPS0FEQnc1bzZkS2x1dUtLSzNUTk5kZklidWVmdlFBQUFOMGRVOWNCQUFDNnVHSERocG1PcjFxMXFsUHV2N2EyVmkrODhJSnB5Sm1Ta3FMMDlIUmRkdGxsdXUyMjI5b1ZLRHFkVGkxY3VGQVhYM3l4NmJxYWpRNGVQS2pubjMvZTlINnZ1dW9xUGZMSUkwcE9UbTd4OXZYMTlmcnl5eS8xOHNzdnQydEtQQUFBQUVJYmIyMERBQUIwY1VPR0RGRkVSSVJoR3ZqKy9mdTFaY3NXVFp3NDhaemUvL2ZmZjYralI0OEdqSTBmUDE1MzNYV1hvZHYwazA4K2FkYzFvNk9qZGRkZGQrbjY2Ni9YaGcwYnRIWHJWaDA2ZE1od250ZnIxWklsUy9UY2M4OFpRdEZ4NDhacDdOaXh5czdPMXNhTkcvV3ZmLzFMTlRVMWhtdnMzYnRYYTlhc1lWTWlBQUNBYm82Z0V3QUFvSXV6Mld5YVBuMjZ2di8rZThPeHQ5NTZTekV4TVJvNWNtUzdydVh6K1U1N3QvWWRPM1lFZkc2MzI3Vmd3UUxEcGtKVlZWVnFhR2c0cld2SHhjVnA5dXpabWoxN3RvNGRPNmJQUC85Y216ZHZEamludkx4Y09UazVHakZpaE9IMkZvdEZvMGFOMHFoUm8rUjJ1N1ZseXhZdFhicFVGUlVWQWVkdDJiS0ZvQk1BQUtDYlkrbzZBQUJBQ0pnOWU3YkN3c0lNNDNWMWRYcnBwWmUwZE9sU1ZWWld0bmo3NDhlUDY3UFBQdE5iYjcxMTJ2ZmRmQ2Z6OFBCdzA1M1QxNjFiMSthMXpOYnNiTlMzYjE4dFdMQkFhV2xwaG1OTkgxdEwxN0RiN1pveVpZcm16NS9mNnUwQkFBRFFQZEhSQ1FBQUVBS2NUcWZtenAxckdsUjZ2VjU5KysyM1dyNTh1UVlQSHF5VWxCUkZSMGVyb2FGQjVlWGxLaWdvVUhGeHNhUlRVODVQVi9OMU42dXFxclI2OVdwZGZQSEYvckhObXpmcjAwOC9iZk5hRlJVVldyeDRzYTYrK21xTkhqM2FNQjI5cHFaR1pXVmxodHMxblNLL2RPbFMyZTEyelpneFF3a0pDWVp6aTRxS1dyMDlBQUFBdWllQ1RnQUFnQkF4ZmZwMEhUbHlSTjk5OTUzcGNaL1BwN3k4UE9YbDVYWG8vUTRZTUVEbDVlVUJZKys4ODQ1V3JGaWgrUGg0SFQ5KzNCK2t0a2R1YnE1ZWVlVVZSVVZGYWRpd1lVcElTSkROWmxORlJZV3lzN1BsY3JrQ3puYzZuUm82ZEtqLzg5cmFXcTFaczBaZmYvMjFCZ3dZb0lFREJ5b21Ka1oxZFhVcUtDaFFibTZ1NFQ0dnVPQ0MwM3pVQUFBQUNEVUVuUUFBQUNIa3R0dHVVMEpDZ2o3NDRBTjV2ZDVPdWMrWk0yZWE3bnhlVkZRVTBEMDVlZkprYmRxMHFkWHA2VTFWVjFjck16T3oxWE1zRm92bXpadlg0dTdzQlFVRktpZ29hUFVhdzRZTjA0d1pNOXBWRXdBQUFFSVhhM1FDQUFDRW1Nc3V1MHhQUGZYVUdVMURONXZxM1pheFk4ZnE2cXV2YnZXY2NlUEdhZDY4ZWFkOTdkWWtKQ1Rvc2NjZTA3aHg0ODdvOWhhTFJkT25UOWZQZnZhekZvTlNBQUFBZEI5MGRBSUFBSVNnUVlNRzZlR0hIOWJSbzBlMWUvZHU3ZG16UjhlT0hWTlZWWldxcTZ0bHRWb1ZFUkdoWHIxNnFXL2Z2aG8yYkpqR2pCbWp2bjM3bnRIOTNYVFRUUm81Y3FSKytPRUg1ZWJtcXFxcVNsRlJVUm80Y0tDbVRadW1TWk1tdGVzNmNYRnhldUtKSjVTZG5hMmNuQnlWbFpYSjVYS3B0clpXRVJFUjZ0Mjd0d1lPSEtqeDQ4ZHIvUGp4aHZWQkplbTY2NjdUNE1HRHRXZlBIaDA1Y2tRdWwwc3VsMHRXcTFWUlVWRktUazdXZWVlZHAwbVRKcDN4NHdXQVVGTldWcVovL3ZPZjJyTm5qMncybXk2NDRBTGRldXV0Q2c4UDc1RHJiOWl3UVY5Ly9iVk9uanlwNU9SazNYcnJyUm81Y21TSFhCczlVMjV1cmo3NDRBTVZGQlFvTGk1T3MyYk4wbVdYWFJic3NoRGlMTFYxdGUyYld3UUFBSG8wcjljcnI5ZXJob1lHMWRmWEt5a3hLZGdsQWVpaWpoY2ZsOFBoVUZoWW1LeFdxNnpXMDU5SXRtL3ZQdFUzTkVpU3pqdHZ1QndPUjd0djJ4VmZyeW9ySzVXZG5hMnNyQ3dWRkJTb3NySlNMcGRMUHA5UERvZERUcWRUU1VsSkdqeDRzTWFPSGF0Qmd3WUZ1MlNFbU4vLy92YzZjT0JBd05pTUdUTTZwTnMrT3p0Ykw3NzRZc0JZV0ZpWWZ2M3JYeXN4TWZHc3I5OVZuRHg1VWs4KythUmhmT0hDaFVwTlRRMUNSZDFYWldXbG5ubm1HZFhVMUFTTTMzZmZmYnJ3d2d1RFZGWFgxUkcvVjNzS09qb0JBQUFBNEJ3cEt5dlQxMTkvcmJWcjE4cnRkcHVlVTFOVG81cWFHaDA5ZWxRN2QrN1U4dVhMRGFGU0tDa3JLNVBOWmxOc2JHeXdTK2t4NnV2ckRTR25KTlAxbGMzVTF0YXFzckt5eGRBeUt5dkxNTmJRMEtEOSsvZDNxNkFUbmVmZ3dZT0drRk02OVROTDBJbXpRZEFKQUFBQW9NdHA3T2FVWkxxRVFTallzbVdMbGl4Wm92cjYrbUNYY2s1NVBCNGRPSEJBdTNidDBxNWR1MVJZV0toSEhubmtqTmZYeGVscjdBb3VMeThQR0c4dGhDd3NMTlN1WGJ1MGUvZHU1ZVRrNkxMTEx0T2NPWE5NejIzcE9vU2NPRlA4VE9GY0NjMS9NUUFBQUFEb3R1cWFCSU9OMC9SQ3pTZWZmS0t2di80NjJHVjBpdC84NWpjNmV2Um9zTXZvOGU2KysyNzk5YTkvOVhmSjllclZTM2ZjY1lmcHVlKzg4NDVXcjE3ZDdtdFBuejVkTzNmdVZHWm1wbjlzNXN5WkdqNTgrTmtWalI0ck9UbFpOOXh3Z3o3Ly9IUDVmS2RXVkJ3NmRLaXV1T0tLSUZlR1VFZlFDUUFBQUtCTE9WbDYwdi8vSGJXUlNtZjYvdnZ2V3cwNUl5TWpsWmFXSnFmVEtZZkRvWnFhR2gwN2Rrd0ZCUVVoMmYwWmlqVjNSMlBHak5IdmZ2Yzc1ZVhseVc2M2EralFvUzArZnhxYWRFeTNoODFtMDZPUFBxcERodzZwdExSVUtTa3BTazVPN29peTBZTmRlKzIxbWp4NXNuOHpvaUZEaHNoaXNRUzdMSVE0Z2s0QUFBQUFYWWJINjFWcGFhbi84L2pldllOWXplbmJ0MitmUHZqZ0E5Tmp5Y25KdXVtbW16UisvSGpUTHRXR2hnYnQyclZMNjlhdE85ZGxvcHVLaVluUjJMRmp6OW4xVTFOVDJaUUhIYXBQbno3cTA2ZFBzTXRBTjBMUUNRQUFBS0JMOEhxOU9waDNVRjZ2VjVJVUVSR2hPR2Rja0t0cVA1L1BwMy8rODUvK2FaaE5aV1JrYVA3OCthM3VIaDhXRnFhTWpBeGxaR1NjeXpJQkFPaTJDRG9CQUFBQUJKM1g0OVhoZ2dMLytvSldpMFVEQnZRUGNsV25aOXUyYlNvb0tEQ01wNldsNmY3Nzc1Zk5adXVRKzNHNzNkcTZkYXV5czdPVmw1ZW55c3BLMWRUVUtESXkwai85Yzh5WU1jckl5R2ozK3FhSERoM1NwazJiZE9EQUFSVVhGNnVtcGtaMnUxM1IwZEZLU0VqUXNHSERkTUVGRi9pNytYNzcyOSthUHRaR3I3enlTc0RuOCtmUDErVEprOC84UWY4Zm44K256TXhNYmR1MlRmbjUrU290TFZWZFhaMGlJaUlVSFIydDVPUmtwYVdsYWNxVUtlclZxMWVMMXpsNjlLaldyMSt2N094c2xaYVcrcjkrU1VsSkdqbHlwR2JNbUtINCtIalQyNWFVbEdqaHdvV0c4UmRlZUVFeE1URXFLaXJTcWxXci9OZTJXQ3hLVEV4VVJrYUdaczJhcGNqSXlGWWZZMTFkblRadjNxek16RXdWRkJTb3NySlNicmRiVVZGUmlvbUowY0NCQXpWczJERE5tREVqNEdmcXBaZGVNdXlPZnNNTk4ramFhNitWSlAzem4vL1VpaFVyV3J6ZjVjdVhhL255NWY3UHAwK2ZycnZ2dmx1U2xKdWJxMFdMRmdXY2I3Rll0SGp4WWtuU0YxOThvYzgvL3p6Z3VOVnExUXN2dktDb3FDalQrOXV5Wll0ZWYvMTF3elVYTFZva3A5TnBPSC9QbmozYXZIbXo5dS9mci9MeWNybmRia1ZIUjJ2QWdBRWFNMmFNcGsrZjNtV1h1dWlJMmt0TFM1V1ZsYVdjbkJ3ZE9YSkVKU1VsL3VkcFhGeWNCZzhlcklrVEoycjgrUEV0VHY5ZXYzNjlsaXhaRWpDV2twS2laNTk5VnRYVjFmcjIyMisxYmRzMm5UaHhRbDZ2MS8vOWJlMTJrcFNWbGFXMWE5ZnE0TUdES2k4dmw4UGgwSUFCQXpSMTZsUk5uVHExeFhvZWVlUVJ1ZDN1Z0xGZi92S1hTa3RMODM5K3JwOXZrbFJWVmFYVnExZHI1ODZkT243OHVHcHFhaFFiRzZ0aHc0YnBra3N1MFlnUkkvVDIyMjlyelpvMUFiZWJNV09HNXMyYjErYjEwYmtJT2dFQTZPYnE2dXBDZGpNUEFOMmYyKzFXWldXbGlvcU8ranM1SlduUTRGUkZSRVFFc2JMVDkrT1BQeHJHTEJhTDdyNzc3ZzRMT1gvODhVZDk5TkZIaHQyMXBWTi9yRmRWVmFtb3FFanIxNjlYbno1OU5HL2VQSjEvL3ZrdFhxKzZ1bHIvKzcvL3EyM2J0aG1PZVR3ZTFkWFZxYlMwVlB2MzcxZHRiVzFRcHkwZk9YSkViN3p4aG1uQVdsMWRyZXJxYWhVWEZ5c3pNMU9KaVltYU1HR0M0VHkzMjYzMzMzOWZxMWV2Tm5UZXVsd3V1Vnd1NWVibTZwdHZ2dEVOTjl5Z3E2NjY2clJxWExseXBkNS8vMzE1UEo2QThZS0NBaFVVRk9qSEgzL1VFMDg4MFdLSXVtM2JOcjM3N3J1cXJLdzBIS3VzclB5LzUwcVJObTNhcElrVEp5b21KdWEwNmp0WExyendRa1BRNmZWNmxaV1ZwWWtUSjVyZVp0ZXVYWWF4TVdQR0dFTE9reWRQNnMwMzM5VGV2WHNONTVlWGw2dTh2Rnk3ZCsvV2wxOStxZm56NTJ2MDZORm44VWc2VmtmVi91cXJyMnJIamgybXh6d2VqNHFMaTFWY1hLek5temRyNk5DaGV2REJCMXNOK3B1cnJxN1dDeSs4RVBEY2FzOWFtVzYzVysrODg0N1dyMTl2R04rM2I1LzI3ZHVuYmR1MjZhR0hIcExkM3ZIeDA5ayszNlJUejdtMzMzNWJWVlZWQWVObFpXWGF1bldydG03ZGV0cXZBd2d1L3VJQkFLQWJhR2hvVUVWNWhVNFVuMUJCUWFIeWN2TzBaODllN2RxMVcvdjM1Nmkram8waUFBUmZaVVdsY3ZNTzZrQnVybkp5RGlnN2U0LzI3Tm1yd3NJamdTSG5vRUdLaVk0T1lxV256K1B4bUlZWjQ4ZVBWOSsrZlR2a1B0NTk5MTI5K2VhYnBpR25tUk1uVHVpbGwxN1NEei84WUhxOG9hRkJMN3p3Z21uSTJkVWNPM1pNaXhZdGFyV0x0QzExZFhWNjRZVVh0R3JWS3RQbEJacnllRHo2K09PUDllR0hIN2I3K3BzMmJkSjc3NzFuQ0YyYUtpNHUxcHR2dnRuaTdmL3lsNytZaHB4ZFhWSlNrbWtJYmhabVNxYzZjODJPVFowNk5lRHp3c0pDL2ZkLy83ZnBjNnM1bDh1bFAvM3BUeTBHZ3AydEkydHYzcW5ibXR6Y1hMMzg4c3VudFVuWVJ4OTlkRWJQcmZmZWU4OFFjamFYbVptcFpjdVduZmExMjNLMnp6ZEoycmh4bzE1NzdUVkR5Tm5jc21YTHVzelBGZHBHUnljQUFDR3FvYUZCNWVVVktpc3ZVMjFOYmF2bnR2YVBRQURvTEJXdVNsV2IvRUhwazJUUnFUVTUrL1ZMYVhHcWExZFdVRkNndXJvNnczaEhkWmQ5K2VXWFdyVnFWWXZISFE2SGFiRFJ1RzVvUWtLQ3hvMGJGM0JzNWNxVnB1SEcwS0ZETlhEZ1FObHNOcFdYbCt2Z3dZTXFLU2tKT0NjeE1kSC91K1g0OGVPRzN6UHg4ZkVCVTNIYk0zMjBOUjkrK0tGcWF3Ti8xOWxzTm8wYU5VcEpTVW55ZUR3NmNlS0Vjbk56VlYxZGJYcU5OOTk4VTdtNXVRRmpkcnRkNDhlUFYzeDh2STRmUDY2ZE8zY0doS0RMbHkvWCtlZWYzNjd2WTlOTnFNTEN3bHJjMlh6ZnZuM0t5OHZUa0NGRC9HTnV0MXYvK01jL0RPZEdSVVZwekpneGlvdUxVMTFkblk0ZVBhcTh2RHpEZE4vMmNEcWRTa2xKa1hTcVc2MXhtWWhHMGRIUmlvdjc5NXE0cDlNUktFbVRKMC9Xb1VPSEFzWjI3ZG9sbjg5bjZBNDhkT2lRSWRDTmpJelUrUEhqL1o5WFYxZnIxVmRmVlVWRlJjQjVzYkd4R2p0MnJDSWlJblR3NE1HQTc2blA1OU9iYjc2cDMvM3VkNHFOalQydCtqdlN1YXc5SVNGQmd3Y1BWbXhzckx4ZXJ3NGZQcXk4dkx5QWN3b0xDN1Y2OVdwZGZ2bmxiZFphV1ZuWlpsaHA1dGl4WXlvcUt2Si9icmZiVy95NS9QNzc3M1hWVlZkMWFGZm4yVHpmcEZPdlcyKy8vWGFMYjNvMGZ6eWgrQVpFVDBYUUNRQkFDS2x2YUZCRldibktLc3JiRERjYmhkbnRzbGpibm40RUFNSFMrQXBsczlrVUZoWVcxRnJPVkV0ZGxzbkp5V2Q5N1JNblR1akxMNzgwalBmdTNWdHo1c3pSdUhIajVIQTRWRjFkcmExYnR4cENRWi9QcDMvODR4OGFOV3BVUU5DUW1abHB1T2ExMTE2ckcyNjR3VEIrNk5DaGdMRHpvWWNlOHYvL1UwODlwZExTMG9EejU4NmRhd2hXejVUWDY5WHUzYnNONDQ4Ly9yaEdqQmdSTU9ieGVKU1ptYW5ldlhzSGpPL1lzVVBidDI4UEdPdmR1N2NlZi94eGYvZ25TVGs1T2ZyREgvNFFFSDU4L3ZubjdRbzZ2VjZ2MHRQVGRmdnR0eXNoSVVIbDVlVjYvLzMzdFdYTEZzTzVtWm1aQWNGTFhsNmVvYXNzSmlaR3p6NzdyQ0gwcXFtcDBZWU5HMDQ3TkxycXFxdjhVM0QvL3ZlL2E4T0dEUUhIcDAyYnBqbHo1cHpXTlp1YU5HbVNQdmpnZzRDdlhXVmxwZkx6OHczZG5tWS9lNU1tVFFwNFRGOTg4WVdLaTRzRHpqbi8vUFAxd0FNUEJMd1pzbXpaTW4zODhjZit6MnRyYS9YZGQ5L3A1cHR2UHVQSGNyWTZ1bmE3M2E1cDA2YnBra3N1VWI5Ky9RejN0M3IxYXIzenpqc0JZK3ZXcld0WDBPbHl1ZnozTVhueVpQWHYzMTgxTlRYYXMyZFBxN2RyN01LLy92cnIvV3RoRmhRVTZNMDMzelM4Z1ZKZFhhMERCdzRZbnE5bjQyeWViNUwweVNlZm1MNDVkTkZGRittYWE2NVJRa0tDYW10cnRXSERCbjM0NFlkbjlPWUNnb09wNndBQWhBQ1AxNnVDZ2tMdDI3dFBSNDhkTXcwNXc4UEQ1WFE2MWJkdlh3MGFPRkJwdzRacHpKalJHakZ5UkVoMlJ3SG9mbUpqWWhRVkhhMm82Q2hGUlVYSjJxekxxNnFxU3Z2MzU2Z2lCRHRuR3NPQzVxSTdZQXIrOHVYTERSMlRrWkdSK3VVdmY2bUpFeWY2ZDNLUGlvclNqQmt6OVBERER4dXVVVkpTWXBoNmFWWno4NEN3VVdwcXFpNjQ0SUl6ZlFobnBhYW14blJtZ2xtdE5wdE42ZW5waG1ETmJPcnNmZmZkRnhCeVNxYzJqbXErcG1SZVhwNmhNOC9NZ0FFRDlOQkREeWtoSVVIU3FRN0srZlBucTArZlBvWnpDd3NMQXo0MysxNkVoNGViL3Y2T2pJelVaWmRkMXVYV3NJMkxpOVBJa1NNTjQyWlQxTTJDenFiVDFxdXJxN1Y2OWVxQTQ5SFIwYnIvL3ZzTlg1TXJyN3pTMEgwYXpHbkc1NkwyWjU1NVJuUG56alVOT1NYcDRvc3Y5di9jTlRweTVJaWhhN2Nsa1pHUit0V3ZmcVc3Nzc1YnMyYk4wblhYWGFkZi9PSVhiZDV1NXN5WnV1NjY2L3dkMndNR0ROQ0REejVvZW03em4vbXpkVGJQdDRxS0NzTWJIOUtwellWKzhwT2YrSzhaRVJHaG1UTm5hc0dDQlIxYU84NHRPam9CQU9qaVhDNlhDZ29LVGQ5SmpveU1sTlBwVkZ4Y3JQOFBYUURvcXVMaTRnS214a3FuWHVQS1RwYXA3UDg2SXIxZXIvSVA1V3ZJMENHS0RxRTNhVnFhL21nMm5mMTBtUVZGbDExMm1TSFlhRFJpeEFpbHBhVXBKeWZIY0oybUlaN1Q2VFFFQU8rLy83NXFhMnQxMFVVWG5mVjA4K1o4UHA5aDUyWXo2ZW5wU2s5UDkzOGVHUmxwT2pYL3hSZGYxRzIzM2FaeDQ4YTF1dG1UeStVeVRPMU5URXpVOE9IRFRjL3YzNysvTm0vZUhEQjI4T0RCTmp0VXI3bm1Hc01VN2NiZzlidnZ2Z3NZYjk2OWFiYkxlRWxKaVY1NjZTWGRmUFBOaG02MHJtcnk1TW5LenM0T0dNdk16UFR2L0M2ZDZ2SnNQc1U5S1NsSlE0Y085WCsrWjg4ZXcxVGs5UFIwMHpjT3JGYXIrdlhycDdLeU12L1kwYU5IVlZOVDArRS93KzF4TG1vMzIweW5vYUZCSlNVbEtpa3AwWWtUSjB4cktTOHZiOWZYNFBycnI5ZWdRWVBhUEsrNXB0L1hSa2xKU1JvMGFKRHk4L01EeGx0Nk0raE1uYzN6YmQrK2ZRSHJRamZlOXFhYmJqSzlyNHlNRE5QSGhLNkpvQk1BZ0M3SzYvR3FxS2hJSjV2ODQxYzY5USt4cEw1SmNqcWRzbmZRTHI0QUVDd3hNVEdLaVlsUmZFSzhDZ29LL1dIV29ZT0hOR3pZMElCMUhydXlsam8zUzB0TEF3S2MwMVZUVTJNYVlyUTFsWHI0OE9HR29QUG8wYU1CbjArWU1NR3d5VWw5ZmIwKy9QQkRmZkxKSnhvelpveW1USm5TWnBEWVhsNnYxekJkMmt4Q1FrSkEwR20xV3BXZW5xNU5tellGbkZkU1VxTEZpeGNySmlaR0dSa1ptalp0bXVuWHVubklLWjNhcEtTbHpqTXo3ZTNvTkpPVWxHUVlheDdhcHFhbUtqNCszckFFd042OWUvWDg4ODhyS1NsSmt5Wk4wclJwMDB3NzFycUtqSXdNdmZQT093RkIzOEdEQitWeXVmdzd4SnQxYzA2Yk5pM2djN1B2MmJwMTY3UnUzYnAyMStKeXVZSVNkSjZyMmt0S1NyUjU4MmJ0M2J0WGhZV0Y3ZHFVckwwZG5WT21UR2wzYlkyY1RtZUxhNGttSmlZYVFzSFQyUnlwUGM3bStkWThhSmVrSVVPRytIOUd6UXdaTW9TZ00wUXdkUjBBZ0M3STQvRW81OENCZ0pEVFlyR29UMklmalJoeG5oTGk0d2s1QVhRclVWRlJHanAwaUQvWTlIcTlPbkxrU0pDcmFqK3pqanhKYmE1ejE1YVdOc0F3Ni9CcXFubm5yR1RzcUpvMmJWcUxYWXB1dDFzN2R1elE0c1dMOVYvLzlWK0drTEd6elprenA4V0F6K1Z5YWMyYU5WcTBhSkdlZSs0NVE0alJFWnVJdEtjenQ2V3cyMnpkMmVZZHdEYWJUZmZlZTIrTHN6T09Ieit1TDcvOFVrOC8vYlJlZi8zMWRnV3Z3UkFSRVdING1mTDVmQUZyckRidlVMWllMSm84ZVhMQVdFYzh2bzdvcGo0VEhWMjd4K1BSQng5OG9LZWZmbG9mZi95eHNyS3kyaFZ5U2kxM21qZlZxMWV2TTFwaW83VmxrVHBqbHRIWlBOL01YaE1TRXhOYnZUOW1Ub1VPZ2s0QUFMb1luOCtuUTRmeUE5NTlqbzJOMVhubkRWZHkzNzZ5V3ZuMURhQjdzdHZ0R2pwc3FLeTJVNjl6VlZYVnFtNW5SMUt3RFJ3NDBQUVA0UzFidHJTN3E4cE04K21WalpwUDJXelA3WnB2WG1PMVd2WFRuLzVVYytiTWFUWG9PSG55cE41NDR3MTk5dGxuN2FqNDNIQTZuVnE0Y0tFdXZ2amlWcnRMRHg0OHFPZWZmejRnV092b1RySnpaY1NJRVZxNGNLRkdqUnJWNGprK24wOWJ0bXpSNzM3M081MDhlYklUcTJ1L0N5KzgwRERXR0c1NlBCNURGL0dJRVNNTXdYMUxPMmlmanZhRWZPZENSOWUrWk1rU2ZmZmRkNGJuZE8vZXZUVjY5R2pObURGRE45MTBrL3IzNzM5Rzl4V01ydGRnYTdwWlc2TzJOdmRxNmJVWVhROVQxd0VBNkVKOFBwOE9IeTVRZFhXMWZ5d3BLVWxKU2EyL3l3d0EzWVhOYWxWaVlxS09IVDBtU1NvN2VWSlJJZkNIdU4xdTEvRGh3dzI3ZzlmVTFPaWpqejdTWFhmZGRVYlhiV2txWlhsNXVXRVRrNmJLbWkxN0lwbDNlVnF0VmwxeHhSVzY1SkpMdEhYclZtM1pza1haMmRtbW0vOTgrZVdYbWpCaHdoa0hLamFiVFgvNXkxL082TGJTcVE2dXUrNjZTOWRmZjcwMmJOaWdyVnUzbWs1QjlYcTlXckpraVo1NzdqblpiRGJURUxkLy8vNjY1NTU3Mm4zZmJYWFFkcFNVbEJROS92ampLaXdzOUQvRzV0UFpKZmwzbUQ2ZDZmZWRaY3lZTVlxS2lncjR0MHhXVnBaOFBwOE9IRGhnQ1A2YlQxdVh6THNGcDAyYnBrc3Z2YlRkZGZUdDIvYzBxdTQ0SFZsN1RrNk9ObTdjR0hBc09UbFo5OTEzbjJGTnpmMzc5M2Y0aGovZGxkbEdYbTExZnJlM2l4YkJSOUFKQUVBWGN1elk4WUFwVDcxNzl5YmtCTkRqOUlweitvUE9tdXJRNk9pVVR1MTgzRHpvbEtUVnExZXJUNTgrbWoxN2RydXU0L1A1L0IyYk1URXhjanFkaGoreTkrN2RhOWhadlBueDVscmIwTWJoY0dqcTFLbWFPbldxWEM2WFZxNWNxYSsrK3NvUWVHN2J0cTFkUVdkSGRMVzFKQzR1VHJObno5YnMyYk4xN05neGZmNzU1NGJOZzhyTHk1V1RrNk1SSTBhWVRua3ZMUzFWLy83OTIremlDcGIrL2Z0cnpwdzV1dlhXVzdWdjN6NHRYYnJVRU9ydTJMRkRIbytuUTlaUGxUcnVlMmEzMjNYQkJSZG83ZHExL2pHWHk2VkRodzRacHEySGg0Y3JJeVBEY0EyemFjVGw1ZVd0L3N4M0ZSMVp1OW5PNEhQbnpqWGRPTWpzelEyWU0zdVRLQ2NucDhYbms4ZmpNWDFOUmRmRTNEY0FBTHFJcXFxcWdBMG5uTTQ0OWV1WEVzU0tBQ0E0d2h4aC9xQ3ZwclkyYUZOUVQxZDZlbnFMT3hkLzlORkhldlhWVjF0ZGQ5VGxjbW4xNnRWNjdybm5Bc2JOTmg3NjdydnZXdHpGT0RNejAzVFRqTEZqeHdaODN0TFhOU1ltUnRkZGQ1MnV2UEpLd3pHejlRZk53c0tpb2lMVGE1K0oxcjcvZmZ2MjFZSUZDNVNXbG1ZNDF0aWhsWnFhYXVqZ3FxbXAwYXBWcTlxODc4NmFydHJTWTdSWUxCb3hZb1NlZU9JSnc5cURYcS9Yc0p0MGU1bUZPUjM1UFd1KzVxWjBhcWZyNW12V1RwZ3d3WFRKaHhFalJoakdzckt5MnJVWlRMQ25HSGRrN1NVbEpZWnp6RFlBeXN2TG81dnpOSmh0V3VaeXViUml4UXJUODcvNTVwc09XZXNYbmFOcnZuMEZBRUFQZFBUL3VwY2tLVFltUmdNSERneGlOUUFRWEdGMnUrci9yOE9zb2FFaFpEYUN1T2VlZTdSbzBTTFRkU0YzN05paEhUdDJxRy9mdmtwTlRWVnNiS3g4UHA5Y0xwZU9IRG1pd3NKQytYdyt3NXA1czJiTjB2cjE2d1BHeXN2TDlULy84eithTTJlT3pqLy9mTm50ZGxWWFYydno1czM2OE1NUERmYzlmUGh3UXhqNDhzc3ZLejA5WFJkZWVLSGhQbjArbjQ0ZE82Ym16RHFoWW1KaWRQejQ4WUN4SDM3NFFlZWZmNzZHRGgycUV5ZE95T2Z6bWU2RzNCNFZGUlZhdkhpeHJyNzZhbzBlUGRvUTB0WFUxSmgyc3pWdUVHVzFXalZ0MmpSRGlQSGhoeC9LNC9IbzBrc3ZOZng4dVZ3dWJkbXlSVC8rK0tPZWZQTEpNNnI3ZEd6YnRrMDdkdXpRckZtek5IandZTVB4RXlkT0dEb3VXNXFXM3g1bVlkbmV2WHUxZnYxNlhYamhoYXF2cjlmeDQ4ZE5hMm1QNGNPSHEzZnYzZ0hyaUI0OGVGQUZCUVVCNTAyZE90WDA5b01IRDlhQUFRTUN6dmY1ZkhyNTVaYzFiOTQ4alI4LzNyQk83ZkhqeDdWdTNUcTVYQzc5NUNjL09hTzZXNUtUazlQbTFPV2twQ1FsSnlkM2FPMW1ieUo4ODgwM3V1ZWVlL3pQZy96OGZMMzIybXRuOC9CNm5KRWpSeW82T3Ryd1JzSFNwVXRWWDErdlN5KzlWTkhSMGFxb3FORDMzMyt2WmN1V0JhbFNuQW1DVGdBQXVvREt5a3IvbWxVV2kwWDkrdmNMY2tYb0RPdlhyOWVTSlVzQ3hsSlNVdlRzczg4R3FTS2psMTU2eWJCeHhBMDMzS0JycjcwMlNCVUZqOXZ0MXFlZmZxcU5HemVxcnE1T3c0Y1AxeDEzM05IbVRxM29XUVlNR0tENTgrZnJ0ZGRlYTdHejdOaXhZNlloWW12WG5EbHpwbjc0NFllQThhTkhqK3JQZi82enBGTlR6MXZhZENjOFBGeHo1ODQxakplVWxPamRkOS9WKysrL3I4R0RCeXNsSlVVUkVSR3FxcXBTVGs2T0lieVVUbld0Tmpka3lCRGw1dVlHakxsY0x2Mys5NytYeFdLUnorZlQvUG56enpqb2xLVGMzRnk5OHNvcmlvcUswckJodzVTUWtDQ2J6YWFLaWdwbFoyY2J1bHVkVG1kQTE5WlZWMTJsVFpzMkJaem45WHExZE9sU2ZmNzU1K3Jmdjc5aVltTFUwTkNnMHRKUy8yTTNDd1RQQmEvWHEwMmJObW5UcGsyS2o0L1gwS0ZENVhRNjVmRjRWRkpTb3V6c2JNTnR4bzhmZjhiVDFsdGF4bURKa2lWNjY2MjM1UFA1TkgzNjlETU9PaTBXaXlaTm1xUnZ2LzNXUDlaODdkZUVoQVFOSHo2OHhXdmNldXV0ZXVtbGx3TEdLaXNyOWVxcnJ5b21Ka2I5K3ZWVGVIaTRhbXRyZGZ6NGNYOFFPWEhpeERPcXVUWHZ2LzkrbTRrd2loTUFBQ0FBU1VSQlZPZk1uajFidDl4eVM0ZldQbkRnUU1PeURCczNidFNlUFh2VXYzOS91Vnl1ZG5XS0lwREQ0ZERsbDErdVR6LzlOR0RjNS9QcHM4OCswMmVmZmRicWF5cTZOb0pPQUFDNmdLYmRuQWtKQ1licGFUM1pXMis5cFhYcjFyVjZqczFtVTNoNHVPTGk0cFNTa3FJUkkwWm93b1FKcGh0dkFHZnFpeSsrQ1BpalBUTXpVOFhGeFhyMjJXZmIzQUViUFV0R1JvWisvdk9mNjdYWFh1dXc2WTYzM1hhYlRwNDhxUjA3ZHBnZWJ5M2tmT2loaDFwZFY5UHRkaXNuSjBjNU9UbXQxakI3OW16VDYxeDAwVVZhc1dLRjZmVHJqbDUyb0xxNldwbVptYTJlWTdGWU5HL2V2SUFRME9sMDZzRUhIOVNmL3ZRbnc5ZXF2cjVlZVhsNUhWcm4yU2d0TFRYZGdLaXBtSmdZM1hiYmJXZDhIMlBHakRGMFhEYnFxTy9aNU1tVEExNHptMjVPSkVsVHBreHA5YlZ6MUtoUnV1V1dXL1RSUng4WmpybGNMdTNidDY5RDZqd1hPcXIyS1ZPbTZNc3Z2MVJkWFYzQWVIbDVlVUNIYVhKeXNzTER3MDAzNTRLNTJiTm5hOWV1WFRwdzRJRHA4YWF2RTRtSmlVcE5UZFdXTFZzQ3p1RjNmOWZFR3AwQUFBUlpXWG01L3grd1ZxdFZpWW5HVFJQUU9vL0hvK3JxYWgwOWVsVGJ0Mi9YUC83eER6MzExRlA2OU5OUGc3NVdGN3FQNXAydDBxbU9Pck0xMUlEenpqdFB6enp6akM2NzdMTFRmdk1xSVNIQk1HYXoyZlRRUXcvcGxsdHVVWGg0ZUx1dU0yellNQzFjdUZDalJvMDZyZnR2TGp3OFhMZmRkcHUvVzYyNWZ2MzZuVlhvMXBFU0VoTDAyR09QYWR5NGNZWmo1NTEzbm43MXExK2QxcTd4WGJGak95MHRUVTgrK2VSWjdRUnZzOW0wWU1FQzA5Mm5POHFBQVFPVWt0THlXdU10VFZ0dmF2YnMyYnIvL3Z0UHE3UFdiUE9wWU9pSTJwMU9weFlzV05EcTBoM0p5Y2w2OU5GSERjdFBvSFUybTAyUFBmYVk2UnJJVGFXa3BPaXh4eDR6ZmE2Y3krY1B6aHdkblFBQUJGbEYyYi9ma1U5TVN1eXczVk43T3JmYnJhKysra3JGeGNWYXNHQkJzTXRCTjVDWW1Ham9sbkU0SFA1MUFJSG1uRTZuN3JqakRsMXp6VFhLek16VTNyMTdkZmp3WWJsY0x2OFVhb2ZEb2JpNE9DVW1KbXJ3NE1FNi8venpOV3pZTU5QcldTd1d6WjQ5V3hkZmZMRisvUEZIN2RtengzODl0OXV0cUtnbzllN2RXOE9IRDFkR1JrYXIwNElsNmNFSEg5VHUzYnUxZCs5ZW5UaHhRaTZYUzlYVjFRb0xDMU5zYkt6NjlldW4wYU5IYStMRWlZcUppV24xV3JObXpkS2dRWU8wWXNVS0hUaHd3UC80WW1Oak5YancvMmZ2M3VPanJ1OThqNy9ua3Nua1JoS3VCZ0tCZ0lDQ1hBSXFGNUY2d1dCVmxHcmQyb2QxKy9EVUM4ZXV0dDA5cStVc2UzYmI3cW5icys1dVBYYTM2eFdQVkZ0b1JTbFdXaXdYUVNRZ0VBZ0JRaUFYU0NBUUVuS2RUT1o2L3FBem5jbnZsNUJBWURMSjYvbDQ1RUhtKzd0OTVwY3d5Ynp6dll5OXJOV3lCdzBhcE85OTczczZmUGl3amgwN3BvYUdCclcwdE1qdGRzdnBkQ296TTFPalI0L1c5T25UTlgzNjlDNVhVcy9PenRhS0ZTdFVWRlNrL2Z2MzYvang0MnBzYkZSYlc1c1NFaEtVbEpTazRjT0hLeWNuUnpmY2NJUHB3akpYd3JScDAvVDAwMC9yOE9IRHFxaW9VSE56czFwYVd1VDMrK1YwT2pWOCtIQ05IVHRXczJiTnV1alh0YnNtVEppZ0ZTdFc2QTkvK0lNT0h6NnMrdnA2K2YxK3BhU2thT1RJa2FiVEZQVFV6VGZmckE4KytNRDAydDBOa1dmUG5xMXAwNlpwMTY1ZEtpNHUxb2tUSjlUYzNDeVB4eU9IdzZHMHREU05HREZDNDhlUDE4eVpNelZ5Wk4rWi9xYzNhcDgyYlZyVTErbjgrZk55T0J3YVBueTRacytlcllVTEYzYjdqeCtJNW5RNjlleXp6MnIvL3YzNi9QUFBWVjVlcnVibTV2RHJ3STAzM3FoYmJybEZEb2ZEZFBHM3F6VzFCWHJHNG01M3g4Y1NoZ0FBOUZPbHBjZkNQVG9uVFp5b0JFZmZITFllQ0FRVUNBVGs5WHJsOFhnMGZOaWx6N1hXRTkwWnVuNHhUejMxbFBMeThucXBvdDdESEozeHBhNnVUdi8rNy84ZW5yc3ZJU0ZCMy9qR04weFhGeDdvenRhZWxjUGhVRUpDZ3F4V3E2elduZzhrTzFweU5Md1kwY1NKMS9ab01hSll2VjRCQVBxbjU1OS8zckRvMlRQUFBHUGFlL3hLNkkyZnF3TUZQVG9CQUlpeHlIbVgrbXJJMmRmY2NNTU4rdmEzdnkzcHdyRDE4K2ZQcTdTMFZPdlhyOWU1YytjTSsyL2J0cTFQQnAySUwwT0dETkgvK2wvL1M4ZVBIMWQ3ZTd0eWNuTG96UWtBUUQrM2YvOStROGhwc1ZoNnJYYzFlaGRCSndBQU1lUnAvL05FNXozcHJZUS9zOWxzR2pwMHFJWU9IYXFKRXlmcUJ6LzRnZHh1ZDlRK2ZXbVJDY1EzdTkxKzFZYXlBZ0NBSzZPOXZWMzE5ZlZkemlNclNiVzF0VnExYXBXaGZmcjA2Y3lMMmtjUmRBSUFFRU0rdnkvOGVWZHppcUY3aGd3Wm9rbVRKbW4vL3YxUjdXMXRiZkw1Zk54akFBQUF5T1Z5NlIvLzhSK1ZsNWVudVhQbmF1TEVpVkZ6bmJhMHRLaWdvRURyMTYrWHkrVXlISC92dmZkZXpYTFJBL3kyRHdCQURBVWpac3EyV0N5eEs2UWZ5Y3pNTkxUWmJMWXVRMDYvMzY5ZHUzWnAvLzc5cXF5c1ZITnpzNnhXcTlMUzBqUnUzRGpsNWVWcDVzeVpWLzFyZFBUb1VXM2J0azFsWldWcWFHZ0lMejR3YmRvMDNYYmJiVXBPVHU3MFdML2ZyOUxTMHZCaUpUVTFOV3B1Ymc0dldESml4QWhObWpSSnQ5NTZxekl5TW5xbDN0NjY1dmUvLzMzVjE5ZEh0VDM1NUpPYU5XdVdXbHBhdEczYk51M2R1MWZuenAyVHgrTlJabWFtSmsrZXJQejgvRzR2YnRIVTFLU0NnZ0lkUFhwVTFkWFZhbTF0Vlh0N3V4d09oekl6TTVXVGs2TmJicmxGRXlkT0RCK3pZY01HclYyN051bzhreWRQMW5lLys5Mm90cFVyVityenp6K1BhdnZTbDc2a1J4NTVSSDYvWHp0MzdsUkJRWUZxYW1yVTB0S2kxTlJVNWVibTZ2YmJiNCs2WG1mOGZyOEtDZ3EwZCs5ZW5UeDVNcnh3d3FoUm96Um56aHpOblR0WFgzenhoVjUvL2ZXbzQwYU1HS0VmL09BSDNiby9BQUQwZDhGZ1VIdjI3TkdlUFh0a3NWaVVtWm1weE1SRXRiVzFHWWFxUjFxNmRLbEdqeDU5RlN0RlR4QjBBZ0NBZnFXcXFzclExdFV2bzZXbHBYcjc3YmRWVzF0cjJOYmUzcTV6NTg1cDkrN2R5czdPMXROUFA5M3RJTzF5K1AxK3ZmZmVlOXEyYlZ0VXU4L25VMFZGaFNvcUtyUnAweVk5L2ZUVHB2TkRIVHAwU0N0WHJsUmpZNlBwK1p1Ym05WGMzS3hqeDQ3cDk3Ly92UjUrK0dFdFhMandzbXErR3Rjc0xTM1ZhNis5WnJoR2JXMnRhbXRyVlZCUW9HWExsdW42NjYvdjlCeGVyMWRyMTY3VjFxMWI1ZlA1RE52YjI5dFZVMU9qbXBvYTFkZlg2Mi8rNW05NlZHTlh6cDgvci8vNnIvOHlUS1hRMk5pb2ZmdjJhZCsrZmJyLy92djE1UzkvdWROem5EcDFTcSsrK3FwT256NGQxZDdTMHFLU2toS1ZsSlNvb0tDQUJaSUFBT2lCWURCbytDT3JtY1dMRjJ2eDRzVlhvU0pjS3BacEFnQUEvVVpoWWFHT0hUdG1hSjh6WjQ3cC9ydDM3OWEvL2R1L21ZYWNIVlZWVmVuRkYxOVVYVjNkWmRkNU1lKysrNjRoNU95b3BhVkZQLzNwVDFWZFhXM1lWbFZWMVduZzJKSFA1OU83Nzc2cmdvS0NTNnIxYWwyenBxWkdyN3p5U3BmWDhIZzhldU9OTjlUUzBtSzZ2YW1wU1MrKytLTCsrTWMvbW9hY1Y1TEg0OUVycjd4eTBmbGlQL3p3UTVXVWxKaHVxNjZ1MXIvOHk3OFlRczZPamh3NW92ZmZmLytTYXdVQW9ML3I2U2lkN094c1BmdnNzMXE2ZE9rVnFnaTloUjZkQUFBZ3J2bjlmdFhYMSt2enp6L1hoZzBiRE51enM3TzFZTUVDUTN0RlJZVldybHdwdjk4ZjFaNlZsYVhKa3lmTDYvV3FwS1FrS2dSdGFXblJhNis5cGhkZWVLSDNuOGlmMU5UVVJBVlpkcnRkZnI5ZndjaDVEdjdFNi9YcTdiZmYxdkxseXpzOVgwSkNnbkp5Y2pSaXhBZzVuVTQxTmphcXVMaFliVzF0VWZ1dFdiTkdlWGw1U2toSXVPem5jQ1d1dVg3OWVnVUNBVWxkMzVPV2xoWjk5dGxueXMvUGoyb1BCWTFtUFg1RDdIYTdBb0ZBK0RxOWFlZk9uZUh6V3ExV1dTd1d3L2RleU85Ly8zdkRna2MrbjArdnYvNjZXbHRiVFkreDJXd0tCb1BoYXpRM04vZGk5UUFBOUM4WkdSbDYvdm5udFcvZlBwV1hsK3ZjdVhOcWFXbVJ6K2RUWW1LaWtwT1ROWFRvVU9YbTVtcnExS21zc0I1SENEb0JBRURjS1NvcTBsTlBQWFhSL1lZUEg2NXZmL3ZicHZOenJscTF5dENyTHo4L1h3ODg4SUNzMWd1RFhudytuMTU5OWRXb3hZM0t5OHRWWEZ5c0tWT21YT2F6TUJjSzcyYlBucTM3Nzc5Znc0Y1BsOC9uVTJGaG9kNTc3ejFEYjhYS3lrcVZscFlhZmdFZk5XcVU3cnJyTHVYbDVjbmhjRVJ0YzdsYytzbFBmaElWcURZM042dW9xRWg1ZVhtWFhQdVZ2R1lnRUZCV1ZwWWVlK3d4NWVibXl1UHhhUFBtemFZOUY0dUtpZ3hCNThhTkcxVlpXV25ZZC9EZ3dicjMzbnMxYmRvMHBhV2xLUmdNcXFhbVJsOTg4WVZPbmp6WjNhZmVyZnFUa3BMMDZLT1BhdWJNbWJKYXJTb3FLdEtiYjc1cENJQ1BIRGxpV0R4cisvYnRPblhxbE9HOEV5Wk0wRmUvK2xYbDVPUW9FQWpvMEtGRGV2ZmRkN3MxL0E0QWdJRXNOemRYdWJtNXNTNER2WXloNndBQW9OK3gyV3hhdUhDaGxpOWZicm80VVhGeHNTSEVtalJwa3BZdVhSb09PYVVMUGZ3ZWZQQkJ3L0dGaFlXOVgzU0VtMisrV1U4ODhZU0dEeDhlcm1QMjdObDY0b2tuVFBmdnVNcjhUVGZkcEJVclZtak9uRG1Hd0ZHU2twT1REVUdnSkIwL2Z2eVNhNzdTMTNRNEhIcnV1ZWZDYjBnY0RvZnk4L05ONTZMc09KemY0L0ZvNDhhTmh2MnlzN08xWXNVS3paOC9YMmxwYVpJdURHWEx5c3JTZmZmZHB5ZWZmTEpidFhYWFgvN2xYMnIyN05teTJXeXlXQ3lhTm0yYUhucm9JY04rZnI5Zk5UVTFVVzFidDI0MXJmODczL21PeG80ZEs0dkZJcHZOcGh0dXVFRi8vZGQvTGFmVDJhdTFBd0FBeEFONmRBSUFnSDRsS3l0TGYvVlhmNlVoUTRaMHVzK0JBd2NNYmZQbnp6ZWRyMm40OE9HeTIrMVJ2VDhyS2lxaTl2bjQ0NDkxNXN5Wkx1dTY1cHBydWpWNXZjVmlNUTFYcFFzcmZJOGZQOTRRRG5ic3FkalppdVpOVFUwNmQrNmN6cDA3cDdLeU1zUDJybFlZdlpncmZjMTU4K2FaaHRhelo4ODJ6UFhwY3JrVURBYkRYOCtTa2hKRHIwbUx4YUxISDMrOHk1WHJ6WG9DWDZxc3JDek5uRG5UMEQ1cjFpeTk4ODQ3aHZiSUllck56YzJtdlRudnYvOSswMkgvUTRjTzFZSUZDMHpEWFFBQWdQNk1vQk1BQVBRcnAwK2YxaXV2dktMbm5udXUwL0ROYkVHWU45OThVMisrK1dhM3J0SFUxQlQxdUtpbzZLSTlFNis5OXRwdUJaM1hYSE9OMHRQVE85MmVrNU5qdUZiSGVxUUxRNldMaW9xMGYvOStWVlpXNnN5Wk0vSjZ2VjFldTJNWTJGTlg4cHJaMmRtbTdjT0dEVE50OTNnOFNreE1sR1RlYXpRbkowZWpSbzNxMXJWN1EyZjFKeVVsS1MwdHpUQ25wc2ZqQ1gvZU1WaVhMc3p6MmRYcTh1UEdqYnZFU2dFQUFPSVhRU2NBQUlnN1U2ZE8xWC8vNy85ZEhvOUhCdzRjMEh2dnZSY1ZtSjA2ZFVvdnYveXkvdlp2LzlaMENPL2xMdFRTM3Q1K1djZDNKVFUxdGN2dGd3Y1BOclM1M2U2b3h4VVZGWHJ6elRjdjJzdTBJN1BGZmJyclNsK3pzNTZYWnNQa096SmJxVDBySzZ0YjErMHRLU2twblc0ejY1VVplVi9NVnBIUHpNenNzc2RwYnl3cUJRQUFFRzhJT2dFQVFOd0p6VWVZbEpTa20yKytXWm1abWZyWGYvM1hxSENvdXJwYTc3NzdyaDUvL0hIRDhaRzk1ZUpOeHdXVUpFV0Z1VlZWVlhycHBaY016OUZ1dHlzN08xdERodzdWa0NGREZBd0c5WWMvL0tGWGFvckZOWHZDTEppMjJXeFh2WTVMMVRISWxpNCtyUDVLckJ3UEFBRFExeEYwQWdDQXVEZHg0a1RkY2NjZCt1U1RUNkxhQ3dvS05IUG1UTVBjaUNrcEtZWmVjbzg4OGtpM2gvdEdMbGdrU1gvN3QzOTdDVldiTXdzeUk1MDllOWJRRmxwSVI1TFdyRmxqQ0J6dnZmZGU1ZWZuUi9WK0xDOHY3N1hRTVJiWDdBbXozcUJtOTdHdnVwUmV5V2E5V0FlU2p2UHRCZ0lCdy85YkFBRGlRY2MvWHByTktZOC9JK2dFQUFEOXdwSWxTN1I3OTI1RHdQUExYLzVTMTExM1hWUllOSFRvVU1NUTYvYjJkdVhrNUZ5VldydHkrdlJwK1h3KzB4NTdnVUJBeGNYRmh2WXhZOFpJdWpEZlpVbEpTZFMyQ1JNbTZMNzc3ak1jY3prTEQwV0t4VFY3YXNTSUVZYTI0OGVQcTc2KzNuUXFnTDdHYks1Wmw4dWxreWRQYXZUbzBhYkhIRHAwNkVxWEZSY3NGb3NzRm9zOFhvK2NpYXhFRHdDSVB4NnZKL3p6REJmSG56VUJBRUMva0ppWWFMcGFlVU5EZ3o3ODhNT290c21USnh2MjI3SmxpK2tRNFk2dTlKQmd0OXZkNldyWm4zenlpV2xQdmV1dXUwNlNWRjlmYjVqek1ySzNaNlR0MjdkZlpxV0syVFY3YXVyVXFZWTJ2OSt2dDk5K3U4c2V0QmRiU09scUdUdDJyT21ibTNYcjFwbk9jVnBhV3FyOSsvZGZqZExpZ3NWaTZUTmZTd0FBZXNycjlSSnk5Z0JCSndBQTZEZHV2dmxtNWVibUd0bzNiOTZzRXlkT1JPM1hzY2RrZlgyOS92VmYvelZxdjVCZ01LaGp4NDdwalRmZTBHZWZmZGI3aFhmd3dRY2ZhTjI2ZGVIaDljM056VnEvZnIzZWYvOTl3NzZEQnc4T0IzbG12VUNMaTR0VldWa1pmdXp6K2ZUclgvOWFCdzhlN0pWYVkzSE5uc3JLeWpKZG9meklrU1A2OFk5L3JIMzc5b1ZEYnIvZnI4cktTcTFldlZxdnZ2cnExUzdWVkZKU2ttbjlCdzRjMEd1dnZhYmEybHBKRithZS9leXp6L1RLSzY5YzFzSlMvVVdvOTR2RllwSGI3ZWFlQUFEaVRqQVlsTnZ0anZxWmhxNHhkQjBBQVBRclgvdmExL1RqSC84NEt0UUlCb05hdFdxVnZ2Lzk3OHRpc1NnOVBWMkxGaTNTeHg5L0hIVnNaV1dsL3VtZi9rbERodzdWOE9IRFpiUFoxTnJhcWxPblRvV0RzQWtUSmx5VjUvSFJSeC9wbzQ4K2tzUGg2SEx4cEljZWVpajhTKy9Rb1VQbGREcWplcVo2UEI3OStNYy8xdGl4WTVXVWxLUVRKMDZZcnVKOXFXSnh6VXZ4OE1NUDY4Yy8vckZoWWFLcXFpcjkvT2MvbDNSaEJYZXYxeHYrM2pIcitSc3JkOTk5dCttMEJYdjI3TkdlUFh1VWtKQkFyOFVPTEJhTHJGYXJyRmFyZkQ2Zm1wdWJOV2pRb0ZpWEJRQkF0elUxTlNrUUNNaHV0OHRxdFJKMGRnTTlPZ0VBUUwrU2s1T2orZlBuRzlvckt5dTFlZlBtOE9NbFM1Wm8yclJwcHVjNGQrNmNEaDA2cEtLaUlwV1ZsWFZyU0h0dmNUcWRVYjBrdXdvNWI3MzFWczJhTlN2ODJHYXphY0dDQlliOWdzR2d5c3ZMZGVqUW9YRGdPSGZ1M0Y2cE54Ylh2QlJaV1ZsNjhza25sWkNRME9rK0hvK256L2I2dS9iYWEzWFhYWGQxdWoweTVMVGI3VnEwYUpGaG40SDA1aWowWEVOaHA4MW1VNnVybFRBWUFCQTNQQjZQV2wydHN0bHNVU0huUVBwNWZpa0lPZ0VBUUwvendBTVBLQ2tweWREKzRZY2ZoaGZFc1ZxdFdyWnNtZTYrKzI3VDRkZG03SGE3TWpNemU3WFdqakl6TS9XdGIzMHJhclh5anF4V3F4WXZYcXl2Zi8zcmhtMzMzMzkvbHowUkxSYUxsaXhab2x0dXVhVlg2bzNWTlMvRjFLbFQ5Y0lMTHlnN083dGIrL2UxTnhJUFB2aWdGaTllM0dWZFNVbEpldXFwcDhJTFZFVXlXNzI5UHdzTjhRc0ZuVmFyVlEyTnNWa1FDd0NBbm1wb2FKRE5ab3NLT3Z2YTd5WjlFVVBYQVFCQXY1T1dscWI3N3J0UHExZXZqbXAzdTkzNjVTOS9xYWVmZmxyU2hjRHdnUWNlMEcyMzNhWWRPM2FvcEtSRXAwK2ZWbXRycS94K3Z4SVRFNVdSa2FHc3JDeE5talJKZVhsNVYyWG82OHlaTS9YM2YvLzMrdVNUVDNUbzBDRTFORFRJWXJFb016TlQxMTkvdlJZc1dLQ1JJMGVhSHB1UWtLRHZmT2M3K3V5eno3Uno1MDVWVlZYSjQvRW9QVDFkRXlaTTBHMjMzYWJjM0Z3ZE8zYXMxK3FOeFRVdlZYWjJ0bGFzV0tHaW9pSVZGaGJxK1BIamFtaG9rTnZ0VmtKQ2d0TFMwc0p6ZXM2Wk15Zlc1Um9zWGJwVU45NTRvN1pzMmFLU2twTHc5OGFRSVVNMGZmcDBMVnk0VUptWm1kcTBhWlBoMk5UVTFCaFVIRnVSdzlmdGRydThYcStxVDFVckpTVkZHZW5HMWV3QkFJaTF4c1pHdGJTMnlHYXpLU0VoSWZ4empKQ3pleXp1ZG5mZkhKOERBTUFBME5ycVVubDV1U1FwSlNWRjQ4YU5qWEZGblFzRUFnb0VBdko2dmZKNFBCbytiSGlzU3dMUWlUZmZmRk1GQlFWUmJYZmVlYWUrK3RXdlhwWHJuNjA5SzRmREVmVUdyYWVPbGh5VjUwOUR6U2RPdkxiTFhzNmRDUWFEQ2dhRDh2djk4dnY5OHZsODRRK3IxYXJFeEVRNUhBNDVFNTNkN3RrTkFFQnY4dmw4Y3JlNzVmVjQ1VzUzaCtma0RIMkVlblhTbzdONytHa09BQUFBOUNPTmpZM2F0Mitmb2IwdkxhNTB0WVRlRUVZR3JhRmVubjYvWDIxdGJXcHRiUTBIb24xMWpsWUFRUDhVdVpwNmFLb1ZoOE1SRGpjWnR0NXpCSjBBQUFCQUhLaW9xTkRZc1YzMyt2WjRQSHI5OWRjTmkxZ05HalJvUUFhZDBwK0R6ZERua2NQWmJUYWJBb0dBSWVRazhBUUFYRW1Sb2FYWno2YlF2NkYyUXM3dUkrZ0VBQUFBNHNEcnI3K3V0TFEwTFZpd1FGT21URkY2ZW5wNG04ZmowY0dEQi9YaGh4K3FwcWJHY096ZGQ5L2Q1WXJ6L1Yzb2pXSXdHSlRGWWxFZ0VBZy9EZ1dkRWdFbkFPRHFpbHhKUFJSb1JzN0pTVS9PbmlQb0JBQUFBT0pFV1ZtWnlzcktKRjFZZENzMU5WVWVqMGNORFEzeSsvMm14MHlkT2xXMzNYYmIxU3l6VDRwOE14a1pmTktiRXdBUUMyYTlPanVHbTRTY1BVZlFDUUFBQU1TaDV1Wm1OVGMzZDduUDlkZGZyeWVlZUlJM1NuL1M4VTJsSkhwekFnQml5aXpVNU9mMnBTUG9CQUFBQVBxWjlQUjA1ZWZuNi9iYmIrZk5rb21PYnlaRFE5b0JBSWdGZmdiMUhvSk9BQUFBSUE1ODV6dmYwZTdkdTNYczJER2RPWE5HVFUxTjhuZzhzdHZ0U2s1T1ZucDZ1c2FORzZkSmt5WnArdlRwc3R2NVZiKzdlSU1KQUVEL3dHOC9BQUFBUUJ3WU9uU283cjc3N2xpWEFRQUEwR2RaWTEwQUFBQUFBQUFBQUZ3dWVuUUNBQUFBR05CWWlBakFRTWNVSHVndkNEb0JBQUFBRENpUndTYXJyZ01ZNk13V1pTUDRSTHdpNkFRQUFBQXdJRVNHbWgwL091NERBUDFkeDJBejhzTnNIeUFlRUhRQ0FJQnU2ZmlMYmlBUWtOWEtkTjhBb2dVQ2dhakhmZVZOY21Tb0dRZ0VaSkZGTnJ0TlZvdFZkcnVkMXpNQUExWWdFSkRQNTFNZ0dKRGY1MWRBQVZrc2x2RHJZbDk1SFFlNmc2QVRBQUQwU09ndi9SNnZSODVFWjZ6TEFkREhlTHdlUTQrZ1dBdUZtNkVQaDhQQjZ4Y0EvSW5WYXBYRDRiandJRkZ5dTkzeWVEMEtCb095V3EyeVdxMTk2alVkNkFwL3RnUUFBRDFtc1ZqazlYcGpYUWFBUHNqcjlmYXBOOFNSSWFja3BTU25FSElDUUJlY1RxZVNrNU1sS2Z6NnliUWVpQmNFblFBQW9Oc2k1MjV5dTkzODBnc2dTakFZbE52dE5wM25MVmIxUkFhZHlVbkpzdGxzTWEwSkFPS0IzV1pYY2xLeS9INS9PT2prOXo3RUE0Sk9BQURRYmFINW1xeFdxd0tCZ0pxYm0yTmRFb0ErcEttcEtUeC9iNnlIT2thR25INi9YNDRFQi9Od0FrQVBoSWEwRTNZaW52Q1RIZ0FBZEVzb3NBaUZuVGFiVGEydVZvYXdBNUFrZVR3ZXRicGFaYlBab2tMT1dJZWRvZURWNldTNE9nRDBWSkl6S2Z3SGJrSk94QU9DVGdBQTBHMmhvYWlob05OcXRhcWhzU0hXWlFIb0F4b2FHbVN6MmFLQ3psaUhuS0dnTTd6SUJnQ2d4eHdKRG5wMEltNFFkQUlBZ0I2SkhMNXV0OXZsOS90VmZhcWF3Qk1Zb0JvYkcxVjlxbHFCWUVCMnU3M1BERnNQL1JzSUJHU3pNaThuQUZ5cWpqMDZDVHZSbDlsalhRQUFBSWdmb2VBaTFLTXpzcjIxdFZWdGJXMUtURXlVdytHUU05RXB1NTFmTllEK3h1Znp5ZDN1bHRmamxidmRyVURnUXNBWit1aExQVHBEaXhDeEFCRUFYRHE3M1I1K1BZMzFIN0tBaStIZEJ3QUE2SkhJc0RPeXpXcTF5dS8zcTYydFRhMnRyZUhoVGZ6VkgrZy9JbGRURC8zQncrRndoSWVzOTVXUU15VDBHdFFYYWdHQWVHV3hXUGlkRG5HRG9CTUFBUFJZS09RSWZSNDVuTjFtczVuTzQ4UXZ4MEQ4aWd3S3pmN1BoLzROdGZlRllKRWhsZ0RRZTNoTlJid2c2QVFBQUpja0ZHaUVla3VGaGpPRmhvdnlDekhRLzBTdXBCNEtOQ1BuNU93clBUbEQ2SUVFQUwyRDExUEVDNEpPQUFCd3lTSkRqOGpnazk2Y1FQOWoxcXV6WTdqWlYwSk9Ybk1BNE1waFNoRDBaUVNkQUFEZ3NuUU1QeVNHTndIOW1WbW95UnRlQUFEUUZ4QjBBZ0NBWHRFeDlPQ3YvVUQveGY5dEFBRFFGeEYwQWdDQUs0SWdCQUFBQU1EVlpJMTFBUUFBQUFBQUFBQnd1UWc2QVFBQUFBQUFBTVE5Z2s0QUFBQUFBQUFBY1krZ0V3QUFBQUFBQUVEY0krZ0VBQUFBQUFBQUVQY0lPZ0VBQUFBQUFBREVQWUpPQUFBQUFBQUFBSEdQb0JNQUFBQUFBQUJBM0NQb0JBQUFBQUFBQUJEM0NEb0JBQUFBQUFBQXhEMTdyQXNBQUFBQUFNU3Zob1lHL2VwWHY5S1JJMGRrczltVWw1ZW5CeDk4VUltSmliRXVMYVpXcmx5cHp6Ly9QS3J0OXR0djExLzh4VjlFdGJsY0xxMVpzMFlIRGh4UUlCRFExS2xUOWZERER5c3RMZTFxbGdzQS9RSkJKd0FBQUlDK3gyS0pkUVdYNU8vKzd1OVVXMXNiMWZiZ2d3L3FycnZ1aWxGRlY5NnJyNzZxNDhlUGh4OXYzYnBWZ1VCQWp6NzZhQXlyK3JOMzNubEgyN2R2TjdRN0hBNzl5Ny84Uzh3RDJWLzg0aGY2NG9zdndvOTM3ZHFsbHBZV1BmZmNjekdzQ2dEaUUwUFhBUUFBQVBRNWtlR1QyKzJPWVNYb2lzZmppUW81UTRxTGk3dDF2TnZ0TmdURHZjbnI5V3JQbmoybTJ6d2VqL2J0MjNmRnJ0MWRodzRkTXJRZFBueFlmcjgvQnRYMGpvYUdCalUzTjhlNmpIN3AxS2xUQ2dRQ3NTNEQ2TFBvMFFrQUFBQ2d6MGx5T3NOQlNVTkRvd1lOR2hUamltREc0WEFvUFQxZGpZMk5VZTNEaGczcjlKanE2bW9kUEhoUXhjWEZPbmJzbUc2Ly9YWTk5TkJEVjZTKy9mdjNxNjJ0cmRQdEJRVUZtak5uemhXNWRuY05HelpNbFpXVlVXMkRCdytXeldhTFVVVTk1L2Y3ZGZ6NGNSMDhlRkFIRHg1VWRYVzFubm5tR1UyYk5pM1dwY1c5dHJZMkhUbHlKSHh2R3hvYTlQTExMOGU4SnpMUVZ4RjBBZ0FBQU9oejBqUFNkZlpQUGYyYW1wcmtiblBMbWVTTWNWVXc4OWhqaituMTExOFBCNG9aR1JtR2VTaERmdkdMWCtqVFR6Kzlhclh0M0xtenkrMkhEeDlXWTJPajB0UFRyMUpGUmwvLyt0ZjFzNS85VEUxTlRaS2s1T1JrUGZiWVl6R3I1MUw4NEFjL1VFMU5UYXpMNkhmT256K3Y1Y3VYMDRNVDZBR0NUZ0FBQUFCOVRtSmlvakl5TTlSd3ZrR1NWRkZacWZIamM1V1FrQkRqeXREUjFLbFQ5YU1mL1VqbDVlV3kyKzNLemMzdHRMZVoxK3U5YW5VMU56Y2JodENQSGoxYUowK2VERDhPQm9QYXZYdTM3cnp6enF0V1YwZGp4NDdWRDMvNFE1V1ZsU2tRQ0NnM04xZkp5Y2t4cStkU2VEeWVXSmZRTHdVQ0FVSk9vSWVZb3hNQUFBQkFuM1ROaUJHeTJpNjhaZkg1Zktxb3FGUTdnVXFmbEpxYXFodHV1RUhYWFhkZG54bFN1MnZYTGtOSU5HL2VQTU4rQlFVRlY2dWtUam1kVGwxLy9mV2FPblZxM0lXY0FOQ1hFSFFDQUFBQTZKUHNkcnR5eDQ2VDFYcmhiVXQ3ZTd0S2o1YnE5T2thK1h5K0dGZUh2cTdqc0hXNzNhNTU4K1laZ3NRVEowNHc3Qm9BK2dtR3JnTUFBQURvczV4SlR1WGtqRkY1ZVVXNHJhNnVUblYxZFVwTVRGUnFXcXBTVTFLVW5KSWltN1YvOXVOb2FXbFJRVUdCU2twS1ZGVlZwZGJXVm5tOVhxV2twQ2d6TTFNVEprelFyRm16Tkg3OCtHNmZzN1cxVlo5Kytxa09IRGlnczJmUHFxMnRUV2xwYVJvL2Zyd1dMbHlvU1pNbWFkV3FWZHEyYlZ2VWNRc1dMTkNqano0YTFmYlRuLzdVc0hMNGtpVkxkTTg5OTBpU2Z2V3JYMm5UcGsyZDFySnhYakcvTXdBQUlBQkpSRUZVNDBadDNMZ3gvSGorL1BtWFBVZmw2ZE9uZGVMRWlhaTJxVk9ueXVsMGFzYU1HZHF4WTBmVXRwMDdkK3FCQng3bzl2bGRMcGUyYmR1bUF3Y082TXlaTTNLNVhFcExTOVBZc1dPMWNPRkNYWC85OWQwK1YzZnY4OS84emQ4WVZqTHZiTUdmczJmUGFzV0tGWWIyVjE1NXBkUHBIeW9ySzdWcjF5NGRQMzVjdGJXMWFtdHJrOTF1VjBwS2lvWU1HYUx4NDhjckx5OVBPVGs1a3FRZi92Q0hxcXFxNnZSNS9leG5QNHQ2L1Bqamordm1tMitXSk8zWXNVTnZ2LzEyMVBhc3JDejl3ei84Z3lTcHZMeGNuMzc2cVVwTFMzWCsvSG1scEtRb096dGJYL3JTbHd6UDkralJvOXErZmJ2S3lzclUwTkFndTkydWE2NjVSamZlZUtNV0xsd291LzNpc1VkcmE2cysrK3d6SFR4NFVEVTFOV3BwYWJrd2ZVWkdocTY5OWxyTm5UdFg0OGFONi9UNDczLy8rNnF2cjQ5cWUvTEpKelZyMWl5MXRMUm8yN1p0MnJ0M3I4NmRPeWVQeDZQTXpFeE5uanhaK2ZuNWhvVzdYQzZYdnZ2ZDczWlo3N1BQUGh2MStNVVhYMVJtWnVaRm55Y3dFQkIwQWdBQUFPalRVbEpTTkhIaXRUcHo1b3dhRzV2QzdlM3Q3V3B2YjFmZHVUcEpVa1o2dXJKSFo4ZXF6RjduOS91MWJ0MDZiZHEweVhRT3hLYW1KalUxTmFteXNsSi8vT01mTlhIaVJQM2xYLzZsaGc0ZDJ1VjU5KzdkcTFXclZxbTF0VFdxdmFHaFFYdjI3TkdlUFh1MGVQSGlYbjB1Vjl2bm4zOXVhSnMxYTFiNDM0NUI1NjVkdTNULy9mZkxZckZjOU55RmhZVjY1NTEzMU5MU0V0WGUwTkNnd3NKQ0ZSWVc2cjc3N3J1TTZxOHVsOHVsZDk1NVIzdjM3alZzOC92OWFtOXZWMzE5dlVwTFMrVjJ1OE5CNTVYZzgvbTBaczBhYmRteUphcTlzYkZSalkyTktpNHUxcUpGaS9UUVF3L0o1L1BwdmZmZTAvYnQyNlAyOVhxOUtpOHZWM2w1dWI3NDRnczk5OXh6Y2pvN1g4aHM2OWF0V3J0MmJYZ3hyUkNYeXlXWHk2VlRwMDVwNjlhdG1qMTd0aDU3N0xFZVRjMVFXbHFxMTE1N1RZMk5qVkh0dGJXMXFxMnRWVUZCZ1pZdFc5YWpZQnhBMS9ybm56d0JBQUFBOUNzT2gwT2pSNC9XeEVrVE5YaklZUFBlbTkwSXFlSkZXMXViL3MvLytUL2FzR0ZEdHhkNk9YcjBxSDcwb3gvcCtQSGpuZTVUVUZDZ1YxOTkxUkJ5ZHJSaHd3WVZGaGIycU9hK0loZ01HdWJkdE52dDRaNkExMTEzblpLU2txSzIxOVhWZFhuZlFuYnQycVdmLy96bmhwQ3pvOS8rOXJjcUtTbnBZZVZYbjlmcjFVc3Z2V1FhY3NiQ3FsV3JEQ0ZuUnhzM2J0UytmZnUwYXRVcVE4alpVVmxabWRhdVhkdnA5dmZlZTAvdnZ2dXVJZVEwODhVWFgramYvLzNmdXoxdFJrMU5qVjU1NVJWRHlCbko0L0hvalRmZXVPajNFNER1bzBjbkFBQUFnTGpoU0VqUXlLd3NqY3pLVXF2TEpiZXJUUzUzbTl4dGJqbjd5Q0k0bHlzWURPcS8vdXUvVkY1ZWJycmRZckhJWnJPWkJpNXRiVzM2ai8vNER5MWZ2bHhEaGd5SjJuYjI3Rm10V3JWS3dXRFE5THgydXozcW5CMkhTVitxOVBSMFpXVmxTYnJRNjdGanFKU1NrcUpCZ3dhRkgyZGtaRnpXOVVwS1N0VFEwQkRWTm1YS2xIQ3ZQcHZOcGhrelpoaDZmZTdjdVZNVEprem85THhuejU3Vk8rKzgwK245UzBoSWlGcFZ2dU5RNXI1b3k1WXRwc1BQYzNOek5YcjBhTmxzTmpVMk5xcWlva0oxZFhWUit3d2JOa3grdjEvU2hYc1QranhrOE9EQlViMGZPNGJMSFowK2ZWcW5UNStXcEhEUDJzN3U5WnR2dmhuMUJ3Q2J6V2E0ZnNqMjdkdDEvLzMzRytabTNiUnBrMm1vT21uU0pJMFpNMGFOalkwNmVQQ2dYQzVYZUZ0WldabCsrOXZmYXVuU3BWMCtGMGxhdjM1OWVERXN1OTB1djk5ditueGFXbHIwMldlZktUOC9YNUprdFZyRC8xLzhmci9Pbmoxck9PYWFhNjZKNm4xc3M5a3VXZzh3VUJCMEFnQUFBSWhMS2NuSlNrbE8xcENMN3hwWGR1M2FwY09IRHh2YXg0OGZyNjk4NVNzYVAzNjhMQmFMNnV2cnRXblRwcWo1TGFVTHdjbmF0V3Yxclc5OUs2cjlndzgrTU8wZGVzc3R0K2pMWC82eWhnd1pJcmZicmM4Ly8xeS8vdld2ZTIzQnA4V0xGNGVId3E5Y3VkSVFNTTZiTjA4UFBmUlFyMXhMNm5yWWVraGVYcDVodnoxNzl1aHJYL3RhcDNNNmRuYi9GaXhZb0M5Lytjc2FQSGp3RmJsL1YxSlJVWkdoN1o1Nzd0R1NKVXNNN1pXVmxWRmg1OU5QUHgzKzNHeU95a2NlZWNSMC90Q3UyR3cyUGZMSUk1bzdkNjRDZ1lBS0N3dTFhdFVxdGJlM1IrMFgranBNbVRKRmp6NzZxREl6TTNYcTFDbTkvZmJicXF5c2pOclg1L1BwNk5Ham1qRmpScml0c2JGUjc3Ly9mdFIrVnF0VlR6MzFsR0cvZi83bmY0NTYzcHMyYmRKZGQ5MmxsSlNVTHA5TElCQlFWbGFXSG52c01lWG01c3JqOFdqejVzMkc2MG9Ydmc2aG9OUHBkSWJuS3EycnE5UHk1Y3NOK3k5ZnZyeEhRK2lCZ1lTaDZ3QUFBQURRaDJ6WXNNSFFObTdjT0gzdmU5L1RoQWtUd2oyNUJnOGVySWNlZWtqMzNudXZZZi9kdTNkSERabHRhbXJTdm4zN0RQc3RXTEJBMy9qR044SzlQNTFPcDI2NzdUWkRTQm92UEI2UDRYbEdEbHNQdWY3NjZ3MDlERjB1bHc0ZVBHaDYzc2JHUnRQN2QrdXR0K3JSUngvVjRNR0RKZjM1L2ozNTVKT1g4elN1R3JNaDA1MHRhcE9UazZPOHZMd3JXazkrZnI0V0xGZ2d1OTB1aDhPaG0yNjZTWGZmZmJmcHZoa1pHVnEyYkprR0R4NHNpOFdpVWFORzZhbW5uaktkWnpYVVV6UmswNlpOVWIxdnBRc0JiMlRJS1Yzb2pkengraDZQeC9RUEVSMDVIQTQ5OTl4enlzM05EVC9Pejg4UEw4Z1VxYnE2K3FMbkE5QTlCSjBBQUFBQTBFZlUxOWZyMUtsVGh2WUhIbmlnMDU2R2l4WXRNbDFKTzNJbDlLTkhqNGFIMFliWWJMWk9WeHFmT1hPbXhvd1owNVBTKzRSOSsvWVplditaaFpwbTRhY2t3OXllSVNVbEphYjM3Lzc3N3pmZGYvcjA2VjJ1MHQxWHBLZW5HOXBXcjE2dGpSczNkbXZleXQ1Mnh4MTNHTm82QzFkdnYvMTJ3L2Y5a0NGRFRPOTd4emxwRHh3NFlOaG4vdno1cHRjWk5XcVVvYTJ6YVNVaXpaczN6elEwbmoxN3RxSE41WEoxT2t3ZlFNOHdkQjBBQUFBQStvZ1RKMDRZMmhJU0VqUng0c1JPajNFNm5SbzllclRLeXNxaTJpTjdzWFVjeml0ZDZDV2FtcHJhNlhuSGpSdG5XazlmWmpac3ZiT2diTmFzV1laZzg4Q0JBMnByYXpNRW8yYjNJVGMzdDh2N2w1T1QwNjFBTEpabXpab1ZGWWhMRjNvcy92clh2OVlISDN5Z3FWT25hczZjT1pvMmJkb1Zud2N5TlRYVjlINTIxc04wOU9qUnB1MW0rMGYyM214dmJ6ZjlZOElMTDd6UTNWSzdOWDl0ZG5hMmFmdXdZY05NMnowZUQ4UFJnVjVBMEFrQUFBQUFmWVRaVU9LTWpBeFp6VmFaajJEV015L3lYR2JCVEdlQlM0akQ0ZWh5ZTEvVDJOaW9JMGVPR05wWHJseXBsU3RYZHVzY1BwOVBlL2JzMFMyMzNCTFZmaW4zejZ5WGJWOHpiOTQ4N2QrLzM3U0hvOC9uVTJGaG9Rb0xDNVdabWFtdmZPVXJ1dW1tbTY1WUxXbHBhYWJ0blgwZmRyWi9hTkdwenZUR0lsc2RldzJiNmJqNFVVaTgvYjhDNGcxRDF3RUFBQUNnaitnNFBGcVM2WnlESFptdE9CMFp0TG5kYnNQMnpvYkNkMVZMWDFaUVVOQXJ3My9OaHErYkxVSjBzUjZPbmEwQzNwZFlyVll0VzdaTUR6MzBVSmVMNjV3L2YxNXZ2UEdHMXExYmR4V3J1ekk2enMxNUtSaG1EdlJkOU9nRUFBQUFnRDdDYk9odVkyT2pnc0ZnbDRGblEwT0RvUzJ5eDV0Wkw3ZUw5V3lMWE13b0h1emN1Yk5Yem5QMDZGR2RQMzgrYWdqMHBkdy9zNi9KNVREcjFXc1d3RXJxMGZ5YVZxdFZpeFl0MHNLRkM3Vm56eDU5OGNVWE9uejRzR2xRKzlGSEgybldyRm1tODFiR2k4NTZXajcvL1BQZEhwN2YyVGtBeEI1Qkp3QUFBQUQwRVNOSGpqUzB0YmUzcTdLeVVtUEhqalU5cHJXMTFYVFY1c2hGV1RJeU1nemJqeDA3SnIvZmJ4cnUrUDErbFpTVTlLVDBTOVliUGV4T25qelpxeXRYNzlxMVMvbjUrZUhIWnZNK0hqOSt2TlA3NS9QNWRQVG8wVjZyUnpJZjhseGZYMis2YjAxTnpTV2RmKzdjdVpvN2Q2NWFXbHEwWmNzVy9lNTN2ek1Fbm52Mzd1MVcwTmtiWDljcklTMHRUWW1KaVliaDV4YUxSVGs1T1RHcXFtZThYaS96ZVFLZElPZ0VBQUFBZ0Q3aW1tdXUwWkFoUTFSWFZ4ZlZ2bTdkT3YzVlgvMlZhYS9PanovKzJCQkdKU1ltNnRwcnJ3MC96czNOTlJ6WDB0S2lUWnMyYWRHaVJZWnR2Ly85NzN0bExzT096RUxCeUVXVExwWFpJa1RwNmVuNjRROS9lTkZqZi9hem54bEMzWUtDZ3FpZzAyd2w3K2JtWm0zZHVsVzMzMzY3WWR2dmZ2YzcwL2xXTDBkYVdwcHFhMnVqMm5idjNxMjc3cm9ycWkwWURPcVRUejdwMWprNzZ5bWNtcHFxZSsrOVZ6NmZUeDkvL0hIVXRxYW1Kc1ArWnRNZzlNYlg5VXF3V3EyNjl0cHJkZkRnd2FqMkRSczJhTm15WlJjOVBoQUlYSFRPM043U1dRL1QwNmRQUi8zL0J2Qm56TkVKQUFBQUFGZlE2ZE9uZGVEQWdTNC9qaDA3RnQ3ZkxIZ3NMaTdXejM3Mk01MDRjU0k4UDJCOWZiMVdyMTZ0alJzM0d2YS84ODQ3bzNvQVRwNDgyWFFPeHQvODVqZjY2S09QMU5yYUt1bENpTFYyN1ZwOStPR0hsLzI4elpndElGTlNVcUlkTzNiSTUvUEo1WEtwb3FLaVIrY01CQUxhdlh1M29YM2F0R2xLVEV5ODZNZk1tVE1OeDFaWFY2dXFxaXI4dUxQN3QyYk5HbTNZc0NIcS9vWHVhVzh6VzJYOHhJa1RldWVkZDhMRDVPdnI2L1hHRzIrWXJoSnY1dVdYWDliV3JWdE5oN29IZzBHZE9YUEcwRzdXTzloc3lvWE5temZyK1BIakNnYURxcTJ0MWRtelo3dFYwOVhRY2JFcFNTb3NMTlNiYjc1cE9tV0R6K2ZUdm4zNzlNLy8vTTlYOVhta3BLU1lCdEcvK2MxdlZGZFhwMkF3cVBMeThtNHRqZ1FNRlBUb0JBQUFBSUFyYU1lT0hkcXhZMGVYKzR3Yk4wNHZ2UENDSkduQmdnWGFzV09ISWF3cUtpcFNVVkdSckZhcnJGYXJmRDZmNmJsR2pSb1YxUnRSdWpBcytjNDc3elFFbU1GZ1VPdldyZE82ZGV2a2NEZzZuZk94dDVqMWpKU2t0OTkrVy8vdi8vMC9CWU5Celo4L3Y5TmgrbVlPSFRwazJzdHcrdlRwM1RwK3hvd1ordVV2ZjJsb0x5Z29VSFoydHFRTEN6dmRjY2NkaHNWNEFvR0ExcTVkcTdWcjExN3gremRqeGd4dDNiclYwTDU5KzNadDM3NWRkcnU5MCsrSnp0VFYxZW5kZDkvVjZ0V3JOWGJzV0dWbFpjbnBkS3ExdFZYSGpoMHpEZlZtekpoaGFCczNicHpLeXNxaTJscGFXdlNUbi94RUZvdEZ3V0JRanovK3VJWVBIOTZqK3E2VUdUTm1hTUtFQ1ZGL1lKQXVmTTEzN2RxbGtTTkhLaU1qUThGZ1VFMU5UVHA5K25STUZwZEtTRWhRZG5hMlRwNDhHZFZlWGw2dTVjdVhoKy90aXkrK3lGQjI0RS9vMFFrQUFBQUFmWWpkYnRlM3YvM3RUa09oUUNEUWFhQTFmUGh3ZmZ2YjN6WU5QZkx6OHpWKy9QaE9yeHNaMGcwYk5reXpaODgyN05PZEZlQzdNblhxVk5QNUxxVkxYOG5hYkJFaWg4T2g2NjY3cmx2SFoyWm1hc3lZTVliMlhidDJSZFcwZVBIaVRvTmFLZnIrcGFhbWFzS0VDZDI2Zm5kZGQ5MTFwbE1RaEVSK1Q5eDMzMzA5T3JmUDU5T3hZOGUwYmRzMmJkeTRVVHQyN0RBTk9mUHo4MDNuNTd6bGxsczYvZDdvaXl1VVd5d1dQZm5ra3hvNmRLaGhXekFZVkhWMXRZcUxpM1hvMENGVlZWWEZKT1FNV2JCZ1FhZmIrdUs5QldLTm9CTUFBQUFBK3BqMDlIVDl6Ly81UHpWMzd0eHVoWXNXaTBWejVzelI4dVhMTlhqd1lOTjliRGFibm4zMldVMlpNcVhMYzJWbFplblpaNTgxWFduY3JLMG5iRGFidnZXdGIxMzJlVUxjYnJjS0N3c043Vk9tVERHZE43SXpacjBVR3hvYW91YnV0TmxzZXU2NTV5NGFvQTRlUEZqUFB2dXNoZzBiMXUzcmQ0ZkZZdEVUVHp6UlphOUltODJtcjMzdGE3cnBwcHQ2OWRxSmlZbjY2bGUvcXE5ODVTdW0yMGVPSEttdmZ2V3J2WHJOS3kwOVBWM0xseTgzL2RwM0pqVTF0ZGUrZDd2cjFsdHZWVjVlM2xXOUpoRFBHTG9PQUFBQUFIMlEwK25VTjcvNVRkMXp6ejBxS0NqUTBhTkhkZWJNbWZBaU42bXBxUm94WW9RbVRweW9tMisrdVZ2Qm10UHAxTFBQUHF2OSsvZnI4ODgvVjNsNXVacWJtNVdVbEtUaHc0ZnJ4aHR2MUMyMzNDS0h3Mkc2bUk3WkhKczlOV0hDQksxWXNVSi8rTU1mZFBqd1lkWFgxOHZ2OXlzbEpVVWpSNDdzVWZDMGQrOWUwOVc5dXp0c1BXVEdqQm1HWWVuU2hhSE1reWRQRGo5T1NrclNkNzd6SFJVV0Ztcm56cDNoKytkME9qVnMyRERObkRsVEN4Y3VWRkpTVW8rdTMxRm5pOUFNSGp4WWYvZDNmNmZObXpkcjM3NTlPblBtakx4ZXJ6SXlNalI1OG1UZGZ2dnRHalZxVkxmbmtYenFxYWRVWEZ5c2twSVNuVHQzVGkwdExYSzVYRXBJU0ZCYVdwcEdqaHlwS1ZPbWFQYnMyYWJ6Y0VhNjQ0NDdOR2JNR0czYXRFbkhqeDhQZi8ra3BhVnA3Tml4ZlhKRjg1U1VGQzFidGt3blQ1NVVRVUdCU2t0TFZWZFhKNWZMSll2RklxZlRxU0ZEaG1qVXFGR2FNbVdLcGsrZnJvU0VoS3RhWTZqMzZjNmRPN1Z6NTA2ZE9IRkNiVzF0c3R2dHlzek0xS1JKazB6bmp3VUdLb3U3M1UxZlp3QUFZcVMxMWFYeThuSkpGMzdaSGpldSszT1NBUURNQlFJQkJRSUJlYjFlZVR3ZURSL1dOK1lGakRmUFAvOThlSkdia0dlZWVVYlRwazJMVVVYOTA4cVZLdzJyeHQ5OTk5MTY0SUVIWWxRUllIUzI5cXdjRG9jU0VoTEM4d1FEZlJIZm1RQUFBQUNBS1B2Mzd6ZUVuQmFMUmRkZWUyMk1LdXEvenAwN1oyZ2JOR2hRRENvQmdQaEgwQWtBQUFBQUEwQjdlN3RPbno1OTBmMXFhMnUxYXRVcVEvdjA2ZE12ZTBnMm9yVzB0SVJIZGtUcWk4TzhBU0FlTUVjbkFBQUFBQXdBTHBkTC8vaVAvNmk4dkR6Tm5UdFhFeWRPakZxZHZhV2xSUVVGQlZxL2ZyMWNMcGZoK0h2dnZmZHFsdHN2bFplWEt5RWhRYU5HalZKemM3UGVldXV0cU5YU3BRdHpXaEowQXNDbEllZ0VBQUFBZ0FFaUdBeHF6NTQ5MnJObmp5d1dpekl6TTVXWW1LaTJ0amJEVVBWSVM1Y3UxZWpSbzY5aXBmMVRXVm1aVnE5ZUxidmRiZ2c0UTI2OTlkWWVyUmdQQVBnelhqMEJBQUFBWUFBS0JvT3FyNisvNkg2TEZ5L1c0c1dMcjBKRkEwZG5JV2RXVnBidXZ2dnVxMXdOQVBRZkJKMEFBQUFBTUFCWUxKWWU3WitkbmEydmZPVXJtakpseWhXcUNKRnljbkwwekRQUEtDRWhJZGFsQUVEY0l1Z0VBQUFBZ0FFZ0l5TkR6ei8vdlBidDI2Znk4bktkTzNkT0xTMHQ4dmw4U2t4TVZISnlzb1lPSGFyYzNGeE5uVHFWRmRhdmdERmp4dWphYTY5VlZWV1Z2RjZ2VWxOVGxaT1RvOW16Wit2R0cyL3NjUmdOQUlobWNiZTdnN0V1QWdDQWdhcTExUlZlYlRVbEpVWGp4bzJOY1VVQUVQOENnWUFDZ1lDOFhxODhIbytHRHhzZTY1SUFJSzZkclQwcmg4T2hoSVFFV2ExV1dhM1dXSmNFbU9JN0V3QUFBQUFBQUVEY0krZ0VBQUFBQUFBQUVQY0lPZ0VBQUFBQUFBREVQWUpPQUFBQUFBQUFBSEdQb0JNQUFBQkF2OUp4NWVwQUlCQ2pTZ0FnL25WOERlMzRHZ3YwSlFTZEFBQUFBUG9saThVaWk4VWlqOWNUNjFJQUlHNTV2Sjd3NnluUTF4RjBBZ0FBQU9pM0xCYUx2RjV2ck1zQWdMamw5WG9KT1JFM0NEb0JBQUFBOUR1aDNrY1dpMFZ1dDF2QllERFdKUUZBM0FrR2czSzczVkd2cVVCZlJ0QUpBQUFBb04reFdDeXlXcTJ5V3EwS0JBSnFibTZPZFVrQUVIZWFtcG9VQ0FUQ3I2Y0VuZWpyQ0RvQkFBQUE5Q3VoTitLaHNOTm1zNm5WMWNvUWRnRG9BWS9IbzFaWHEydzJXMVRJU2RpSnZveWdFd0FBQUVDL0V4cGlHUW82clZhckdob2JZbDBXQU1TTmhvWUcyV3kycUtDVGtCTjlIVUVuQUFBQWdINHBjdmk2M1c2WDMrOVg5YWxxQWs4QTZFSmpZNk9xVDFVckVBeklicmN6YkIxeHhSN3JBZ0FBQUFDZ3Q0WGVrSWQ2ZEVhMnQ3YTJxcTJ0VFltSmlYSTRISEltT21XMzg5WUl3TURrOC9ua2JuZkw2L0hLM2U1V0lIQWg0QXg5MEtNVDhZU2Y1Z0FBQUFENnBjaXdNN0xOYXJYSzcvZXJyYTFOcmEydENnYUQ0UThBR0VnaVYxTVAvV0hJNFhDRWg2d1RjaUxlRUhRQ0FBQUE2TGRDYjk1RG4wY09aN2ZaYkFvRUFvYVFrOEFUUUg4WEdWcWF2VGFHL2cyMUUzSWlYaEIwQWdBQUFPalhRbS9VZzhHZ0xCYUxBb0ZBK0hFbzZKUUlPQUVNUEpFcnFZY0N6Y2c1T2VuSmlYaEQwQWtBQUFDZzM0dDhNeDhaZk5LYkU4QkFaZGFyczJPNFNjaUplRVBRQ1FBQUFHQkE2UGltWGhLOU9RRU1lR2FoSmdFbjRoVkJKd0FBQUlBQnBlT2IrZENRZGdBWXFIZ05SSDlCMEFrQUFBQmdRT01OUGdBQS9ZTTExZ1VBQUFBQUFBQUF3T1VpNkFRQUFBQUFBQUFROXdnNkFRQUFBQUFBQU1ROWdrNEFBQUFBQUFBQWNZK2dFd0FBQUFBQUFFRGNJK2dFQUFBQUFBQUFFUGNJT2dFQUFBQUFBQURFUFlKT0FBQUFBQUFBQUhHUG9CTUFBQUFBQUFCQTNDUG9CQUFBQUFBQUFCRDNDRG9CQUFBQUFBQUF4RDJDVGdBQUFBQUFBQUJ4ajZBVEFBQUFBQUFBUU53ajZBUUFBQUFBQUFBUTl3ZzZBUUFBQUFBQUFNUTlnazRBQUFBQUFBQUFjWStnRXdBQUFBQUFBRURjSStnRUFBQUFBQUFBRVBjSU9nRUFBQUFBQUFERVBZSk9BQUFBQUFBQUFIR1BvQk1BQUFBQUFBQkEzQ1BvQkFBQUFBQUFBQkQzQ0RvQkFBQUFBQUFBeEQyQ1RnQUFBQUFBQUFCeGo2QVRBQUFBQUFBQVFOd2o2QVFBQUFBQUFBQVE5d2c2QVFBQUFBQUFBTVE5Z2s0QUFBQUFBQUFBY2M4ZTZ3SUFBQUFBb0Q4TEJvT3hMZ0VBWXNwaXNjUzZCQXdRQkowQUFBQUEwSXNpZzgzUTU0U2RBQVlxaThXaVlEQVlGWFlTZk9KS0llZ0VBQUFBZ0Y0UUdXcDIvT2k0RHdEMGR4MkR6Y2dQczMyQTNrRFFDUUFBQUFDWEtUTFVEQVFDc3NnaW05MG1xOFVxdTkwdXE1WGxFUUFNVElGQVFENmZUNEZnUUg2Zlh3RUZaTEZZd3ErTGhKM29UUVNkQUFBQUFIQVpRdUZtNk1QaGNNaVo2SXgxV1FEUUoxaXRWamtjamdzUEVpVzMyeTJQMTZOZ01DaXIxU3FyMVVyWWlWNUQwQWtBQUFBQWx5Z3k1SlNrbE9RVTJXeTJHRmNGQUgyWDArbVVQY0V1dDlzZGZ1MGs3RVJ2WWZ3RUFBQUFBRnlDeUtIcWdVQkF5VW5KaEp3QTBBMTJtMTNKU2NueSsvMEtCQUtHK1l5QlMwWFFDUUFBQUFBOUZCbHkrdjErT1JJY3pNTUpBRDBRR3RKTzJJbmV4RTlpQUFBQUFMZ0VvYURUYXJYSzZXUk9UZ0RvcVNSbmtxeFdhempvQkM0WFFTY0FBQUFBOUZCa2o4N3dJaHNBZ0I1ekpEam8wWWxlUTlBSkFBQUFBRDBRZWlNZUNqcHRWdWJsQklCTDFiRkhKMkVuTGdkQkp3QUFBQUQwVU9RaVJDeEFCQUNYem02M2gxOVBDVGx4dVFnNkFRQUFBT0FTaElaWldpeVdXSmNDQUhITFlyRXdiQjI5aHFBVEFBQUFBSHFJSVpZQTBIdDRUVVZ2SWVnRUFBQUFnRXRBRHlRQTZCMjhucUszRUhRQ0FBQUFRQS93Wmh3QXJoeGVZM0U1Q0RvQkFBQUFBQUFBeEQyQ1RnQUFBQUFBQUFCeGo2QVRBQUFBQUFBQVFOd2o2QVFBQUFBQUFBQVE5d2c2QVFBQUFBQUFBTVE5Z2s0QUFBQUFBQUFBY2M4ZTZ3SUFBRUQvRkF3R1kxMENnRGhsc1ZoaVhRSUFBSWhEQkowQUFLQlhSQWFib2M4Sk93SDBsTVZpVVRBWWpBbzdDVDRCQUVCM0VIUUNBSURMRWhscWR2em91QThBZEtaanNCbjVZYllQQUFCQVJ3U2RBQURna2tXR21vRkFRQlpaWkxQYlpMVllaYmZiWmJVeUhUaUFuZ2tFQXZMNWZBb0VBL0w3L0Fvb0lJdkZFbjQ5SWV3RUFBQ2RJZWdFQUFDWEpCUnVoajRjRG9lY2ljNVlsd1VnemxtdFZqa2NqZ3NQRWlXMzJ5MlAxNk5nTUNpcjFTcXIxVXJZQ1FBQVRCRjBBZ0NBSG9zTU9TVXBKVGxGTnBzdHhsVUI2SStjVHFmc0NYYTUzZTd3YXc1aEp3QUFNTU40TWdBQTBDT1JROVVEZ1lDU2s1SUpPUUZjVVhhYlhjbEp5Zkw3L1FvRUFvWjVnQUVBQUNSNmRBSUFnQjZJRERuOWZyOFNIWW5Nd3duZ3FnZ05hZmQ0UE16WmlhdW1wcVpHMjdkdlYwbEppV3ByYStWMnU1V1ltS2loUTRkcTJiSmxHanAwYUt4TFJCOVdWbGFtTld2V3FLcXFTb01HRGRJZGQ5eWgyMisvUGRabEFmMGFRU2NBQU9pUlVOQnB0VnJsZERJbko0Q3JKOG1aZEdHaG9rREFzQ0o3Zi9iS0s2K29xS2lvVjg0MWJOZ3cvZWhIUCtxVmMvVm53V0JRSDM3NG9UWnMyR0RvUGV4MnUxVlZWYVcydHJZWVZYZnB6cDgvcnhkZWVNSFF2bno1Y3VYazVNU2dvdjZydWJsWkw3Lzhjdmo3NU55NWMvclZyMzZsMU5SVTNYVFRUVEd1RHVpLzZJSUJBQUM2TGJKSFozaXhFQUM0aWh3SkRvYXY0NHBiczJhTlB2NzRZNzdIY01rcUtpcE13L0RpNHVJWVZBTU1IQVNkQUFDZ1cwSnY5a0pCcDgzS3ZKd0FyajZyMVJvT09pVVJSS0hYVlZWVjZZOS8vR09uMjVteUJkMHhiTml3SHJVRDZCME1YUWNBQU4wV3VRZ1JDeEFCaUFXNzNSNStIV0wxZFZ3SnUzZnZOclJaTEJaOTR4dmYwSTAzM3FpRWhBVFYxZFVwTlRVMUJ0VWhYbHh6elRWYXNtU0pmdnZiMzRiL0lKT2JtNnRGaXhiRnVES2dmeVBvQkFBQVBSSWFMa3E0QUNBV0xCYkxnQnUyZnUrOTkrcldXMjgxM2JabHl4YkRVTmpzN0d6ZGYvLzlwdnNuSmliMmVuMzl6Wmt6Wnd4dE45NTRvK2JQbng5K3pDSkU2STU3N3JsSE45OThjM2d4b25Ianh2SDdFM0NGRVhRQ0FJQnVZNmdvZ0w1Z29MMFdqUjA3dHROdEJ3NGNNTFNscHFacTJyUnBWN0trZnEyOXZkM1FObUxFaUJoVWd2NWc2TkNoQk9QQVZjVGtJZ0FBb0VjR1drOHFBSDBQcjBPNDJ1aUZCd0R4Z1I2ZEFBQ2dXd2dWQVBSRlRLWFJjOS8vL3ZkVlgxOGYxZmJrazA5cTFxeFpPbkxraURaczJLQ1RKMCtxcGFWRlM1WXMwVDMzM0JQZXorLzNxN1MwVkVlT0hOSEpreWRWVTFPajV1Wm0rWHcrSlNjbmE4U0lFWm8wYVpKdXZmVldaV1JrWEZJTkxTMHQyclp0bS9idTNhdHo1ODdKNC9Fb016TlRreWRQVm41K2ZyY1djNm1zck5TdVhidDAvUGh4MWRiV3FxMnRUWGE3WFNrcEtSb3laSWpHangrdnZMdzg1ZVRrU0pMKzR6LytRL3YzNysvMGZPdldyZE82ZGV2Q2p4Y3RXcVNISG5ySXNKL2Y3OWV1WGJ1MGYvOStWVlpXcXJtNVdWYXJWV2xwYVJvM2Jwenk4dkkwYytiTVRyOW5WNjVjcWM4Ly96eXE3VXRmK3BJZWVlUVJuVDE3VnV2WHIxZHBhYW5xNitzMWVmSmtmZmU3Mzczb3ZiZ2FqaHc1b3QyN2Q2dTB0RlNOalkzeStYeEtTVWxSZG5hMnBrNmRxdm56NTE5MDJvVDYrbm9kT25SSXg0NGQwNmxUcDFSWFZ4Zit1ZzBhTkVoang0N1Y3Tm16TlgzNjlFN3YzNDRkTy9UMjIyOUh0V1ZsWmVrZi91RWY1SEs1OUljLy9DSDhmUlVJQlBUem4vLzhvc2RKMHFGRGg3UjkrM1pWVkZTb3NiRlJEb2REMmRuWm1qdDNydWJPbmR0cFBjODg4NHg4UGw5VTIvLzRILzlERXlaTUNEK3VxNnZUOHVYTERjZSs5TkpMU2sxTjFlblRwN1YxNjFZZFBueFk5Zlgxc2xnc0dqWnNtR2JPbktrNzdyaERTVWxKWGQ1WFNhcXBxZEcyYmR0MDZOQWhuVDkvWGo2ZlR4a1pHWm95WllydXZQTk9EUnMyVEgvLzkzOXZtTGJoVzkvNmxtNjg4Y2FMbmgvb1N3ZzZBUUFBQUtBTExwZExiVzF0Y2lZbEtTVTVPZGJsWERGbVlVK2tRNGNPYWVYS2xXcHNiRFRkM3R6Y3JPYm1aaDA3ZGt5Ly8vM3Y5ZkRERDJ2aHdvVTlxcUcwdEZTdnZmYWE0UnExdGJXcXJhMVZRVUdCbGkxYnB1dXZ2OTcwZUpmTHBYZmVlVWQ3OSs0MWJQUDcvV3B2YjFkOWZiMUtTMHZsZHJ2RFFXZHZLQzB0MWR0dnY2M2EybHJEdHZiMmRwMDdkMDY3ZCs5V2RuYTJubjc2NlI2dHZuM3k1RW05OU5KTGFtdHI2N1Y2ZThQNTgrZjExbHR2cWFRdHhDSmNBQUFnQUVsRVFWU2t4TEN0c2JGUmpZMk5LaTR1MWtjZmZhVEhIMzljVTZaTU1UM1BmLzduZjZxd3NOQjBtOS92RDMvOWQrL2VyZHpjWEQzMTFGTmRCdWtkdVZ3dXZmVFNTNnFxcWdxM2RlY1BKRDZmVDcvNHhTKzBZOGNPUS92Um8wZDE5T2hSN2QyN1YwOC8vYlRzOXQ2UFY3WnMyYUxWcTFmTDcvZEh0VmRWVmFtcXFrbzdkKzdVOTc3M1BRMGVQTmowK0dBd3FIWHIxbW5EaGcwS0JBSlIyMnByYTdWbHl4YnQyTEZELysyLy9iZGVyeDJJRllhdUF3QUFBRUFFcjllcnVybzZsWlFjMWNHRHhTb3JLOWZwMHpWcWFXbUpkV2xYVEgxOXZWYXRXdFhsUGxWVlZaMkduQjM1ZkQ2OSsrNjdLaWdvNkhZTk5UVTFldVdWVjdxOGhzZmowUnR2dkdINnRmQjZ2WHJwcFpkTVE4NHJiZmZ1M2ZxM2YvczMwNUN6bzZxcUtyMzQ0b3VxcTZ2cjFybUR3YURlZU9PTlBoZHlWbGRYNjMvLzcvOXRHbkoyMU5MU292LzdmLzl2cDJIbW9VT0h1bjNkc3JJeXZmenl5L0o0UE4wKzV2MzMzNDhLT2J2cnZmZmVNNFNjSFJVVkZXbkRoZzA5UHZmRjdOcTFTKys5OTU0aDVJeFVXMXVydDk1NnE5UHRxMWF0MHU5Kzl6dER5Qm5KNC9Ib3RkZGVVME5EdzJYVkMvUVY5T2dFQUFBQUFGMEl5azZmT3EybTVtYno3ZTNkRDFiaXpjYU5HN3NNVkRwS1NFaFFUazZPUm93WUlhZlRHZTY1MXpHTVc3Tm1qZkx5OHBTUWtIRFJjNjVmdno0Y3lOanRkdm45ZnROcFUxcGFXdlRaWjU4cFB6OC9xbjNMbGkybVlWWnVicTVHang0dG04Mm14c1pHVlZSVUdFTEdJVU9HS0NzclM5S0YwTGZqZ2tScGFXbEtUVTBOUDA1UFR3OS9YbEZSb1pVclZ4cnVYMVpXbGlaUG5peXYxNnVTa3BLb0VMU2xwVVd2dmZhYVhuamhoUzd2aVNRVkZoWjJPMkMrV2x3dWwvN3pQLzlUVFUxTlVlMXBhV202NFlZYjVIUTZWVkZSb2JLeXN2QzJZRENvdDk1NlN6LzYwWStVbHBiVzZibUhEQm1pc1dQSEtpMHRUWUZBUUNkUG5sUjVlWG5VUHRYVjFmcjAwMDkxNTUxM1hyVFc1dWJtaTRhVlpzNmNPYVBUcDArSEg5dnRkc013OUpBLy92R1BXcng0Y2EvMjZseXpaazM0ODRTRUJIbTlYdFA5amg0OXF2THljbzBiTnk2cXZhQ2dRTnUzYisvMC9KSG45UGw4blQ0M0lONFFkQUlBQUFBWThHclAxdXBjWFoxcDJPZDBPdVZNVEZScVdxckprZjFES0VqTHpzNVdYbDZlSEE2SHpwdzVvNVNVbEtqOVJvMGFwYnZ1dWl1OFR5U1h5NldmL09RblVlRlFjM096aW9xS2xKZVhkOUVhQW9HQXNyS3k5TmhqanlrM04xY2VqMGViTjIvVysrKy9iOWkzcUtqSUVIUVdGUlVaOXJ2bm5udTBaTWtTUTN0bFpXVlUyUGtYZi9FWDRjOS8rdE9mR25vWTNuYmJiVkZ6bFVaYXRXcVZJU1RLejgvWEF3ODhJS3Yxd2lCS244K25WMTk5TldvZTBQTHljaFVYRjNjNm5Ec2s5TFVaTkdpUTVzeVpvNHlNRERVME5NUzBoK2Y2OWVzTnZWZXZ1KzQ2UGZua2swcU9tTjVodzRZTldydDJiZml4MiszV0o1OThvcVZMbDBZZGE3ZmJOVy9lUEMxY3VGQWpSNDQwWE8vVFR6L1ZMMzd4aTZpMnp6NzdyRnRCWjZqM3I5MXUxODAzMzZ4Um8wYXByYTFOUjQ0YzZmSzRVT2grMzMzM2hlZkNyS3FxMGx0dnZXVUkxRjB1bDQ0ZlA2NUpreVpkdEo3dUNnUUNtakZqaGg1KytHRU5HVEpFalkyTldyMTZ0Yjc0NGd2RHZrVkZSVkZCcDkvdjEyOSs4eHZEZm5hN1hVdVhMdFc4ZWZPVW5KeXNob1lHL2U1M3Y5UFdyVnQ3clc0ZzFnZzZBUUFBQUF4b1ZWWFZobUdiZzlMU05DaDlrQWFsRFpMVk5qQm0vSm8zYjU2KzhZMXZoTU81am02NjZTWXRXclNvMDdrTms1T1RsWitmcjVVclYwYTFIejkrdkZ0QnA4UGgwSFBQUGFmTXpNenc0L3o4ZkZWWFZ4dUd3RmRYVnh1T054dk9IanBYUnprNU9iMHlQMmR4Y2JGT25qd1oxVFpwMGlRdFhibzA2ajdaN1hZOStPQ0RoZ1dQQ2dzTEx4cDBTaGNDNkwvKzY3K09DaEZqeGVWeTZkTlBQNDFxUzBsSjBSTlBQR0dvNzY2Nzd0TG16WnVqL244VkZoWWFnczRWSzFaME9zK2tKTjE2NjYzYXNHRkRWRGg5NnRRcHRiVzFkV3N4bnFTa0pIM3ZlOS9UbURGandtMzMzbnZ2UlkrNzdiYmJvdmJMenM3V1UwODlwUlVyVmhqMnJhNnU3dFdnTXpTWGErajdLRDA5WFk4Ly9yZ3FLaXAwN3R3NXc3VWo3ZCsvMzdRWDhEZS8rYzJveFlVeU1qTDA5YTkvWFZhclZaczNiKzYxMm9GWUdoZy9zUUVBQUFEQVJNZVEwK2wwNnRvSkV6UW1aNHd5TWpJR1RNaVpucDZ1Ung1NXBOT1FVN29RaXBpRm5FMU5UU29ySzlPdVhidWloaXFIZEhmdXYzbno1cGtHazdObnp6YTB1Vnd1dzdEMnlPSGtJYXRYcjliR2pSdXZXTy9IQXdjT0dOcm16NTl2ZXArR0R4OXVHTnBjVVZIUnJldDg4NXZmN0JNaHAzUmhoZldPdzZobnpKaGg2UDByU1ZhcjFkQkRzNmFteHZEMU1BczV2VjZ2YW1wcVZGeGMzR21Qdys0TzZiL3Z2dnVpUXM3dU11dkZPM3o0Y05OejlmWWN2bC8rOHBjTjMwYzJtMDB6WnN3dzdOdmEyaHIxK1BEaHc0Wjl4b3daMCtrSzZrdVdMT255L3o0UVQralJDUUFBQUdCQWFtaG9pQXJoTXRMVGxUMDZPNFlWeGM2c1diTU1ROUhOQkFJQkZSVVZhZi8rL2Fxc3JOU1pNMmM2blRzd3BMc2hZM2EyK2IzdmJIVnlqOGVqeE1URThPTlpzMllaaHB4N1BCNzkrdGUvMWdjZmZLQ3BVNmRxenB3NW1qWnRtbXcyVzdkcSt2L3MzWGw0VTJYYVAvQnZscVpKOTMwdlhTaFFvYTB0RkxGbEI2R09JN2lBSW80anZJaktpS016TGo5SFJ0L1hHWmwzeG5GNVI1VFJFUkJSUUtrc2ppUEtvb1d5bEphMlVLQ2xMWlNXYm5STjEyeE5zL3orNkNUVDAzT3l0RTJUcHIwLzErVWxmWEp5enRNa1RYTHVjei8zYmNuQTJwRUE4T21ubitMVFR6KzE2djREYTF4eUNROFBSMlJrNUtEbk5sSzRmdWV6WjgvaTdObXpWdTlESnBPeE1qR2xVaW55OC9OUlhsNk8rdnA2cTRLWTFyNjI3cnp6VHF2blp1RHQ3VzJ5bG1oZ1lDQnFhbW9ZWTROcGptUU5VMzhQUVVGQnJMR0J4NjZ1cm1adGs1aVlhUEpZYm01dUNBNE9acFNkSU1SWlVhQ1RFRUlJSVlRUU11N290RG8wTlRVYmZ4N1BRVTZnTDVobXljMmJOL0hwcDUraXFhbHBVUHZtYWlqRXhWVEdvalVCV0tBdkkvVFNwVXVjV1pZYWpRWkZSVVVvS2lxQ3I2OHZIbnp3UWR4eHh4MVc3ZGVjYmhPTnE2dzFzT2tSRjFNQkwwZXhKamhyU2YvZlc2dlY0dURCZzhqS3lqTGJIWnlMTmE4dEh4OGZ6bXhUUzh4bDBGcjdtaHdPVTNQbWF1dzE4SEhneWk0MWRjSEEzSDRKY1VZVTZDU0VFRUlJSVlTTU94MGRIY1pNUkJjWGwzRWQ1QVJnc2M1aFhWMGQzbjMzWFZibW1GQW9SRVJFQkFJQ0F1RHY3dys5WG85ang0Nk41RlJONHZQNStOV3Zmb1dmZnZvSlAvendBMnM1cjBGN2V6dDI3TmlCeHNaR3prWkZnMkhyTEQ0dVlyRjR4STh4R0pZeWVLM1JQekMzYTljdVZnMVdvSysrYWxoWUdQejgvT0R2NzQvOC9Iek8ycXlXV0ZQRGM2eFJxVlNzTVVzZDRRY2JaQ1prdEtKQUp5R0VFRUtJZzVXWGwrUGN1WE80Y2VNR09qczcwZHZiQzRsRWd1am9hRHozM0hPT25oNHg0ZHk1Yy9qaGh4L1EzdDZPa0pBUXJGaXhBdkh4OFk2ZUZyRlMvNHluNEdEMlVsREM5UFhYWDdPQ2V2ZmVleTh5TWpJWTJXMVZWVlVPQzNRQ2ZjSE9KVXVXWVA3OCtTZ3NMRVJCUVFGS1MwdWgxV3BaMng0K2ZCZ3pac3l3S3B2VkZIZDNkMWIyM09yVnF4a2RzQzNOMXhKVHpaOGNoU3ZUTVQwOUhRc1dMTEI2SDhIQndRQ0Fpb29LVnBBekpDUUVUenp4QktzTzV2WHIxNGNVNkJ5UHhHSXhLOUJ2S1JQWDJucW5oSXgyRk9na2hCQkN5TGdpbFVxeGFkTW0xdmhycjcxbTl4cG9Db1VDTzNmdTVGeG1LWmZMT1p0NmtOR2h0TFNVMFZtNnBxWUdIMzc0SWY3bmYvN0g0dkpBTWpvbysyVThEV1ZaNjNpaVZDcFJYbDdPR0l1TGk4T3laY3RZMjFyYmVHaWtpVVFpcEtXbElTMHREVEtaRENkUG5zVDMzMy9QQ25oZXVIQmhXSUhPZ0lBQTFsTCtucDRlbTNSMEg2MjQzdU02T3p1SDlEdGZ2SGlSTmJaNjlXck9aaitqNWJYbERIeDhmQmdkNm9HK2k2cUxGeS9tM0w2dXJtN1laUmdJR1Myb3JSWWhoQkJDaUFOb3RWcTgvLzc3bkVGTzRuaGFyUmEzYnQweWVmdkFoaWRBMzNMTzY5ZXZqK1MwaUEzMVgzNUx0ZW5NYTJ0clk5VUFOTldrNWN5Wk0vYVlFaWRUOVJvOVBEeHc3NzMzWXVuU3BhemJobHR2a2l1TCsrVEprNXhMaHdkeTFxWENVNlpNWVkxZHZYcVYxWnlIeThEZmVXQXdEdUIrYlZWVlZWRTI1eURFeHNheXhpNWZ2c3paU0VxdjErUEFnUVAybUJZaGRrR0JUa0lJSVlRUUI4ak96c2JObXpjNWIrUHhlS051cWVKNDBOSFJnVE5uenVEamp6L0dpeSsraUowN2Q1cmMxbFRXSm1WemtyR0lxN1pmU1VrSm83T3pScVBCL3YzN1VWeGNiTStwTVd6WnNnWFoyZG1jbmJqMWVqMW5FeVVmSDU5aEhYUFdyRm1zeDZldHJRM3Z2ZmNlWitCUHI5ZWpvcUlDTzNic0dGU1g4cEZXVVZHQnk1Y3ZtLzJ2c2JFUkFCQWRIYzFxa0tUWDY3Rmx5eFlVRlJWeEJweWJtNXR4Nk5BaDdObXpoekhPOWRvNmV2UW9JL08ycHFZR24zenlpUzErelhGanhvd1pyREc5WG84UFB2Z0ErZm41MEdnMEFJQ0doZ1pzM2JxVjgrSWRJYzZLbHE0VFFnZ2hoRGpBK2ZQbldXTStQajVZdDI0ZDR1TGl3T1B4akNlVlpPUVZGQlJnMjdadFZtOC9lL1pzWEw1OEdWZXVYREdPTFZ5NEVKTW1UUnFKNlJIaVVBRUJBUkNMeFl3c1JiVmFqVC8vK2MrSWpvNkdSQ0pCVFUwTlo2ZG5lNUpLcGRpN2R5OHlNek1SSFIyTjBOQlFZNjNDaW9vS05EYzNzKzZUbkp3OHJHTjZlM3RqeVpJbCtPR0hIeGpqMWRYVitOT2Yvb1NBZ0FBRUJRVkJJQkJBTHBmajFxMWJ4c2N4TGk1dVdNZTJwY3pNVEl2YlpHUms0TUVISHdRQXJGaXhBdSsvL3o3ajl1N3VibnowMFVmdzhQQkFXRmdZWEYxZG9WS3AwTnpjYkt6L21KcWF5cmhQWkdRazh2UHpHV041ZVhrb0t5dERlSGc0WkRLWlZabWloQ2ttSmdieDhmRW9LeXRqak12bGNtemZ2aDA4SGc4Q2djQVk4Q1JrTEtGQUp5R0VFRUtJQTNDZGNOOTc3NzJNSllGaFlXSDJuTks0TnRqT3lRS0JBTTgrK3l5cXE2dlIxdGFHME5CUWhJU0VqTkRzQ0hFc2dVQ0F1WFBuNHZqeDQ0eHh2VjdQV2dxYmxwYUdjK2ZPMlhONkxCcU5CaFVWRmFpb3FEQzdYVVpHeHJEcWN4b3NYNzRjOWZYMW5LVklXbHRiMGRyYU91eGpqRFpUcDA3Rmd3OCtpSU1IRDdKdWs4bGt1SGJ0bWxYN3VmUE9PM0g0OEdIMDlQUXd4anM3T3huTmNVSkNRdURxNnNySUlpYm1yVm16Qm4vNjA1ODRMMERvOVhwR2tIUDY5T21vcjY5blpUM1Q2aExpakdqcE9pR0VFRUtJQXd3OHFRTkFnVEluRkJVVmhaU1VGSHJ1eUpoMzMzMzNjZGFqTk9EeGVGaStmRG5tekpsangxa05qYXVyS3g1NjZDRmpkdUp3OGZsOC9PcFh2OExQZnZZenpxWFlYSVJDSVh4OWZXMXlmRWZKeU1qQWswOCthYkplSzVlQWdBREd6OTdlM2xpL2ZqMUVJcEhKKzRTRWhPRFpaNStGUkNJWjhsekhJejgvUDd6MDBrc1dTNm9rSnlkajdkcTFuQ1VIeEdMeFNFMlBrQkZER1oyRUVFSUlJYU1FWlU0UVFrWXJGeGNYL09ZM3Y4SFpzMmVSbTV1THVybzZxTlZxZUh0N0l5NHVEZ3NYTGtSc2JLekZMTXFSOVBUVFQ2T2twQVRsNWVWb2JXMkZUQ2FEUXFHQWk0c0xQRDA5RVJZV2htblRwaUUxTlJVZUhoNDJQVGFmejhmOTk5K1BoUXNYSWljbkIrWGw1V2hvYUlCY0xvZFdxNFdycXl0OGZId1FHaHFLS1ZPbVlQcjA2ZkR5OHJMcEhCd2hOVFVWU1VsSk9ILytQRXBLU2xCVFU0UHU3bTZvMVdxSVJDSjRlbm9pT0RnWUV5ZE9SRXBLQ3VkS2hhU2tKTHorK3VzNGR1d1lTa3RMMGQ3ZURwRkloS0NnSUtTbXBtTCsvUGx3ZFhWMXdHL24vRUpEUS9IR0cyL2d6Smt6dUhEaEF1cnI2NkZVS3VIcDZZbkl5RWpNbmowYktTa3BBTUNaK1ducnZ4TkM3SUduNmxGeHQ2WWpoQkJDeUlpVHl4WEdaWC91N3U2SWlZbDI4SXhNMCtsMDBPbDA2TzN0aFZxdFJsQmdrS09uTkNSU3FSU2JObTFpamIvMjJtdUlqSXhrakgzMjJXZXNKWmdMRml6QTZ0V3JvZFZxa1p1Ymk3eThQRFEyTmtJbWs4SER3d094c2JGWXRHZ1JKaytlekRyR2IzN3pHODRtR2FaczNMZ1JTVWxKbkxlVmxaWGgwcVZMcUtpb1FIdDd1L0ZrM3NQREE1R1JrWWlQajhlc1diUE1ac0NZZWl6ZWZmZGR1TG01SVNjbkI5bloyV2hxYWtKUFR3OWVmdmxseE1YRm1iMmZoNGNIcEZJcFRwOCtqVXVYTGtFcWxVSWdFQ0E0T0JocGFXbVlQWHMySStPcHVia1pwMDZkUW5GeE1kcmIyNkhUNmVEbjU0ZkV4RVJrWkdSWXpCU3FyYTFGYVdrcHFxcXEwTkRRZ0k2T0R2VDA5RUFzRnNQWDF4ZHhjWEdZUFhzMm9xS2lXUGN0S2lyQ1J4OTlaSGIvL1FVR0JtTHo1czBBZ01yS1NyejExbHVNMjNrOEhqNysrR096KzlCb05DZ3NMRFRPdWJ1N0cwcWxFaEtKQkY1ZVhvaUppVUZDUWdKU1VsTEE1NXRlZkdYcjE2YXphVzVwaGtna2dvdUxDL2g4dnRuSHlwVGk0aExqdnhNU3BnM3F2bVBsL1pBUVFnQ2dwYVVGcjczMkdtT014K1BodmZmZWc1dWJtMTNtWUl2M2RVSUF5dWdraEJCQ0NCbTA5dloyL09NZi8yRFZwdXZzN01URml4ZHg4ZUpGM0hmZmZiam5ubnRzZnV6cTZtcDg4Y1VYcUsydFpkMm0xV3FoVXFuUTJ0cUtpeGN2NHB0dnZzR3laY3V3ZVBIaVFSMURyOWZqODg4L0gxS2R2ZE9uVHlNek01TlY4N0txcWdwVlZWVW9MQ3pFTTg4OEE3RllqT3pzYkdSbVpyS2FJVFEyTnFLeHNSRzV1Ymw0NFlVWE9ET0EydHJhc0hYclZ0VFYxWEhPUTZGUVFLRlFvTDYrSHRuWjJaZ3padzVXcjE1dDliTFNrWkNibTR1REJ3OHk2czRaeU9WeXlPVnlORFEwSUNjbkJ3RUJBWGpzc2NkdzIyMjNEZW9Zam54dEVrSUljVTRuVHB4Z2pVMllNTUZ1UVU1Q2JJbEM1SVFRUWdnaGc2QldxL0hoaHgreUFra0QvZk9mLzBSNWVibE5qNTJYbDRlMzNucUxNOGpKUmFsVUlqTXpFOXUyYmVPc3ZXVktRVUhCa0lLY09UazUyTDE3dDluR1B1WGw1ZmptbTIrUWs1T0R2WHYzbXUzNDJ0M2RqZTNidDBPbjAzSGVaaXJJeWVYTW1UUDQ4c3N2cmQ3ZTF2YnUzWXVkTzNkeUJqbTV0TGEyNHYzMzMrYzgrVFRGa2E5TlFnZ2hvMHRMU3d2a2NybkY3UzVmdm95c3JDelcrS3haczBaaVdvU01PTXJvSklRUVFnZ1poTnpjWEdQZ2pjL25nOGZqUWF2VmNtNTc5T2hSUmhmMTBOQlE0OUwxaG9ZRzF2YisvdjZNaGd6OWw1MlhsNWRqMTY1ZEpvL2w0dUtDM3Q1ZXp0c0tDZ3JnNStlSEZTdFdXUGp0K3Z6d3d3OVdiVGZRZ1FNSGpQOFdDQVFtNTNyeTVFa0lCQUtydHEydnIwZHBhU21tVFRPOXRKakg0eUU4UEJ6aDRlSHc4UENBUXFGQVJVVUZXbHBhR051ZE9YTUc4K2ZQeDRRSkV3RDBOVmtJRFEwRjBCY1U3dWpvWUd3dkZBb1pUUno4L1B4TXpzR2N3NGNQSXpzNzIrVHRJcEdJTXppczErdXhiOTgrK1B2N215eGgwTjl3WHB1RUVFTEdsc3JLU3V6ZHV4ZnA2ZW1ZT1hNbW9xS2lHSis5emMzTk9ISGlCRTZjT01HNkdPcnQ3WTE1OCtiWmU4cUUyQVFGT2draGhCQkNCa0duMDBFaWtlQ3h4eDR6MWxHOGN1VUtQdjMwVTFiOXpiS3lNbWcwR3VOeTZWZGVlY1Y0MjhhTkcxblpqT3ZXclVOY1hCem5NZmZzMmNNS1dnbUZRdHgzMzMxSVMwdURwNmNuTkJvTnlzcks4UFhYWDZPeHNaR3g3ZkhqeDVHZW5tNE03SmxqeURwTVNFaEFmSHc4TkJvTnFxdXJHU2RJcHN5ZlB4LzMzWGNmSkJJSmJ0NjhpWjA3ZDZLNXVabXhqVjZ2aDBhalFXQmdJTmF0VzRmWTJGaDBkSFRnMEtGRHlNM05aZTJ6cEtTRU05RHA2ZW1KSlV1V0lDMHRqZFhVUTZ2Vll0ZXVYY2pMeTJPTW56MTcxaGpvakkrUHh4dHZ2QUdnTHh0MTE2NWRqRzNEd3NMdys5Ly8zdUx2YkU1cmF5c09IejdNR3ZmMTljWEtsU3VSbEpRRWtVZ0VoVUtCd3NKQzdOKy9IeXFWeXJpZFhxL0hWMTk5aGFsVHAxcGNkaitjMXlZaGhKQ3hSNlZTSVNzckMxbFpXUkFLaGZEeDhZR0xpd3U2dTdzNW13OEJmUmNmbjN6eVNiaTR1Tmg1dG9UWUJpMWRKNFFRUWdnWnBEVnIxaUExTlJVQ2dRQThIZzlKU1VsWXVYSWxhenV0VnNzS09BNUZVVkVSbXBxYVdPTlBQdmtrbGk1ZGFtellJeFFLa1pDUWdKZGVlb25WS1ZXdjEzTXVUVE5selpvMStQV3ZmNDBsUzViZ1p6LzdHVFpzMklDWW1CaXo5NG1MaThPamp6NEtkM2QzOFBsOHhNYkdZdTNhdFNhMzM3QmhBMkpqWXdFQVBqNCtXTHQyTFlLQzJFMWR1TEpmZzRLQzhPYWJieUlqSTRPemM3RkFJTUQ5OTkvUEdxK3NyRFQ3TzlqYThlUEhXUUZxaVVTQ2wxOStHYW1wcWNZTVhqYzNOOHlkT3hmUFBQTU1heDlTcVJSRlJVVldIYy9lcjAxQ0NDSE9RYVBSb0xXMUZRME5EU2FEbks2dXJsaS9majBtVFpwazU5a1JZanNVNkNTRUVFSUlHWVRRMEZDa3BLU3d4bWZNbU1HNXZUWDFzU3k1Y3VVS2F5d3VMZzdKeWNtYzIzdDZlbkl1T1NzcEtlSFltaTA1T1JucDZlbURteVRBMmZSbzRzU0o4UGIyWm8xUG16WU5FUkVSakRFZWo0ZnAwNmV6dHVWNkRDVVNDV2RIZWFWU2lkcmFXbHk4ZUJHRmhZV3MyOXZiMjgzK0RyWldYRnpNR2x1MGFCSDgvZjA1dDU4eVpRcG5WaS9YZmdaeXhHdVRFRUxJMkpDWW1JalhYbnVOODNPWUVHZENhMVVJSVlRUVFnWmhZSERPUUNLUndOUFRFOTNkM1l4eGM0MTVyRlZUVThNYVMwaElNSHNmcm13TXFWU0szdDVlaTh2Ujdyenp6c0ZOOE45TUxZdjM4ZkZoTmVHSmpJemszSmFyRHFhcDJxTUFqSjNjS3lzcjBkRFFBSVZDWVhhTy9aZUZqelNsVW9uVzFsYld1TGw2bzBEZmMxZFJVY0VZc3liNzBoR3ZUVUlJSWFOVGFtb3FYRjFkVVZ4Y2pKcWFHclMxdFVHcFZFS3IxVUlpa2NEZDNSMmhvYUdZT0hFaVVsSlNFQndjN09ncEUySVRGT2draEJCQ0NCa0VkM2QzazdkeEJSQUgwKzNjRks0bFpwWWE0M0JsVVJyMjVldnJhL2ErcGdKbWxoaVcwQS9VdjhHU0FkZHljNkN2UWRCQVhJOWhWMWNYUHZ2c002dXpWTTN0YTZRTURDd2FXSHJ1dUI0YlU4c00rM1BFYTVNUVFzam9KQkFJa0p5Y2JITDFCeUZqRlFVNkNTR0VFRUpHT1VNbjdmNTRQSjdaKzVqcnptNEpWN0J4TkZHcFZIajMzWGM1c3h4RFEwTVJIQndNUHo4LytQdjc0OUNoUTZ5bVQvYkM5YndCbHA4N3J2dFIweUJDQ0NHRUVNdm9HeE1oaEJCQ3lDam40ZUdCcnE0dXhsaEhSNGZaKzNEZHp1UHh6R2I5OWQ5dU5QdnBwNTlZUWM3YmI3OGR2L2pGTDFpWnJOOTg4NDA5cDhZd3NDR1VRV2RuSjN4OGZFemVqK3U1TTVVQlN3Z2hoQkJDL21QTUJqcHBLUTRoaEl4ZG96MElRNGl0aFlXRjRkYXRXNHl4OHZKeUxGMjYxT1I5eXN2TFdXUFIwZEZqNHU5bllBZHlvVkNJOWV2WHM1Ykl5K1Z5cy9VOUxSbk9mWUcrUUtlM3R6ZXJQbWw1ZVRtaW9xSk0zby9ydWJQVThaNFFRZ2doaEl5aFFHZi93S2JoM3hUc0pJU1FzWWZINDBHdjF6T0NOV01oY0VPSU9Ra0pDU2dvS0dDTWxaU1VvS0tpZ3JORGQwZEhCODZlUGNzYVQwcEtHckU1MnBOVUttWDg3T3JxeWxrSGxPc3hNSVZyYWJoVUtvVmFyZWJjdDdXbVRadUduSndjeHRpUFAvNkk5UFIwem96UEsxZXVjRGFmU2t4TUhQSWNDQ0dFRUVMR0M2Y1BkUFlQYWc3OGIrQTJoQkJDbk5mQXdHYi8vN2kySVdRc1NVMU54VGZmZk1OWTBxelg2L0hoaHg5aXhZb1ZtREZqQnR6YzNLRFJhRkJhV29wOSsvWkJxVlF5OWlHUlNMQmd3UUo3VDMxRURBeEt5dVZ5bkRwMUN2UG16VE9PNWVmbjQ1Ly8vS2ZWKytRS09xclZhbVJtWm1MRmloVndjWEZCWldVbEprK2VQS2k1TGw2OG1CWG83T3pzeE50dnY0MlZLMWZpdHR0dWcxQW9oRUtoUUg1K1B2YnYzOC9heDZSSmt6Z0Qyc1J4Qm43ZTZIUTY4UGw4QjgyR0VFS2MyOERhMVBTZG5neUhVd2M2K3djMWRUb2RlT0JCSUJTQXorTkRLQlRTbHcxQ0NCbURkRG9kTkJvTmRIb2R0Qm90ZE5DQngrTVozL1BwaXhFWmkxeGNYTEJxMVNyODR4Ly9ZSXdybFVyczNyMGJ1M2Z2aGtna1FtOXZyOGtMdkt0V3JZS2JtNXM5cGp2aUlpSWlXTXZCOSt6Wmc2eXNMUGo1K2FHNXVSa3RMUzJEMm1kVVZKUXhZN3kvMDZkUDQvVHAwK0R4ZUFnSUNNRG16WnNIUGRlRkN4Zml4SWtUalBIR3hrWjgrT0dIQVBxNjBxdlZhczc3dTdxNll2WHExWU02SnJFZnd3VTNkYThhWXRmUjNjU0xFRUpHSzNXdm1wWEFRTWhRT1cwazBCRGMxR3ExMEdnMEVBcUZjSGQzaDloVkRKRklSRUZPUWdnWm8vaDhQa1FpRWNTdVlyaTd1ME1vRUVLcjFVS3IxVUtuMDFFV1B4bXpwaytmamhVclZwaThYYTFXbTN6OTMzLy8vVWhMU3h1cHFkbmR3b1VMT2NjYkdocFFVbEppREhMT21qWEw2cE1tZDNkM3pKZ3h3K1R0dzNsdmVlaWhoNUNjbkd6eWRuTkJ6ZzBiTmlBOFBIekl4eVlqajhmakRidWVLeUdFakdlOXZiMFU1Q1EyNDVUUlFFT1EwNURlN083bVRsZFFDU0ZrbkJLTHhjWXNOY05uQXdVN3lWaTFkT2xTL1ByWHY0YS92NzlWMi92NysyUGp4bzM0MmM5K05zSXpzNi9FeEVTTHYxTlNVaEllZSt5eFFlMzNrVWNlUVVoSXlIQ214a2tnRUdERGhnMTQ4TUVINGVycWF0VjlKazZjaUUyYk5tSHExS2sybncreGpmNGxWRlFxRlgzMkVFTElFT2oxZXFoVUtzNnlWSVFNaGRNdFhlKy9WRjJuMDhIRDNZT3lOd2toWkp3VENvUndrN2loVzlZTjREL0wxK21MRWhtTEVoSVM4T2FiYjZLb3FBaFhybHhCVlZVVnVycTZvRktwSUJhTDRlWGxoWmlZR0NRa0pDQWxKUVVDZ2NEUlV4NFI5OTkvUCtMajQzSGl4QWxVVmxaQ0xwZkR6YzBOa1pHUlNFOVB4OHlaTXdlOVQwOVBUN3o2NnF2SXlzckN4WXNYMGRUVUJMVmFEVmRYVndRRkJTRTFOWFhJOCtYeGVNakl5TUM4ZWZPUW01dUxzckl5MU5iV1FpYVRRYVBSd00zTkRiNit2cGcwYVJKU1VsSXdhZEtrSVIrTDJJZWhiQXFmejRkR28wRjNkemU4dkx3Y1BTMUNDSEVxWFYxZDBPbDB4dktEOVAyZERCZFAxYU55bWt1UC9ZT2NHbzBHcmlKWGlNV1V5VWtJSWFTUFVxV0VXcTFtZkZFYTdWK1c1SElGcXFxcUFQUXRuWTJKaVhid2pFd3pYR1RzN2UyRldxMUdVR0NRbzZkRUNCbW5tbHVhSVJLSjRPTGlZZ3cyRGxaeGNZbngzd2tKMHdaOWY4Tjdva2FqUVc5dkwzcDdleEhnSHdBWEY1ZEI3NHNRUXNZanRWcU5WbW1yOGYzYzhCMmVrdG5JY0RqZHE4Y1E2T1R6K1JUa0pJUVF3aUFSUzhEbjgybjVPaUdFa0JGbnVKakc1L01oRUFqQTUvUFIwZG5oNkdrUlFvalQ2T2pvZ0VBZ01MNkhPa09TQWhuOW5DclEyVCtqVXlRU09YbzZoQkJDUmlHUmk4Z1k2S1JnSnlHRUVDNzltd2NOSndPei8vSjFvYkN2T1Y3OXJYb0tlQkpDaUJtZG5aMm92MVVQblY3SHlPS2tJQ2V4QmFlcDBXazRXVFVFT2dYOHNWbHZpaEJDeVBBTXpPalU2L1gwcFlrUVFnaURYQzQzL251b2dVN0RaNHNobzdQL3VGd3VoMUtwaEt1ckswUWlFY1N1WWdpRlRuUHFSUWdoTnFYUmFLRHFVYUZYM1F0Vmo4cFlrOVB3SDJWMEVsdHlxay9iL2sySXhtcGhmVUlJSWNNakZBcU5ueFYwWlpnUVFnaVhwcVptNDc5OXZMMkh2Si8rd2M3K1kzdytIMXF0RmtxbEVuSzUzTGpLZ0ZZYUVFTEdtLzdkMUEwWGhrUWlrWEhKT2dVNWlhMDVWYUFUK00veWRmb0RJSVFRd29YSDQ5SEpKQ0dFRUpQYXBHM0dwZXNDUGg4K1BqN0QycC9oNU4zdzcvN0wyZkt4cWpjQUFDQUFTVVJCVkFVQ0FXYzVGZnFNSW9TTWRmMWpObHp2alliL0c4WXB4a05zeGFrQ25mMlhJUkpDQ0NHbTBPY0ZJWVFRTGgwZEhialYwR0Q4MlMvQUgzekI4TnNXR0U3VURRa1pobFVGaGhWcDlMbEVDQm12REFITS9nSE4valU1S1pPVDJKcFRCVG9CVUpZT0lZUVFpK2l6Z2hCQ1NIKzl2YjFvdU5XQXJ1NXU0NWlibXh1Q2c0SnNkb3orSi9QOUE1K1V6VWtJR2ErNHNqb0hCamNweUVsc3pXa0NuZlNGZ0JCQ3lGQlF1Uk5DQ0JsL2RGb2RWRDJxdmhxWk1qa2p3QWtBWXJFWTBWRlJOai91d0pONmdGWVpFRUlJVjFDVHZwK1RrZUkwZ1U1Q0NDR0VFRUlJTWFleXFnb0t1UUl3QkJjNWxrVDZlSHNqTEN6TUprdldUUmw0TWs4WDNRZ2g0eDI5QnhKN29VQW5JWVFRUWdnaFpHd3haQThCeHFDbmdNOUhXRVE0dkwyOEhEQWRPc0VuaEJCQzdHSGtMbU1TUWdnaGhCQkN5Q2loMWVsUVcxT0xsdVlXUjArRkVFSUlJU09FTWpvSklZUVFRZ2doWTBKc1RBeDZWRDNRNkxRQWdLN09Mc2psY3FoVUt1TTJUYzNOa01sa2lJbU5jZFEwQ1NHRUVESkNLTkJKQ0NHRUVFSUlHVE5jeGE1dy9mZS8zZDNjQUFBOXFoN1UzN29GaFVJQkFKQXJGS2lycTBkRVJMaGQ1a1NOaUFnaFpIU2kwaUpqRHdVNkNTR0VFQWZTL1R2ckNBRDRmS29vUXdnaEk4RlY3SXJZMkJnME5EUkNLcFVDQURvNk91RGg0UTRmSHgrYkg2OS9ZSk82cmhOQ3lPakUxU3lPQXAvT2p3S2RoQkJDaUFPcGVucU0vM1oxZFRXekpTR0VrT0VLRFEyQlZxTkJSMmNuQUtDcHFkbW1nYzcrUWMyQi93M2NoaEJDaUdNTURHejIvNDlyRytKY0tOQkpDQ0dFT0pCYTFUL1FLWExnVEFnaFpIeUlpSXlBWEtGQWIyOHZlbnQ3MGRIUllaTmdaLytncGs2bkF3ODhDSVFDOEhsOENJVkN5dG9uaEpCUlJxZlRRYVBSUUtmWFFhdlJRZ2NkZUR5ZThmMmFncDNPaVQ1dENTR0VFQWZxbjlFcEZvc2RPQk5DQ0JrL2dvT0RqUDl1YTJzZjl2NE13VTJ0Vmd1TlJnT2hVQWgzZDNlSVhjVVFpVVFVNUNTRWtGR0l6K2RESkJKQjdDcUd1N3M3aEFJaHRGb3R0Rm90ZERvZFplQTdLY3JvSklRUVFoeEVyVlpEcVZRYWY2YWw2NFFRWWgvdTd1N0dmL2YyOWc1clg0WWdwMDZuNjl1M216c0VBc0d3OWtrSUljVCt4R0l4aEM1Q3FGUXE0M3M2bjgrbnpFNG5RNWNXQ1NHRUVBZHBiVzAxL3R2VHc0TXlmZ2doeEU1Y1hGeU0veDVPb0xQL1VuV2RUZ2MzaVJzRk9Ra2h4SWtKQlVLNFNkd1lXWjJVMmVsY0tLT1RFRUlJY1FDTlJvUDI5ZzdqejBIOWxsRVNRc2Fuam80TzdOdTNEMlZsWlJBSUJKZytmVHBXckZoQjJkNmpWUDhncDFhcmhhdklsUzVZRVVMSUdHQlkwcTVXcTZsbXB4T2lRQ2NoaEJEaUFLMnRVdVBWWVE5UEQwZ2tFZ2ZQeVBuazVlWGgwMDgvNWJ6dGhSZGV3SlFwVSt3OEkwS0c1NU5QUHNHTkd6ZU1QMmRuWjBPbjArR3h4eDV6NEt5SU9ZWkFKNS9QcHpyTGhCQXloa2pFa3I1R1JUb2RxeU03R2QwbzBFbUlGU29ySy9IMTExK2pycTRPWGw1ZVdMeDRNUll0V3NUYTVxMjMzbUtNOFhnOGZQenh4L2FjcWxsU3FSU2JObTFpamYvZi8vMGYzTnpjSERBak1oaVU2VE4yOUdvMGFHdHJNLzRjSEVUWm5FT1JtNXRyOWpZS2RKTCtPam82SUJBSTRPbnA2YkE1M0xwMUN5RWhJWnhaZjJxMW1oSGtOQ2dwS2JISDFNZ1E5TS9vcENBbklZU01QU0lYRVZROUt2RDVmT2oxZWdwMk9na0tkRnJ3K2VlZjQrelpzNHl4eE1SRVBQdnNzdzZhRWJHMzd1NXViTm15eGRnd3BMVzFGZnYyN1lPSGh3ZnV1T01PQjgvTzhWNTc3VFcwdExRd3hsYXNXSUdsUzVjNmFFWmpGMlg2akExYXJSWlZsVlhHQXVjZUh1NlV6VGtFbloyZEtDMHROWG43eFlzWDhlaWpqekxxOEpIeFJhdlY0c2FOR3lndUxrWnhjVEhxNit1eGNlTkdKQ1VsMlcwT1NxVVNaV1ZseGpsMGRIUmd5NVl0bkJlb1JDSVJ2TDI5MGRuWnlSZ1BEQXkwMTNUSklCZ3k4ZzJCVGdHZjZuSVNRc2hZdytmekdkM1hLZGpwSENqUVNaeVNWcXRGVTFNVHdzTENSdnhZTjIvZVpIUkZOaWdwS2FGQUo3RWJ5dlFaRzNRNkhXN2V2QW0xV2cwQUVBZ0VkbmtmRzR2eTh2TE1Gb1pYS3BXNGZQa3lac3lZWWNkWmtkSGtqMy84SXhvYkd4MTIvUGIyZG16YXRNbDRVY01hanovK09MWnYzMjc4M3VIajQ0TlZxMWFOMUJUSk1QVnZRa1FOaUFnaFpPd1JDb1hHOTNucXZ1NDhLTkJKbkVaSFI0Y3hJNktzckF5QmdZSDQvZTkvUCtMSE5aVkpRUmtXeEo0bzA4ZjU2ZlY2VkZkWFE2bFVBZWdyYlJFVEV3MlJTT1RnbVRtbmdjdldJeU1qVVZ0Ynk5cUdBcDNqbCtHQ2dxTVlUb3dHSXlFaEFaczNiMFpWVlJXRVFpRmlZMk9wUE1rb1oxaStUaWUvaEJBeTl2QjRQT3E2N29RbzBFbWNRa0ZCQWJadDIrYVFZNGVFaEdENTh1WDQxNy8rWlh5RGk0Mk54WklsU3h3eUh6SitVYWFQODFJb0ZLaXZ2NFdlbmg3aldGVFVCS3JwTmtSMWRYV29yNjluaktXa3BLQzF0WldSZ1Y5U1VnSzVYQTUzZDNkN1Q1R1FJZlB3OEVCaVlxS2pwMEdzMEg4cEl5R0VrTEdKM3V1ZER3VTZpVk53ZEZiR3ozLytjOHlhTmN2WWpDZ21Kb2F1M0JPN28wd2Y1NlBWNmRCNHF3SHRIUjJNOGNqSUNIaDRlRGhvVnM3djNMbHpyTEc0dURoVVYxZmowcVZMeGpHdFZvdUNnZ0xNbnovZm50TWpoSXdqbE9sRENDRmpHNzNQT3g4S2RCSmlwWUNBQUFRRUJEaDZHbVNjbzB3ZjU5SGUzbzZHaGtiRzBsV1JTSVR3OERES01Cd0duVTZIL1B4OHhwaUhod2NtVFpxRTl2WjJScUFUNkt2bGFTblF1VzNiTmhRVUZEREdsaXhaZ3BVclYzSnUvOG9ycjZCalFQRDZ1ZWVldzdScDAwd2VvN0d4RWFkUG44YlZxMWZSM3Q0T2pVWURIeDhmVEpzMkRYZmRkUmNDQXdQeDMvLzkzMmhxYW1MY2IvMzY5Wmc1Y3laajdOVlhYMFZiV3h0ajdLbW5uc0tNR1RPZ1VxbVFrNU9EL1B4OE5EVTFRYVBSd00vUEQ4bkp5VmkwYUJHOHZMeU05MUVvRkRoNzlpd0tDd3ZSMHRJQ3BWSUpMeTh2VEo0OEdVdVhMa1ZFUklUcEI2MmZzckl5NU9mbjQvcjE2K2pzN0lSR280Rzd1enNpSWlLUWtKQ0EyYk5ubTd3b2s1T1RnMTI3ZGpIR1FrTkQ4Y1liYndBQXJsNjlpak5uenVEbXpadm83T3lFU0NSQ1JFUUUwdExTa0phV3hycm8rT2FiYjZLdXJzN2tYTGR1M2NyNGVkMjZkWmcxYXhaanJLMnREVmV2WGtWRlJRVnUzYm9GcVZRS3BWSUpvVkFJTHk4dlJFZEhJelUxRmJmZmZqdnIrQXFGQXIvOTdXL05QbDdQUGZjYzQrZS8vT1V2OFBYMUJRQzgvLzc3dUhyMUt1UDI1Y3VYNCtjLy83blpmWmFWbGVIU3BVdW9xS2hBZTNzN0ZBb0ZYRnhjNE9IaGdjaklTTVRIeDJQV3JGbG1HNTlKcFZKczJyU0pOZjd1dSsvQ3c4TUREUTBOeU03T1JtbHBLZHJhMnNEajhSQVlHSWlVbEJRc1hyeDQzRFZWbzVOZVFnZ1pmNmhVaVhPZ1FDY2hoQkJpQXowOVBaREw1WkRKWkpETEZkQnF0Y2JiZUR3ZWdnSURFUkFZUUYrT2hxbTB0SlJWcXpZNU9SbDhQaCszMzM0N0JBSUI0N0cvY2VNR1dsdGJIWGFoU3EvWDQ5dHZ2OFdSSTBkWTlScGJXbHB3OHVSSjVPVGs0SWtubmhqMnNXN2N1SUVkTzNaQUtwVXl4aHNhR3REUTBJRGMzRnc4Ly96ekNBME54ZlhyMTdGOSszWld3TGE5dlIxNWVYbkl6OC9IdW5YcldFSFdnZHZ1M0xrVDVlWGxyTnM2T3p2UjJkbUprcElTSEQ1OEdPdldyVE1iQ0I1SW85Rmd6NTQ5eU1uSllZMWZ1M1lOMTY1ZHc0VUxGN0Jod3dZSWhiYjdPdnZSUngraHFLaUk4emF0Vm91V2xoYTB0TFFnUHo4ZnNiR3hlUHJwcCtIajQyT3o0dzlXZFhVMXZ2amlDMVo5V3FCdnZpcVZDcTJ0cmJoNDhTSysrZVliTEZ1MkRJc1hMeDcwY1U2ZVBJbk16RXpHM3hiUVYwYWlycTRPdWJtNWVPR0ZGK0RuNXpmazM0VVFRZ2doeEJZbzBPa0FHbzBHaFlXRktDMHRSVlZWRmJxN3U2RlVLaUdSU0l6TG9oTVNFcENTa2dJK24yOXlQN2JPZ3VCU1dscUt2THc4WTVhR1VDaEVRRUNBOGVwOVQwOFAvdC8vKzMrcysvMzFyMytGdDdmM0lCOFpwcUtpSW56MDBVY21iNitwcWNIVFR6OXQvRGt3TUJDYk4yOW1iS05VS2xGV1ZvYnk4bkxVMTllanVia1pNcGtNUEI3UG1HMlNtSmlJdExRMHMwdUFOMjdjQ0kxR3d4aDcrZVdYRVJjWE44VGY3ajhhR3h1Ums1Tmp6SkF3dkJhQ2dvSVFIeCtQdVhQblduM2lVRjVlanR6Y1hPUHp4ZWZ6NGUvdmorVGtaS2VxS1dxTHg4UVd6NzI1N0JZM056Zms1T1FnT3pzYlRVMU42T25wTWI0bVJpb3J4dHBNSDNQWlhqS1pES2RQbjhhRkN4ZlEydG9LdFZvTlgxOWZ4TWZISXlNanc2cm1Sbks1SEtkT25jTGx5NWZSM053TXBWSUpUMDlQVEp3NEVmUG56OGVVS1ZPd2UvZHVuRDU5bW5HL3VYUG40ckhISHJPNC85R3FxNnNidmIyOWZRMUc5RHBvTlZwb3RCcm9ORm9vVkVyb3ROeE5SOXpjM0JBUkVVNU5oMnlFYTltNm9lR1FSQ0xCYmJmZGh1TGlZc2J0ZVhsNUZqUGlSc3J1M2J0eDVzd1pzOXVvMVdwczI3WnRXRjJiNit2cnNXdlhMa1lkMklIYTI5dXhZOGNPckYyN0ZoOTg4SUhaYlhVNkhUNy8vSFBFeHNiQzM5K2Y4M2gvKzl2ZjBOWFZaWEZ1TXBrTUgzendBVFpzMklEazVHU3JmcDh2di95U0ZlUWM2TXFWS3poeTVBanV2ZmRlcS9acGpZSHZzZVpVVmxaaXk1WXQrTjN2ZnVlUXYrKzh2RHpzMnJXTEZYdzBSYWxVSWpNekU1V1ZsVmkvZnIzVkYxM09ueitQZmZ2Mm1kMm1wYVVGTzNmdXhJc3Z2bWpWUGdraGhCQkNSZ29GT3Uwc056Y1hCdzhlWkdXakFIM0JBN2xjam9hR0J1VGs1Q0FnSUFDUFBmWVlicnZ0dGtFZHd4WlpFRXFsRWp0MzdtUXRBZXp0N1VWdGJTMXFhMnR4NXN3Wm0yU2dqSlFqUjQ3ZzhPSERKdXQ3ZG5SMEdEdTVmLy85OTNqcXFhZHNFcmkwbGthalFXWm1KazZkT3NWYS9pU1R5U0NUeVZCWldZbWpSNDlpK2ZMbHVQdnV1MDN1cTZlbkJ6dDM3c1RGaXhkWnQ5WFgxNk8rdmg3bnpwM0R1blhyYlA1NzJKS3RIcE9SZnU3MWVqMCsvL3h6em9DTEpZN01pcmwrL1RxMmJkdkdldjh4WkNqbDVlWGhWNy82RmFaT25XcHlIeGN1WE1EdTNic2hsOHNaNHgwZEhTZ3NMRVJoWWFIWjE2b3pxNnVyWTJUa0daYXVHRjZyUEQ0ZnZIK1BpeVZpZUh0NndjdkxDNjVpcXFOcUt5cVZpdlc1NU83dWppbFRwaGgvbmpGakJpdlFlZjc4ZVljRU92UHk4c3dHT1YxY1hORGIyd3VnNy8xdjRBVzF3VGg4K0xEeDMwS2gwT1MrYW10cjhkWmJieG5mSHdkbXdQYW5WcXVSbloyTkJ4OThrREd1VUNqdzBVY2ZzWUtjbnA2ZVNFeE1oRmdzeHMyYk4xRlpXV204VGEvWFkrZk9uZGk4ZVRNOFBUM04vaTVOVFUxb2FHaXc2dmY1NmFlZmNQZmRkeHUvendRR0JocC9uK2JtWnRidjV1Zm54N2k0Wlc2NXRiKy9QNktqbytIcDZRbWRUb2ZhMmxwVVZWVXh0cW12cjhlcFU2ZHcxMTEzQVFENGZENUNRME1COUdWVU5qYzNzL1liRWhMQ0NESU9KY0JkWGw1dU5zalovN1UxVUVGQkFmejgvTEJpeFFxcmp2WDExMTlidGQ5cjE2NmhxcW9LTVRFeFZ1MlhFRUlJSVdRa1VLRFRqdmJ1M1l2czdHeXJ0Mjl0YmNYNzc3K1BWYXRXWWVIQ2hWYmZiN2haRUQwOVBYanZ2ZmRRVTFOamRoOXRiVzM0K09PUHJaNlh2VlZVVkZqZHhLaXpzeE5idG16QnBrMmJFQklTTXNJejYzdU0vL2EzdnpGT0FrM1JhclU0ZE9nUVpESVpaNzI0bnA0ZXZQdnV1Nml1cmphN243YTJOdXpjdVhQSWN4NXB0bnhNUnZxNUx5Z29HRktRMDVGWk1ZMk5qZmo4ODgraFVxbE1icU5XcTdGanh3Nzg0UTkvNEd5VWs1ZVhoNTA3ZDFxc1MzYmt5QkdMZ1F5bk5DRDd5UkNvTUFZczlIcm9BWWpGWXZoNCs4RGIyd3N1TGk1Mm51VFlkdUhDQmRiZmRuSnlNaU5RbEp5Y2pOMjdkek1DUUkyTmphaXVya1pVVkpUZDVxclZhbkhnd0FIV3VGQW94QU1QUElEMDlIUzR1Ym1obzZNRDMzLy8vYUMrSDVnU0Z4ZUhOV3ZXSUNnb0NLMnRyZmpxcTY5dzVjb1YxblpxdFJvdUxpNzQ1UzkvaVprelo2S25wd2M1T1RuWXYzOC9hM2w5U1VrSks5RDUzWGZmb2FXbGhURjIyMjIzNGFtbm5vS2JtNXR4N01pUkl6aDA2SkR4WjVWS2hSOS8vQkVQUFBDQTJkL0RNQWZETW11SlJJSzZ1anJzM0xtVFZYOVRvVkRneG8wYnhtRDNoZzBiakxkeFpiZXZYcjBhU1VsSkpvOHRGQXFSbnA2TytmUG5JeXdzakhYN3FWT25zR2ZQSHNiWTJiTm5qWUZPc1Zoc1hGbGpLcnQvMDZaTncyb2twOVBwc0dmUEhsYVFVeWdVNHI3NzdrTmFXaG84UFQyaDBXaFFWbGFHcjcvK0dvMk5qWXh0ang4L2p2VDBkR05RMXRMeGtwT1Q4ZkRERDhQZjN4K2RuWjNJek14azFiVUYrcjVmVXFDVEVFSUlJWTVrZWwwMHNhbkRodytiUFlreHRlUkpyOWRqMzc1OXVIejVzbFhIYVdwcVltU1BtS3RiOWROUFAzRm1TR1JtWnBvTWN2SjRQTVkrdTd1N3JaclhVSWpGWW9TR2hpSTBOSlN6L3BWUUtEVGVIaG9haXFDZ0lKUDdjbmQzUjBKQ0F1Yk9uWXRGaXhZaE1UR1J0V1NycDZlSDg2UjBKT3pjdVpNVjBCTUtoWmd4WXdhV0xGbkMyZURnK1BIaktDa3BZZTNyNjYrL05obmtIUGg4RGF6Yk5wclk4akhwYnlTZSt4OSsrTUhxYmZzYm1CVmppaUVyeHBhKysrNDdZNUJUS0JTYVhMSW9rOGx3OXV4WjFuaHpjek4yNzk1dE1zZzU4TDFtSk44YkhNWEZ4UVY4UHQvaWNrK1ZTb1hHeGthVWwxOURSVVVGWkFPeVg4blE1ZWJtc3NZTXk5WU4zTnpjRUI4Zno5b3VMeTl2eE9iRjVkS2xTNXlyTjlhdVhZdTc3cnJMR0JEMDhmSEJvNDgrT3FnTG1sekVZakUyYnR4by9Dd01DQWpBazA4K3lRZzg5cmRpeFFyTW1qVUxmRDRmRW9rRWl4Y3ZSbHBhR211Ny9wbVZRRjlnOGRTcFU0d3hkM2Qzem1NdFhicVU5Zmx0cXY3bFFBc1hMc1M5OTk1cnpMaU1pSWhnbEt2cHI3NiszcXA5V3VQMTExL0g2dFdyT1lPY0FEQnYzanpXVXY1YnQyNUJxVlRhYkE2V0ZCVVZzWnBXQWNDVFR6NkpwVXVYR2k4MENZVkNKQ1FrNEtXWFhtSmR2TkxyOWNqS3lyTHFlQkVSRWRpd1lZUHg5L2IyOXNhNmRlczQ2OTdhOHJrZ2hCQkNDQmtLeXVpMGc5YldWc2FTTWdOZlgxK3NYTGtTU1VsSkVJbEVVQ2dVS0N3c3hQNzkreGxaVjNxOUhsOTk5UldtVHAxcXNlRCtjTElnZ0w0VEdxNWxkajQrUG5qa2tVZVFtSmdJb1ZDSTJ0cGE3TnUzRDlldlh4L1VZekVZOGZIeHhxd0lybnFrWVdGaCtQM3ZmMjkySDBsSlNWaTBhQkhpNCtOWndRbkQ4cjMrUzdBdVg3NE1tVXpHbWMxbUswVkZSYXdsNXI2K3ZzWUdFUVlWRlJWNDU1MTNHSUdsZi8zclg0eG1EZzBORGF3NmlJYjlHWjR2Z1VDQW1wb2FmUDMxMTdoMjdkb0kvRWJEWjh2SHhHQWtuM3REOENJaElRSHg4ZkhRYURTb3JxNjJ1UHpRa1ZreE9wME9vYUdoZVB6eHh4RWJHd3UxV28wVEowN2c0TUdEbk1mT3lNaGdqSDN6elRlY1diSno1c3pCUGZmY0EzOS9mNmhVS3B3N2R3Nzc5KzhmMWhMYzBXcFMzRVRHejFxdEZocXRGbHF0RmtxNUF0MHlHZVJ5T2VQMXFWTDE0R2JWVFhoNWVpSTBMSlF5UEllaHJhMk4xZlRHVkZCeit2VHBySXNnK2ZuNVdMbHlwZG5hMTdaVVdscktHcHN3WVlMSjVqN0xseTlIZG5ZMks2UFNXbmZlZVNjcjBPanE2b3BwMDZheHV0UkxKQkxNblR1WHRZL1UxRlRXaFE2dFZvdWVuaDVqQm1KWldSbHI2WEp5Y2pMYzNkMVorK1B6K1FnTEMyTTBQR3BzYkRUV1hUYUhxOVJBVUZBUUpreVl3TG9ZSzVQSnpPNXJNTGpLaHZUMjlrSXFsVUlxbGFLMXRaWHpmcDJkblhick9zNlZwUnNYRjJleS9xbW5weWZtelp1SDc3Ly9uakZ1NlVLaHdUMzMzTVA2SEJVSUJFaE9Uc2FQUC83SUdCOVkxb1FRUWdnaHhONG8wR2tIeDQ4Zlp5MHZra2drZVBubGx4bFpBVzV1YnBnN2R5NkNnb0x3M252dk1iYVhTcVVvS2lwQ2FtcXF4ZU1ac2lBTURGa1FyNy8rT212Yit2cDZScUR6NU1tVHJHMUVJaEZlZlBGRlJzWmtaR1FrZnZPYjMrQ3R0OTZ5dU1UZFVSNTk5Rkd6ZFE0akl5TXhjK1pNMWpML3lzcEtzOHZhaHV2SWtTT3NzU2VlZUlLMWZDd3VMZzZwcWFtTUU5U3FxaXAwZFhYQnk4c0xnUG5ucTM5VG1Ra1RKdUQ1NTUvSE8rKzhZL05NUVZ1dzVXTUMyT2U1WDdObURkTFQwNjNhMXNDUUZXTTRZVFJreGR5OGVaTjE4bXpyckJpUlNJVG5uMzhldnI2K3hwOHpNakpRWDEvUHluUWJlT3l1cmk3TytxOERtd3VKeFdJc1hMZ1FQajQrbzdxc2hhMElCQUpqY050TklvRi9RTi83dVZ3dVIxZDNON282dTR3Qm9hN3ViblNWZHlNd01BQkJRVUhVZVgwSXVESXlCeTViN3orK1o4OGVSdEN3cTZzTHBhV2xnK3I4UFJ4Y21mYUppWWttdDNkemMwTndjREFyZzlKYXBwWWdHLzdtQjI3TGRlR1VhMXVnTDlCbkNIUnlmWWFjUFh1V014UGNGSmxNWmpZbzZPM3RiYkw4UldCZ0lPdDdoN1dsU3F3bGxVcVJuNTl2YkdiSGxaazdrRDB6T3JtK2R5VWtKSmk5ejZSSmsxaGpVcWtVdmIyOUZpL0FSRVJFY0k1enJhU3g5WE5CQ0NHRUVESllGT2kwZzRGTkVRQmcwYUpGbkYxTUFXREtsQ21JaTR0RFJVVUZhei9XQkRxSGt3VlJWbGJHdXUrOGVmTTR2OHdLaFVJc1c3WU1XN2R1dFRnbnZWN1B5c2pra3B5Y2JIVkhWa3U0QWwwNm5RN3Q3ZTFvYlcyRlZDcGwxZTRDK3JyU2poU1pUTVk2U1F3TURPUThBUUdBOFBCd1ZpYk96WnMzamNFNHJ1Nnc4K2ZQNSt5Y2JYaSt0bXpaTXRUcGp3aGJQeWJBeUQvM3ljbkpndzV5QW83TmlrbFBUK2NNWXFTbXBySUNTQXFGd3Rob0IraGJTajh3eTB3Z0VPRCsrKy9uUEZaS1Nncm4rODE0NGU3dURuZDNkNFFFQjZPMXBSWE5MUzNHTE0rV2xsYklaSExFeEVUYkxiTndyT0JhdHA2VGsyT3hKblYvZVhsNWRndDBjbVVaY3IwMzl6ZWNqRjlUZ1VHdTBqaW10aFdMeFJhUFkwMlhkVXZNZFhzSFlISzVQV0M2MUk4dGFMVmFIRHg0RUZsWldZUE9yTFZVdTlpV3VGNWJsaHJZZVh0N205eVhxUUMzQVZlMkxzRDllclhuNDBBSUlZUVF3b1VDblNOTXFWUnlMbk95ZEtJMWFkSWtWcUJ6WUNGNUxzUEpndWpwNmVFOGhya01GR3VYMXVwME9xdWF0L2o3KzlzczBBbjBQZjZGaFlVb0tTbEJiVzB0cEZLcHhaTVhjODFhaG9zckU2YWxwY1ZrM1RFdWhwUE1ucDRlem02dTVwNHZlemJpc0pZdEg1UCtSdks1di9QT082MmVXMytPeklveGRXeFRnUmUxV20zTTRPTEtUSXVKaVRHN3pEOG1KbWJjQmpvTmVEd2VBb01DNGUzampWdTNia0VtNnd0ZUs1VktWRmZYSURvNmlqSTdyWFR6NWsyclBnTXR1WGp4SW1NWjlramllait4dHZ6TWFHYXE0L1pnak5aZzJLNWR1emd6aDMxOWZSRVdGZ1kvUHovNCsvc2pQei9mb2JVb3VWNG5sdDVMekhWbko0UVFRZ2daU3lqUU9jSk1OZVN3ZE9XOS96SmNBMnRxVUEwbkM4TFUvczFsb0l4a1pzVnduVHQzRHBtWm1WQW9GSU82MzBpZWdObWlRWXNoRThiVXZzdzlYNlB4aE1hV2o0bkJTRC8zcG9LR2xqZ3lLOGJVZTRNMWY4TmN6NUdsekxUUi9ONWdieUtSQ05IUjBXaHNiREplK0pMTDVhaXRyVU5rWkFRRk82M0FsYzA1RkdxMUdrVkZSWmcxYXhaam5PczVNSGV4d1pwbHltS3htSldaYlNrYjBwb2wwbzdHOVY2U25wNk9CUXNXV0wyUDRPQmdXMDdKSmlvcUtsaEJ6cENRRUR6eHhCT1lNR0VDWS96Njllc09EWFI2ZUhpd1hrdjk2NkJ5NGJxZHgrT1ovRndpaEJCQ0NIRldGT2djWWFheU15eWQySExkejFJbXlIQ1p5bVl6ZDl6Um1uMXk1c3daZlBIRkY2eHhpVVNDQ1JNbUdMTXk2dXZyT1dzUGpoUmJadW1aMnBlNWhqaW1Nam9jeWRhWmkvWjQ3cTFaM2ptV2pOWE1OSHNMQ2VrTDdoaUNuVjFkWFdob2FERFozWm4wMFdxMXJISVZ3NUdYbDhjS2RISUY1cm5LV3dCOUpTNHNMYjBHK3ByNFNhVlN4bGg1ZVRrV0wxN011WDFkWFoxTkx2eU1OSzZMSEoyZG5hTnl4UUFYVXhtcFhKOEhxMWV2WmdVNUFjdEJSV3ZtTUp5czRyQ3dNTnk2ZFlzeFZsNWVqcVZMbDVxOHo4QkdYZ0FRSFIxTkYxb0lJWVFRTXVaUW9IT0VtVnJhMmRuWkNSOGZINVAzNC9vU3paWGxhVXVtZ2pmZDNkMG1henRabTMwaUVBandqMy84WThoekc0eWVuaDdzMzcrZk1TWVNpZkJmLy9WZlNFbEpZWHlwUDNyMHFGMERuVnlaRStIaDRWaXpabzNWK3pCa0F3L2wrUnJ1eWRsSXNPVmpZcS9uZnJ5ZEdISzkxaXdGWkp3aE04MFJRa0tDQVI3UTJ0SVg3R3hyYTRmWVZRdy9mL05aL3VOWmNYRXg1NHFEMTE1N2piUHNRMy9IamgzRGQ5OTl4eGdyTFMxRmQzYzNvOHdMMStkcldWa1phenVncjhHZ05XSmpZM0hqeGczRzJPWExsMUZWVmNVcSs2TFg2M0hnd0FHcjl1dG8vUnNZR2x5OWVoVTFOVFdjUWNIK2REcWRYV3ZUY2wyUU1kWHNhV0JRR3VDdVpWcFZWV1YxTnFlcEM0OE5EUTBtNjFCYkl5RWhBUVVGQll5eGtwSVNWRlJVSUM0dWpyVjlSMGNIWjdPb2tXeThTQWdoaEJEaUtOUUpZWVI1ZUhod0JwMjRycXhidXQzYWVwaEQ1ZVhseFhrQ1ltNnVYTTF3N01WVVZrWjVlVGxyV2VGZGQ5MkY2ZE9uc3dKVUk5bDRpRXRBUUFCcnJLMnREZUhoNFlpS2lyTHFQOE9KbDVlWEYrZEoxTFZyMTB3ZW42c3hscVBaOGpFWnpjKzlNK082S0ZOUlVXRXlRMWlyMVZwOGp4dlBRb0tER2EvN3hxYW1VWmx0UFZwd0xWc1BDZ3BDWkdRa1hGMWR6ZjQzZmZwMDFuMTFPaDByUXpReU1wSzFYVzl2TC83Kzk3K2p2cjRlZXIwZUtwVUtSNDRjUVZaV2xsWHpuakZqQm10TXI5ZmpndzgrUUg1K1BqUWFEWUMrb05mV3JWc2Qrbms2R05IUjBhenlIWHE5SGx1MmJFRlJVUkZuMlkzbTVtWWNPblFJZS9ic3NkYzBBWEJmYkQ1eDRnUnUzTGdCdlY2UGxwWVdZNjFycnFEbzBhTkhHWCtiTlRVMStPU1RUNncrdnJ1N08rZUZzUU1IRGtBcWxVS3YxNk9xcXNxcURPSCtVbE5UV2UvTGVyMGVIMzc0SVU2ZlBtMHMyNkxSYUhEbHloVzg4ODQ3ck05R2lVUXlxSElEaEJCQ0NDSE9nakk2N1dEYXRHbXNyckEvL3ZnajB0UFRPYitFWDdseWhiT0poN2ttTTdiZzR1S0NpSWdJMXJHUEh6K090TFEwVmwydTd1NXVIRGx5WkVUblpNQjFBaUtWU3FGV3ExbExEcm15TXJpeWRWUXFGUW9MQzIwM1NTdEVSVVZCTEJZemxnSXJsVXBrWjJlYlhNNW9NREFUUmlnVUlpSWlndFVveHZEYUdwaUYxOW5aaVdQSGp0bmd0N0F0V3o0bW8vbTVkMmF4c2JHc01abE1ocXlzTEN4WnNvUjEyOUdqUjUxaUNhNGpoWVFFUTZsVVFDNVhRS2ZUUVNxVldzeE9ISThVQ2dVdVg3N01HcmUyYVYxNGVEZ0NBd1BSMHRMQ0dNL056Y1dpUll1TVAwK2RPaFV1TGk2c0MyaVZsWlg0NHgvL0NJRkFNT2hnZEV4TURPTGo0MUZXVnNZWWw4dmwyTDU5TzNnOEhnUUNnVEhnNlV4V3JGaUI5OTkvbnpIVzNkMk5qejc2Q0I0ZUhnZ0xDNE9ycXl0VUtoV2FtNXVOR2Q2cHFhbDJuV2RNVEF3cUt5c1pZektaREgvOTYxL0I0L0dnMSt1eGJ0MDZZK0I4WUFBOEx5OFBaV1ZsQ0E4UGgwd21HM1NETmNQM3F0cmFXc1o0VlZVVk5tM2FaSnpEWC83eWwwRXRaWGR4Y2NHcVZhdFlLMldVU2lWMjc5Nk4zYnQzUXlRU29iZTMxMlM5NTFXclZwbXQ2MDRJSVdSczYram93TDU5KzFCV1ZnYUJRSURwMDZkanhZb1ZkbW5ZU01oSW8wRG5FSFIxZFhHZWVBMlVtSmdJSG8rSHhZc1hzd0tkbloyZGVQdnR0N0Z5NVVyY2R0dHRFQXFGVUNnVXlNL1BaeTI5QmZxNnNITXRSN0sxMU5SVU5jTkRUZ0FBSUFCSlJFRlUxaGY1OXZaMnZQdnV1MWk5ZWpVbVRwd0lvQzl6N3NzdnY3VGI4bFN1Z0xCYXJVWm1aaVpXckZnQkZ4Y1hWRlpXWXZMa3laeEIwVk9uVG1IbXpKbkcvWFIzZDJQNzl1MFdHMFBZR3AvUFIzcDZPaXNqYVAvKy9kQnF0Vml3WUFFcmNDdVR5VkJRVUlEYzNGejg3bmUvWTl5V21wcktDblJLcFZLODk5NTdXTFZxbFRGQVZWWldocjE3OTlvdCtOVFEwR0R4YjhUTnpRMXhjWEUyZlV4RzgzUHZ6T0xqNCtIdTdzNXFySExnd0FHbzFXb3NXTEFBN3U3dTZPcnF3azgvL1dTM0N5RE9Mamc0R0pXVlZRQ0ExbFlwL1AzOXpkYllIWThLQ3dzNUE0RzMzMzY3MWZ0SVRrNW1MVGV2cnE1R1UxT1RzU21PUkNMQjRzV0xUYjUyK3djNTU4eVpnK0xpWXF0S2dheFpzd1ovK3RPZk9KZmU2L1Y2eHU4MmZmcDAxTmZYbzZtcGliSGRhQ3lWTVhYcVZEejQ0SU00ZVBBZzZ6YVpUR1oyWllFOXpaa3pCMWxaV1p6QnZvRmpkOTU1Snc0ZlBzektydXpzN0dSODF3a0pDWUdycXl2cnM5ZVV1WFBuWXUvZXZaeTNEYWZwbk9HRTFGVEpBM1AxcisrLy8zNmtwYVVOK2RqRXNmTHk4dkRwcDUrYTNZYlA1ME1pa2NETnpRMWVYbDZJaW9wQ2RIUTBwazZkeWxtU2dWaG03bkYvNFlVWE9NdDZFREthZmZMSko0d1NPOW5aMmREcGRIanNzY2NjT0N0Q2JJTUNuVU5RWFYyTnJWdTNXdHp1d3c4L05GN05YN2h3SVU2Y09NRzR2Ykd4RVI5KytDR0F2anFDcHI2VXVycTZZdlhxMWNPZnVCWG16cDJMWThlT3NVN0s2dXJxOFBiYmIwTWdFRUN2MTl1OTBVaFVWSlF4ODZHLzA2ZFA0L1RwMCtEeGVBZ0lDTURtelpzNU8yTGZ1blVMbXpadFFuUjBOSFE2SFc3ZXZHbHk2ZnRJdS92dXUzSCsvSG5HWTZ6VDZYRGd3QUg4NjEvL1FuaDRPRHc4UE5EYjI0dTJ0amJqc2pxdUw2Wno1c3pCMGFOSFdjOVhkWFUxL3ZyWHZ4cURKdlplRnB1VGs4TUs3ZzhVRXhOakRGTGE2akVaN2MrOXN4S0pSTGpycnJ2d3ozLytrekd1MSt2eDdiZmY0dHR2dnpYN0hrYTR1Ym01d2QzREhYS1puTEk2VFRoMzdoeHJ6TVBEdzNqUnpScGNnVTZnNzZSMStmTGx4cCtYTFZ1R1c3ZHVtYjFJazVhV2hrY2ZmUlNiTm0yeTZ0aCtmbjU0NmFXWHNIWHJWbFpXNmNBNXJsMjdGcHMzYjJiZE5scWJuMlZrWk1EZjN4OWZmZldWMVJmUnVFcVZqS1N3c0RBODlOQkR5TXpNdExpdHQ3YzMxcTlmajIzYnRwbDhMd3NKQ2NHenp6NkwzYnQzV3oySGVmUG1vYXlzREJjdVhMRDZQdFphdW5RcHdzTENzSGZ2WHM0VkRRUDUrL3Zqa1VjZW9kcWM0NEJPcDROY0xvZGNMa2RMUzRzeG1DRVVDakZqeGd3c1hicVU4enVUUFdtMVdqUTFOVGxOUXo2dU1pcjliNk5BSitsUHBWS2h1N3ViczRHZnZYUjBkRUFnRUhDZVE2clZhbFlkY2FDdjNqTWhZd0VGT3Uza29ZY2VRbnQ3TzRxS2lqaHZOeGZrM0xCaEE4TER3MGR5ZWtadWJtNVlzMllOL3Y3M3YzTm1HZ3dNbU4xenp6MzQvdnZ2V2R2Wk9nUEYzZDBkTTJiTVlCWGZOK2cvMStqb2FFUkZSYkd5TFhwNmVoaDFBMFVpRVJJU0VrYms1TU1jYjI5dlBQMzAwL2pnZ3c5WXo3dGFyVVpWVlpYViszSnpjOE12Zi9sTGZQenh4MVk5WHlrcEtYWnR2bVF0V3owbW8vMjVkMllaR1Jrb0xpN20vRklFTU4vREFnTURFUlVWeGZwN0hZMlphWTRXSEJTRVNsbmY2N3V6czRzQ25mMzBQem52ejdCYXdsb1RKMDZFcDZjbkt4ZzNNTkFwRkFyeHpEUFBJRDgvSCtmT25VTk5UUTJVU2lVOFBEd1FGUldGZWZQbURhbUVUR2hvS041NDR3MmNPWE1HRnk1Y1FIMTlQWlJLSlR3OVBSRVpHWW5aczJjakpTVUZBRGd6UDAwMU5Sd05VbE5Ua1pTVWhQUG56Nk9rcEFRMU5UWG83dTQybHBYeDlQUkVjSEF3Sms2Y2lKU1VGSWNFTkJZdlhvd0pFeVlnS3lzTE4yN2NNRDdHbnA2ZXhzOE1nNlNrSkx6Kyt1czRkdXdZU2t0TDBkN2VEcEZJaEtDZ0lLU21wbUwrL1BtRFh0TEg0L0h3MUZOUElUYzNGN201dWNiWGxWQW9oSyt2TDZaTW1jTFpsTTlhQ1FrSmVQUE5OMUZVVklRclY2NmdxcW9LWFYxZFVLbFVFSXZGOFBMeVFreE1EQklTRXBDU2trSlo0d1AwTDFuUjI5c0xGeGNYQjg5b1pHazBHdVRsNWFHZ29BRExseTlIUmthR1hUK2JPem82VUZ4Y2pPTGlZcFNWbFNFd01CQy8vLzN2N1hiOG9lcnM3RVJwYWFuSjJ5OWV2SWhISDMxMHpMOStpSG4xOWZVb0xpNDJOb2RidEdnUlZxNWNhYmZqYTdWYTNMaHh3L2czVmw5Zmo0MGJOM0plM0JLSlJQRDI5bWF0em5Sa1lKWVFXNkpBcDUwSUJBSnMyTEFCeDQ0ZDQxd2F4V1hpeElsNC9QSEhFUklTWW9jWi9rZFNVaEtlZnZwcGZQYlpaNHk2aWYzeGVEemNlKys5bURObkRtZWdjeVF5VUI1NTVCSFUxZFdoc2JIUjdIWThIZzlQUHZrazNudnZQYlMxdFhGdUk1Rkk4TVFUVDZDbXBzWWh3YTdKa3lmamxWZGV3YWVmZm1wMTkxWlRIenpKeWNsWXYzNDlQdi84YzdPdnEvbno1MlBKa2lXak10QUoyT1l4Y1libjNsa0pCQUk4OTl4eitPU1RUOHhlN1EwTkRjVXp6enlEbzBlUHNtNGJyWmxwanVUbTVnWVhvUkM5R2cxNmVucWcxK3NwSVB4dmdZR0JyQnFFUThIajhmRE9PKzlZdmUwZGQ5eUJPKzY0dyt4MmI3MzExcURtSUJRS3NXREJBclBOWDFwYVdveE5aUHJQaHl2NC9lYy8vOW5xWXk5YnRnekxsaTJ6YWx0Zlg5OUJQK1lpa1FoejVzekJuRGx6Qm5VL2cvVDBkS1NucDF1OS9kcTFhN0YyN2RwQkhXUFNwRWxXZHprUENncXl1R3p2dDcvOTdhQ096K1B4a0phV1p0Vnk4ZWVmZjM1USt3YjYzcDluekpqQjJRQnJNUHo5L1FmMS9BLzJ1UnVOK2djNlZVclZ1QWxVYWJWYUhEcDBDQzB0TGZqbEwzOXBsMk1XRkJSZzI3WnRkam1XcmVYbDVaa3ROYUZVS25INTh1VmgvdzBTNTdWbnp4NmNPblhLb1hQNDR4Ly9hUEU4dWIvSEgzOGMyN2R2TnphcjgvSHh3YXBWcTBacWVvVFlGUVU2N1lqSDR5RWpJd1B6NXMxRGJtNHV5c3JLVUZ0YkM1bE1CbzFHQXpjM04vajYrbUxTcEVsSVNVbXgra3Y1U0VoSlNVRmNYQnl5c3JKdzVjb1Z0TGEyb3JlMzF6aS9CUXNXSUNvcUNuVjFkYXo3aWtRaVZrMUZXL0QwOU1TcnI3NktyS3dzWEx4NEVVMU5UVkNyMVhCMWRUVm1XeGdFQmdiaTlkZGZOMjVyV09yczYrdUxwS1FrTEZxMENINStmb051TEdCTEVSRVJlUDMxMTNIbHloVmN1blFKTjI3Y1FHZG5KNVJLSlZ4Y1hDQ1JTQkFVRklTb3FDZ2tKaWFhWFJLVG1wcUtTWk1tNGNTSkU3aHk1UXFrVWlsNmUzdmg3ZTJOdUxnNHpKMDdGNU1tVGJKcWFac2oyZUl4Y1libjNsbUp4V0k4OTl4enVIVHBFczZkTzRlcXFpcDBkM2NibjVlWk0yZGl6cHc1RUlsRW5KbHBWQmVNbTZ2WUZiMnl2bHFOU3FXU0dvU01Vd1BMMndEQWhBa1Q2UFZBeUFqeThmWTJYbUJvYW02R3A1ZHpmazRKaFVJOC9mVFR4cDlWS2hXNnVycHc0OFlObEpTVW1Md1FmdWJNR1lTR2h1S3V1KzRhOFRrNmMzbWJnY3ZXSXlNaldVM0djbk56S2RBNWpvMkdzbGlEL1J0TFNFakE1czJiVVZWVkJhRlFpTmpZV0dwRVJNWU1ucXBITmZSSzZIYWswK21nMCtuUTI5c0x0VnFOb0VCYTNqY2FuRGx6Qmw5ODhRVmpiTUtFQ1U2eERJVVFNbkplZWVVVlZyTVdVOHRuUmtKelN6TkVJaEZjWEZ6QTUvUEI1L1B0Y3R5aGFHeG9ST3UvTDBLRWhZWEJ6OC9Yd1RNeWpUNkxCNmVscGFXdkZxdUZwY21YTDEvbUxCbno4TU1QWS9IaXhTTTVSVUtjbGkzZTUzVmFIY3JMeTZIOWQrMzVzTkJRK1BuN1dYZGZCNzBmY2pYRkVZbEUrT0NERHppM1Z5Z1VPSHIwS0k0ZVBjcVpsU2dTaWZDLy8vdS9JMzR4TWljbkI3dDI3V0tNT2NNNVExMWRIZDU4ODAzRzJQTGx5M0g4K0hGakpoelFsMW45OXR0dkQ2c1VCWEZlbjMzMkdhdXUrSklsUyt5NmRQM1ZWMTlscldpejUzZnZzY3laeml0SUgzcUd5SkRwOVhwa1oyZXp4cWtZTnlIajI2VkxsMWhCVGg2UDU5QXM5ZEdzLzVKK3BVcHBaa3ZpYkNvcks3RnAweWJzMjdjUGxaV1ZyTHJKemMzTjJMZHZIMmVRMDl2YkcvUG16YlBqYkFrWmYvZ0NQdndDL0kwLzMycG9ZSDErT1RzM056Yzg4TUFEK1BXdmY4MVpvMVd0VnVQWXNXTU9tSmx6NEdxS0Z4Y1hoOG1USnpQR3RGcXR5VjRDaEJCQzdJdVdyaE9XMnRwYWhJV0ZXU3hZZi9EZ1FjN2x2NVpxbXhGQ25FOVBUdy9hMnRvUUdocHFkcnVXbGhiT2pzUzMzMzQ3SkJMSlNFM1BxYm1JL2xNVFR0M2p2RXY3Q0RlVlNvV3NyQ3hrWldWQktCVEN4OGNITGk0dTZPN3U1aXp4QVBSbEJqMzU1SlBqcGw0Z0lZNFVIQlNFSHFVS1hmOXVXRlpYVjQrdXppNkVob1dPcWIvQmFkT21ZZlhxMVp5ZjBRVUZCVml4WWdYbi9XcHJhMUZhV29xcXFpbzAvRHNRM05QVEE3RllERjlmWDhURnhXSDI3Tm1NeGw0R1JVVkYrT2lqajB6T3FhYW1ockhrUGpBd0VKczNiMlpzbzlWcWNmMzZkV1BKcjhiR1JuUjNkeHZMZmdVSEIyUEtsQ21ZTjI4ZWZIeDhySDA0cktMVDZaQ2ZuODhZOC9Ed3dLUkprOURlM281TGx5NHhic3ZMeThQOCtmUE43ak03T3h0NzkrNWxqSm5MYk4yeFl3Zk9uei9QR012SXlNQ0REejVvOGhpTmpZMDRmZm8wcmw2OWl2YjJkbWcwR3ZqNCtHRGF0R200NjY2N0VCZ1lpUC8rNy85R1UxTVQ0MzdyMTYvSHpKa3pHV05jV1lKUFBmVVVac3lZQVpWS2haeWNIT1RuNTZPcHFRa2FqUVorZm41SVRrN0dva1dMNE9YbFpieVBRcUhBMmJOblVWaFlpSmFXRmlpVlNuaDVlV0h5NU1sWXVuUXBJaUlpVEQ5b0EzNjNuSndjbEphV29xMnREVXFsMGxoQ0tUNCtIblBuem9XZkgzZFdObGRXc2FGaElBQmN2WG9WWjg2Y3djMmJOOUhaMlFtUlNJU0lpQWhqamVXQk5kVDM3ZHVIckt3c2szTTlmdnc0amg4L2J2eDU5dXpaZVB6eHh4bmJLSlZLbEpXVm9ieThIUFgxOVdodWJvWk1KZ09QeDRPN3V6c2lJaUtRbUppSXRMUTB6bVhsYjc3NUptY3BPWU90VzdjeWZsNjNiaDFtelpvRkFIai8vZmR4OWVwVnh1M0xseS9IejMvK2M1UDdBNEN5c2pKY3VuUUpGUlVWYUc5dmgwS2hnSXVMQ3p3OFBCQVpHWW40K0hqTW1qWEw3UGQrcVZTS1RaczJzY2JmZmZkZGVIaDRvS0doQWRuWjJjYm5tY2ZqSVRBd0VDa3BLVmk4ZURHZFV4Q0xLTkJKV0U2Y09JR3lzakxNbXpjUHljbkpqR1pJT3AwT1ZWVlYrUDc3NzFGY1hNeTZiM0p5TWlaTW1HRFA2UkpDN0VDaFVPQVBmL2dEcGsrZmpyUzBORXllUEpueGhVc21reUV2THcvZmZmY2RxNkVLQU54Nzc3MzJuSzZUb2VaRDQ0VkdvMEZyYTZ2WmJWeGRYYkYyN1ZyS2dDYkVqaUlpSWxCWlZXVnN3dG5WM1ExNWhRS2VucDd3OWZPRit4aXBsVHRuemh5Y09IR0MxZlN4cmEwTlVxa1UvdjcrakxHdFc3ZWFES0lvRkFvb0ZBclUxOWNqT3pzYmMrYk13ZXJWcXlFVTJ1NzA4dXJWcS9qc3M4OVluYUVOdXJ1NzBkM2RqWXFLQ2h3OWVoUVBQL3l3eFVEallKU1dscktPblp5Y0RENmZqOXR2dngwQ2dZQ1JxWC9qeGcyMHRyWWlJQ0RBWm5NWURMMWVqMisvL1JaSGpoeUI3dC9sR0F4YVdscHc4dVJKNU9UazRJa25uaGoyc1c3Y3VJRWRPM2F3NnY4M05EU2dvYUVCdWJtNWVQNzU1eEVhR29ycjE2OWorL2J0ckd6cDl2WjI1T1hsSVQ4L0grdldyV01GV2Z2VGFEVEl6TXpFcVZPbldDc2daRElaWkRJWktpc3JjZlRvVVN4ZnZoeDMzMzIzMWIrTFJxUEJuajE3a0pPVHd4cS9kdTBhcmwyN2hnc1hMbUREaGcwMmZYMGZPWElFaHc4Zk5sbGJzNk9qQXgwZEhTZ3VMc2IzMzMrUHA1NTZDbkZ4Y1RZNy9tQlZWMWZqaXkrK1lOV25CZm91U0toVUtyUzJ0dUxpeFl2NDVwdHZzR3pac2lHVjN6bDU4aVF5TXpOWnEyRHE2dXBRVjFlSDNOeGN2UERDQ3lZRDJvUUFGT2drSmtpbFVodzZkQWlIRGgyQ1JDS0JsNWNYOUhvOU9qczdUUlkwOS9Qend5OSs4UXM3ejVRUVlpOTZ2UjZGaFlVb0xDd0VqOGVEcjY4dlhGMWRvVlFxelM3MWUrQ0JCeEFaR1duSG1STGluQklURS9Id3d3OXpkbG9uaEl3Y3ZvQ1AySmdZTkRVM0d3TTNXcTNXR0dod2NYR0JSQ3lHUkNLQm00ZTcwd1krZVR3ZTdyenpUaHc0Y0lCMVcxVlZGU1BRMmQzZGJUWlRiS0F6Wjg0QWdFMjd1TmZWMVprTWNnNmswV2l3ZCs5ZWlNVmlZOGJhY0hFdFd6YzBISkpJSkxqdHR0dFlpUjk1ZVhrV00rSkd5dTdkdTQzUGd5bHF0UnJidG0yenVITFBuUHI2ZXV6YXRjdmtPU0hRRjhUY3NXTUgxcTVkaXc4KytNRHN0anFkRHA5Ly9qbGlZMk1acjBHRG5wNGUvTzF2ZjBObFphWEZ1V20xV2h3NmRBZ3ltY3pxK3BoZmZ2a2xLOGc1MEpVclYzRGt5QkdiWHJpdnFLaXd1b0ZRWjJjbnRtelpnazJiTmpHU2tPd2xMeThQdTNidFlnVWZUVkVxbGNqTXpFUmxaU1hXcjEvUHlvWTE1Zno1ODlpM2I1L1piVnBhV3JCejUwNjgrT0tMVnUyVGpFOFU2Q1FXS1pWS1JyRnRMb0dCZ2RpNGNTTmppUUloWk96UzYvV3NwVXhjN3I3NzdrRmRWU2RrTEVsTlRZV3JxeXVLaTR0UlUxTmpYR2FuMVdvaGtVamc3dTZPME5CUVRKdzRFU2twS1FnT0RuYjBsQWtadC9nQ1BrSkRRK0RsN1lXbXhpYkc2b1RlM2w3MDl2YWlxN3NiUGozZVRodm9CR0F5Vzl4VUtRMmdMMEFhSGg2TzhQRC96OTZkUjBkZDMvc2ZmODJTUFRFRUVyWUVRZ0pJUkVCQUVBRlJnU0pTTGFLNDFOWnFhK3RXVDZzOWJZK0s5VjdQcjk1N1c2KzJ0OWJlVm12ZGlpdmdya1d0SUt1RXhRQmhpd0poQzRFRVFrS1dtVXhtK2YzQm5lbE12dDlKSm1TWlRQSjhuSk9qODVudmZPY3oyM2Y0dnViOStYeXlsWnFhcW9hR0J1M2R1MWVWbFpVaDI2MWR1MWFYWFhaWllIUlhZbUppWU1vYnN4OUY3WGE3c3JLeUFwZGJxdENLaTR0VGJtNnVCZ3dZb01URVJOWFUxR2puenAyR2M1UWxTNVpvNHNTSjdaNTJ3T2wwR29hbXA2U2toS3hGY09HRkZ4cUN6bzBiTjBZbDZDd3NMR3d4NUl5TGl3dXNETzUydStWMnU4LzZ2ajc4OE1QQS85dnQ5ckQ3T256NHNINzcyOThHd3J6bUZiREJYQzZYVnExYVpUb2svNFVYWGpDRW5IYTdYUmRjY0lINjl1MnJpb29LYmQrK1BhVFM4OU5QUDlWNTU1Mm44ODgvdjhYSGN2ejRjWldYbDBmMGVENzc3RE5kZWVXVmdhck85UFQwd1B1N3VycmE4RjVNU1VrSk9UZHVhV3FGbEpRVTVlWGxLU01qUTNGeGNhcXNyTlNPSFR0Q0hsTmpZNk9XTFZ1bWUrKzlOOUNXbFpVVmVFNHJLaW9NejIvZnZuMURSbUNkelpEdmtwS1NGa1BPNFBkV2M1czNiMWJmdm4zRFRvM1IzSklsU3lMYTcxZGZmYVhTMGxMbDVlVkZ0Ri8wUGdTZE1JajBGeGZwekFGbyt2VHB1dmJhYTBNVzFBRFFzN1RsdUNDZEdRWjQzWFhYdGZvUFRLQW5zOWxzR2o5K3ZNYVBIeC90cmdDSVVFcHlzdkx6ODlUb2JGUmxaYVZxYTJzRHE3SkxVbHhDZkJSNzEzN2h3aGF6b0RNdExVMXo1c3pSMUtsVERjVU1IbzlITDczMGtnb0xDMFBhMTYxYkZ3ZzZDd29LQXZNZm1zMlBPSGp3NEZaWFhjL096dFlWVjF5aGlSTW5LajQrOUxsdmFHalE0NDgvSGhKVTFkYldxcmk0V0JNblRteHh2NjM1OHNzdkRkVjI0OGVQRDZtRUhEOSt2Qll2WGh3U0FCMDdka3dIRHg0MG5iTzBzM2c4SHRNcVhidmRybXV2dlZiVHBrMVRjbkt5cXF1cjlkRkhINWt1SnR0V0kwYU0wRzIzM2FiKy9mdnJ4SWtUZXYzMTExVmNYR3pZenVWeUtTNHVUdC83M3ZjMGVmSmtOVFkyYXYzNjlWcTZkS2xoZVAzT25Uc05RZWZXclZ0VlZGUVUwcGFSa1JFWUZ1KzNkKzllUGZIRUV5SEI0UHZ2djkvcXYwUDlmZkFQczA1S1N0S1JJMGYwd2dzdkdDcWFHeG9hdEcvZnZrRFlIZnhqdnRtcTY5T21UV3UxcW5UY3VIR2FOV3VXQ2dvS0RQL1c5Z2ZGd1dIZjl1M2JWVmRYcDlUVVZFblMzWGZmSGJqT2JEN1ZtMisrdVYycnJudTlYcjN5eWl1R2tOTnV0K3VhYTY3UjFLbFRsWmFXSnJmYnJUMTc5bWpKa2lVNmR1eFl5TGFmZnZxcHBrMmIxdW84Ly83N0d6OSt2RzY4OFViMTY5ZFBOVFUxZXZQTk4wMFgraW91TGlib1JGZ0VuVEJZdUhDaGhnMGJwajE3OXVqbzBhTTZkZXBVNElzK09UbFpxYW1wR2pwMHFFYU1HS0dKRXljR0RyUUFlcTQrZmZyb2dRY2VVRkZSa1VwTFMzWGl4QW5WMWRYSjdYWXJJU0ZCeWNuSnlzek1WSDUrdnNhTUdjUDhnZ0NBbUphUW1LQ2NJV2NXU0dsME5zcmhkTWpoY0NvNU1iWVh3VEJiMEVTU29ZcXRmLy8rK3ZXdmZ4MjJBc3htczJuQmdnV0dvRE9TNGNXUnV1aWlpelJuenB5d1A3WW1KeWRyN3R5NWV2SEZGMFBhOSszYjErNmdjOE9HRFlZMi83RDE0UHN2S0NqUXpwMDdROW9MQ3d1N05PamN0bTJiNlJELzczLy8reUh6WHZicDAwZmYrYzUzWkxWYXRYTGx5ck8rdjhURVJOMTc3NzFLL3IvSzVzek1UTjF4eHgxNjhNRUhUZWRwWDdod1lXQTZnYVNrSk0yZVBWdGxaV1ZhdDI1ZHlIYkJnYlhmOHVYTERXMC8vT0VQRGFIWmlCRWpOR25TcEpERm8wcExTM1g2OU9sV1J4ek9uRGt6WkVoNlRrNk83cnJyTGozeXlDT0diY3ZLeWtLcWV0dmpPOS81VG90VnpFT0dETkhreVpNTncrcjM3OS9mcnZDeUxiWnUzV3BZdEVxUzdyampqcEFmY2UxMnU4YU1HYVBjM0Z3OSt1aWpJVCtjK0h3K3JWaXhJcUlwN25KeWNuVDMzWGNIUHZQcDZlbTYvZmJiZGVEQUFjTWM1ODNuR2dhQ0VYVENJRGs1V1RObXpOQ01HVE9pM1JVQTNVaCtmcjd5OC9PajNRMEFBTHBVUW1LQ0VoSVQxTUdMZWtkRmZYMjlhWHRhV2xySTVYQUJwOFBoMElrVEp3Si96WjA2ZGFyOW5mdy80YXBQVDU4K0hiaC9zMkMxcFhuREkxRlZWYVdTa3BLUU5uK28yZHpFaVJNTlFlZW1UWnQwL2ZYWHkycTF0cXNma2RxOWU3ZWhiZWpRb1dFWDk1ay9mNzVXclZwbHFLaU0xTVVYWHh3SU9mMFNFaEowL3ZubkcxYXBUMHBLTWoybm5EUnBraUhvOUhnOGFteHNESVR4ZFhWMUtpMHREZGttS3lzcjdJL3AyZG5aaHZzL2NPQkFxNkdnMlZRRC9mdjMxOUNoUTNYbzBLR1E5cGFtZUdncnM1RFQ2L1hxMUtsVE9uSGloRTZlUEdrNlRWUkhmc1phWTFhbE8yTEVpTEFqVmRMUzBuVHBwWmZxbzQ4K0NtbHYvaGtKNTV2Zi9LYmhodzMvNkpoLy92T2ZJZTNoam1XQVJOQUpBQUFBQUwxQ1JVV0ZhWHZ6b05PdnRMUlVXN1pzMGY3OSsxVmVYbTVhc1JmTXYzSjlSL0Y2dlNvdUx0YTJiZHQwOE9CQkhUOStQT3k4Zlg2dHJTM1FtdVpWcXBKeDJIcHcreXV2dkJJU0dwNCtmVnE3ZCsvdXN1bDdEaDQ4YUdnYk8zWnMyTzJUazVNMVlNQUEwd3JLU0lRYmdweVJrV0c2cmRsSzVXYmJTbWZtdy9VSG5jMURUdW5NUWpSMzNYVlh4SDA5ZmZwMGk5ZW5wNmVIZmU5blpXVVpnczVJRncrS2xNUGgwSll0VzdSejUwNGRQbnhZSjArZWJEV0E3dWpQV0V1YVAzNUpHak5tVEl1M01RdWlUNTQ4cWFhbXBsYm56czNKeVRGdE4xdWtzYU5mQy9Rc0JKMEFBQUFBMEF0ODlkVlhwdTMrZVRYOVRwOCtyUmRmZkRIaVNpeS80RGtTMit2QWdRTjYvdm5uVFlmT2RtWWZ6SWF0cjErL3Z0V1Z1WU1WRmhaMldkQnBWbVVZdk1pVG1mWXMxaFF1R0d3K2gycEwyMGF5dGtOdGJXM2JPbWFpcGRYZUpSa3FVNE9aUFo2TzlNVVhYK2pOTjk5czljZUQ1anJ5TTlZYXMvZFdTOFB0cFRQaGNiaDloUXU0L1ZKU1VremJ6ZDZ2WGZrOElQWVFkQUlBQUFCQUQrZDJ1MDNEdW43OSttbmd3SUdCeTA2blUwOCsrYVJoVVJIcFRJWGVnQUVEMUxkdlgvWHIxMDl2di8xMnUxYndEdWZJa1NONjhza25EVlZiZHJ0ZE9UazV5c3pNVkw5Ky9lVHorZlRKSjU5MDJQMGVPSERBOUhHM1ZWRlJVY2d3N001a1Z1Rm5Wa1VaN0d5SHJYZWxubHl4dDNidFd2Mzk3MzgzdENjbEpXbm8wS0dCejFkWldabGhNYWF1WlBZK2FXMkIwcFpXWndlNkNrRW5BQUNJU1BOLzNIcTkzaTZiZ3d3QS9KcWZmTGQyNG8wemxpOWZianFVdC9uQ1BaOTk5cGtoN0x2Z2dndjAzZTkrMTFDdDljNDc3M1I4UnlVdFdiTEVFSFJkZmZYVm1qdDNia2lsWFdscGFZY0duV2JWbkdmRDVYSnA2OWF0Z1VWNC9NeStNMXNLOUNJWmhwK1ltR2lZcjdDMUlkdG1peGQxTjJiVmZkbloyYnJ0dHRzaTNrZHIxWWZSME5qWXFLVkxsNGEweGNmSDZ3Yy8rSUVtVEpnUWNqejcrT09Qb3hwMHBxYW1HdDVMcmMyQmEzYTl4V0lKVzYwSmRJYVlDVG81dVFJQVJJSVQ0TTVuc1Zoa3NWamthbklwTWFIMTRXY0EwSkZjVGE3QWNRaVIyYkpsaXo3NDRBTkRlMEpDZ3ViT25SdlN0blhyMXBETGRydGRQL3JSand4RGVldnI2MXVkTDdNbDRXN3JjRGdNaXdHTkdERkMzL3JXdHd6YnRuZmhvV0Flajhld21FMTdGQllXR29KT3MrSFFwMDZka3Mvbk0zMC9SMUpkMnFkUEg1MDhlVEtrcmFTa1JMTm56emJkL3NpUkl4MHlMTHl6WldabUd0cXFxcXFVblozZGFzVnFkeER1L1YxU1VtSUlzTC94alc4WWZuQ1Eyci93VUhzK241STBlUEJnSFQxNk5LU3RwS1JFVjF4eFJkamJOUC9zU3RLd1ljTTRYcU5MZGY4alJET2NYQUVBV3NJSmNOZXdXQ3hxYW1yaXV4aEFsMnRxYXVJWUg2R0doZ1l0WDc1Y0gzLzhzZW4xOCtiTk04eWoyRHcwUzBoSU1BM29tcSthM1JLellPcmt5Wk55dVZ5R2ZWZFZWUm5tM3dzMzErUGF0V3NqN2tOcmR1ellZVG9uNGE5KzlTdlR4VkNDZmZMSko0WWdlZmZ1M2FxdHJRM3B1OW5qYUd4c1ZIRnhzV0YxOEsxYnQ2cXlzckxWZnVmbjUydmZ2bjBoYmR1M2IxZHBhYW55OHZKQzJuMCtuNVl0VzlicVBydUQzTnhjSlNZbWhnek5kemdjV3JWcVZkZ1ExNityaTZMTUZxb0t0OWhUODgrWEpKMXp6am1HTnFmVHFTMWJ0a1RjQjdQUDJOa3VPT1UzWnN3WWJkNjhPYVJ0NTg2ZDJydDNyMGFNR0dIWXZycTYydlM0MFB5OURYUzJtQ3lKOUo5Y0FRRFFIQ2ZBbmNzZklsc3NGam1kVGlhREI5Q2xmRDZmbkU1bnlMR290L042dmRxK2ZYdmdiOU9tVGZyc3M4LzA3TFBQNnFHSEhnb2JjazZZTUVGWFhubWxvYjE1WUZKZlg2L1ZxMWVIdEczYXRFbnZ2dnR1eEgxTVRVMDF0TGxjTHIzNTVwdHlPQnh5dTkyQmhaTE1BcHVkTzNlR3JDN3VkcnUxZE9sUzdkaXhJK0krdE1aczJIci8vdjAxWk1nUUpTUWt0UGhuVm8zbjlYb05GYUpEaGd3eHZlL0ZpeGRyNTg2ZGNydmQ4bmc4S2lvcTBzc3Z2eHhSdnkrODhFSkRtOC9uMHgvLytFZHQyclFwTUlkcWVYbTUvdlNuUDJuWHJsMFI3VGZhckZhcnBrMmJabWhmdW5TcFB2bmtFOU1oLzNWMWRmcjg4OC8xK09PUGQwVVhBOHdDN0pLU0VxMWZ2MTV1dDFzTkRRMDZjT0NBSlBQMzkrclZxME5DOXRyYVd2MzV6Mzl1ZFFxQ1lHYWZzWlVyVjJyZnZuM3krWHlxckt4VVJVVkZ4UHVUcEVtVEpxbFBuejRoYlQ2ZlQwOC8vYlRXckZrVFdFako3WGFydUxoWVR6enhoS0ZhTlNrcFNaZGZmbm1iN2hkb3I1aXE2R3grY3BXYWtzby9iZ0FBQWY0VFlLdlZ5Z2x3SjdGWUxMSmFyYkphclhLNzNhcXRyVFd0UkFDQXpuRDY5R2w1dlY3WjdmYkFzYjYzYzd2ZCt0T2YvdFNtMnhRVUZPajIyMjgzZmY1eWNuSU1jemkrOHNvcldyRmloZnIyN2F1S2lvcUlLZzJENWVibXltS3hHSDRjVzdObWpkYXNXU09MeGFMTXpFdzk5dGhqeXN6TU5GVHl1Vnd1L2RkLy9aZUdEUnVtcEtRa0hUcDB5TFQ2OG13MU5EUm8rL2J0aHZieDQ4ZEhkUHZzN0d4bFpXVVpucGNOR3pabzFxeFpnY3RwYVduS3o4L1gvdjM3UTdhcnFhblJVMDg5RmZpM1Mxc1dDOHJMeTFOQlFZSDI3TmxXSWRyWkFBQWdBRWxFUVZRVDBsNWZYNi9ubm50T0ZvdEZOcHV0VXhhTjZteFhYbm1sTm03Y0dQSmFlNzFlTFZ1MlRPKy8vNzZ5czdPVm1wcXFwcVltVlZWVkJZSzhjQlhBbmFWNTVhemZTeSs5cEpkZmZsaytuMC9UcDAvWHNHSERsSk9UWTlqdTZOR2pXclJva1lZTkd5YXYxNnNEQnc2MHViQXJMeS9QOEw2cXE2dlQ0NDgvSHZqczNYNzc3YTFXSndlTGk0dlRUVGZkcEdlZWVTYWszZUZ3YVBIaXhWcThlTEhpNCtQVjFOUVU5b2Z2bTI2NnFjWFY3WUhPRUZNVm5jRW5WMTZ2TnlibUZnRUFkQjMvQ2JEL3U0SVQ0STdsZno3OTM4YzJtMDMxRGUyYm93MEFJdVZ5dVZUZlVDK2J6Ulp5ak9kWTN6Yno1czNUZmZmZFp6b2NYWkptenB4cDJsNWVYcTZkTzNjR3dyd3BVNlpFL055bnBLU1lWaDc2Qllja05wdE5NMmJNTU4ybXRMUlV1M2J0Q2dSZlU2ZE9qZWorVzdObHl4YlRJUENDQ3k2SWVCOW1vZWpCZ3dkMS9QanhrTGFycjc0NjdENThQbDhnNU16SnlZazRhTDN0dHR0TUsvcjgrd3grYkJNblR0U0FBUU1NMjNYSHoxRjZlcnJ1dXVzdTAvZXF5K1ZTYVdtcGlvdUx0V2ZQbmpaWEszYWtNV1BHS0NNancvUzY1Z0hnc0dIRGxKdWJhOWl1c2JGUkpTVWwrdnJycjlYVTFLVDQrSGpUU3VGd0xybmtrckN2WVh0RzMweWNPRkVMRnk0TWU3M0w1UXE3L3dVTEZuVFlaeFJvaTVnSk9qbTVBZ0MwaEJQZ3J1R3ZOdkYvRjF1dFZsWFhkTnhpRUFBUVRuVjF0V3cyVzhoeG5tTjg1Q1pNbUtDSEgzNVlDeFlzYUhIK3dyRmp4MnJldkhrdDdtdmN1SEc2NVpaYjJuVC8zLzcydHpWdzRNQ0l0cjNtbW10VVVGQVE5bnFMeGFMNTgrZnJra3N1YVZNZnd2bmlpeThNYmFtcHFSbytmSGpFK3dnWFNoWVdGb1pjUHYvODg3Vmd3WUlXOTVXYm02dWYvT1FuWWNQbzV2cjI3YXRmL09JWHlzckthcldQMy8vKzkwMkRxY1RFN2pubjlybm5ucXNISG5oQTJkblpFZCttdGVlaG85bHNOdjNvUnorSzZEbTBXQ3k2NDQ0N1dsd1JQaWtwU1hmZWVhZHA5V2M0Z3djUDFnMDMzQkR4OW0xeHhSVlg2Q2MvK1luNjllc1gwZmI5K3ZYVHZmZmUyK3B4Qk9nc01UbDAzWDl5NWZGNFZGMVRyYXpNcmoyUUFRQzZIMDZBdTA3d0NBdTczYTZtcGlhVkhTMVRTa3FLK3FUM2FYMEhBTkFHTlRVMXFxdXZrODFtVTF4Y0hGWDdyYkRaYkVwSlNWRnFhcW9HRHg2c1VhTkdhZlRvMGFhcldJZXpZTUVDRlJRVWFPWEtsZHEvZjcvcTYrdVZuSnlzSVVPR2FOcTBhWm84ZVhLYis1V1dscWFISG5wSUsxYXNVRkZSa1k0ZlB5Nlh5NldFaEFUMTc5OWZreVpOQ213YkZ4ZW4rKysvWCt2V3JkT0dEUnQwNU1nUnVWd3VwYWVuYThTSUVabzVjNmJ5OC9PMWQrL2VOdmVqdWNyS1NzTmlQdEtad0xjdDc3SGh3NGNyTFMzTk1PcXdzTEJROCtmUEQybWJOMitlUm8wYXBjOCsrMHo3OXUzVDZkT25sWmlZcUlFREIrcmlpeS9XOU9uVFRSZTRhY21nUVlQMDZLT1BhdTNhdGZyeXl5OVZWbFltaDhPaHRMUTBEUmt5Uk5PblQ5ZUVDUk1reVhUWWY3aUswTzRnSnlkSGp6enlpSXFMaTdWdDJ6YnQyN2RQTlRVMWNqZ2Npb3VMVTFKU2t2cjM3Ni9jM0Z5TkhUdFdvMGFONnZJK2poZ3hRbzg4OG9nKytlUVQ3ZDY5VzFWVlZmSjRQRXBKU2RIZ3dZTkRndkNzckN3OThzZ2pnYytDdnhvMUl5TkQ0OGFOMDZ4WnM5UzNiMThkT25Tb1RYMllQWHUyaGc0ZHFoVXJWbWpmdm4yQjF6a3RMUzFzSldta3hvd1pvMS8vK3RmYXVuV3Jpb3VMVlZwYXF0T25UOHZwZENveE1WSG5uSE9POHZMeU5HYk1HRTJZTUtITjcxK2dJMW1jamM2WVdVWEE1L01GeXZuZGJyZmNicmVhbXBvQ0J4Qk9yZ0NnOTJsK0FteTMyMFBtYnV2dUo4TDE5UTBxTFMyVmRHWm9YMTdlc0NqM3FIWCs3Mk9QeHlPUHh4UDRUbmE3M2JKYXJZRVZlaE1URWswbjNRZUFscmpkYmprYm5XcHlOY25aNkF6TXllbi84LytvRmMxanZOZnJsZGZyVlZOVGsxd3VsL3BuUlQ3dkhSQk5sWldWK3RXdmZoWFNackZZOUx2Zi9ZNjVGQUVURlpVVmlvK1BEL21oRGQxYlRKMTkrUDhoNDYvb0RHNnZyNitYdytIZzVBb0FlcmhJVG9CakplU01WY0hmeDhGdFZxdFZIbzlIRG9kRDlmWDFnVUNVbGRrQlJDcDQ4Vkgvdi9uajQrTUQ0U2JIZUtCOVZxNWNhV2diT25Rb0lTZUFIaVBta2tCT3JnQ2c5K0lFdVB2d3Z3Yisvdzhlem02ejJlVDFlZzNmdzN3bkF3Z24rSmh0ZGt6eC85ZmZ6akVlK0pmS3lrb2xKeWNySlNXbHhlMjJiOSt1RlN0V0dOcW5USm5TV1YwRGdDNFhjMEdueE1rVkFQUTJuQUIzVC83bjIrZnp5V0t4QkZhODkwOHo0Ly91NVRzWVFLU2FMMEFhZkx3UC9yRUx3TC9zMzc5ZnI3NzZhbUQrMU56YzNKQVJrQlVWRlZxNWNxVldybHhwK0U1T1QwL1hwWmRlMnRWZEJvQk9FNU5CcDhUSkZRRDBScHdBZHovQnIwbndkek0vT0FKb0s3TWZ0Wm9mMnpuR0ErYWNUcWRXckZpaEZTdFd5RzYzcTArZlBvcUxpMU50YmEzcDRrUFNtWVdyN3JqakRzWEZ4WFZ4YndHZzg4UnMwQ2x4Y2dVQXZRa253TjFYODlkR0VqODRBamhyWnNkMGp1OUE1Tnh1dDA2Y09OSGlOZ2tKQ2ZyKzk3K3ZrU05IZGxHdkFLQnJ4SFRRS1hGeUJRQzlEU2ZBM1ZmejE4US82Z0lBMm9wakI5QjV4bzRkcXh0dnZGSDkrL2VQZGxjQW9NUEZmTkRweDhrVkFQUWVITjlqQTY4VEFBQ2RiOUtrU1VwSVNOQ09IVHQwNk5BaFZWVlZ5ZUZ3eU9QeEtDa3BTU2twS1JvMGFKQ0dEeCt1Q1JNbWFNQ0FBZEh1TWdCMG1oNFRkRGJIeVJVQUFBQUFvS2V6Mld3YVAzNjh4bzhmSCsydUFFRFVXYVBkQVFBQUFBQUFBQUJvTDRKT0FBQUFBQUFBQURHUG9CTUFBQUFBQUFCQXpDUG9CQUFBQUFBQUFCRHpDRG9CQUFBQUFBQUF4RHlDVGdBQUFBQm9BNHZGRW5MWjYvVkdxU2NBZ003Uy9OamUvTmlQN29tZ0V3QUFBQURPZ3NWaWtjVmlrYXZKRmUydUFBQTZtS3ZKRlRqT0kzWVFkQUlBQUFEQVdiSllMR3BxYW9wMk53QUFIYXlwcVltUU13WVJkQUlBQUFCQUcvbXJmQ3dXaTV4T3AzdytYN1M3QkFEb0lENmZUMDZuTStSWWo5aEEwQWtBQUFBQWJXU3hXR1MxV21XMVd1WDFlbFZiV3h2dExnRUFPc2pwMDZmbDlYb0R4M21DenRoQjBBa0FBQUFBYmVBLzRmV0huVGFiVGZVTjlReGhCNEFld09WeXFiNmhYamFiTFNUa0pPeU1EUVNkQUFBQUFOQkcvcUdNL3FEVGFyV3F1cVk2MnQwQ0FMUlRkWFcxYkRaYlNOQkp5Qms3Q0RvQkFBQUE0Q3dFRDErMzIrM3llRHdxTzFwRzRBa0FNYWltcGtabFI4dms5WGxsdDlzWnRoNmo3Tkh1QUFBQUFBREVHditKcjcraU03aTl2cjVlRG9kRENRa0ppbytQVjJKQ291eDJUcjBBb0R0eHU5MXlOanJWNUdxU3M5RXByL2RNd09uL282SXpOdkZ0Q3dBQUFBQm5JVGpzREc2eldxM3llRHh5T0J5cXI2K1h6K2NML0FFQW9pOTROWFgvRDFieDhmR0JJZXVFbkxHTG9CTUFBQUFBenBML0pObi8vOEhEMlcwMm03eGVyeUhrSlBBRWdPZ0lEaTNOanRuKy8vcmJDVGxqRDBFbkFBQUFBTFNELzRUWTUvUEpZckhJNi9VR0x2dURUb21BRXdDNmkrQ1YxUDJCWnZDY25GUnl4aTZDVGdBQUFBQm9wK0NUNXVEZ2sycE9BT2hlektvNm00ZWJoSnl4aTZBVEFBQUFBRHBBODVOblNWUnpBa0EzWlJacUVuREdQb0pPQUFBQUFPaEF6VSthL1VQYUFRRGRDOGZtbm9lZ0V3QUFBQUE2RVNmU0FBQjBEV3UwT3dBQUFBQUFBQUFBN1VYUUNRQUFBQUFBQUNEbUVYUUNBQUFBQUFBQWlIa0VuUUFBQUFBQUFBQmlIa0VuQUFBQUFBQUFnSmhIMEFrQUFBQUFBQUFnNWhGMEFnQUFBQUFBQUloNUJKMEFBQUFBQUFBQVloNUJKd0FBQUFBQUFJQ1lSOUFKQUFBQUFBQUFJT1lSZEFJQUFBQUFBQUNJZVFTZEFBQUFBQUFBQUdJZVFTY0FBQUFBQUFDQW1FZlFDUUFBQUFBQUFDRG1FWFFDQUFBQUFBQUFpSGtFblFBQUFBQUFBQUJpSGtFbkFBQUFBQUFBZ0poSDBBa0FBQUFBQUFBZzVoRjBBZ0FBQUFBQUFJaDVCSjBBQUFBQUFBQUFZaDVCSndBQUFBQUFBSUNZUjlBSkFBQUFBQUFBSU9ZUmRBSUFBQUFBQUFDSWVRU2RBQUFBQUFBQUFHSWVRU2NBQUFBQUFBQ0FtRWZRQ1FBQUFBQUFBQ0RtRVhRQ0FBQUFBQUFBaUhrRW5RQUFBQUFBQUFCaUhrRW5BQUFBQUFBQWdKaG5qM1lIQUFBQUFLQzc4L2w4MGU0Q0FBQWR5bUt4UkxzTEhZNmdFd0FBQUFDYUNRNDIvZjlQMkFrQTZDa3NGb3Q4UGw5STJOa1RnaytDVGdBQUFBRDRQOEdoWnZPLzV0c0FBQkJybWdlYndYOW0yOFFhZ2s0QUFBQUFVR2k0NmZWNlpaRkZOcnROVm90VmRydGRWaXRMSEFBQWVnYXYxeXUzMnkydnp5dVAyeU92dkxKWUxJSHZ1bGdOT3drNkFRQUFBUFI2L25EVC94Y2ZINi9FaE1Sb2R3c0FnRTVodFZvVkh4OS81a0tDNUhRNjVXcHl5ZWZ6eVdxMXltcTF4bVRZU2RBSkFBQUFvRmNMRGprbEtTVTVSVGFiTGNxOUFnQ2c2eVFtSnNvZVo1ZlQ2UXg4SDhaaTJNbllDd0FBQUFDOVZ2QlFkYS9YcStTa1pFSk9BRUN2WkxmWmxaeVVMSS9ISTYvWGE1aWpPaFlRZEFJQUFBRG9sWUpEVG8vSG8vaTRlT2JoQkFEMGF2NGg3YkVhZHZJdERnQUFBS0RYOGdlZFZxdFZpWW5NeVFrQVFGSmlrcXhXYXlEb2pDVUVuUUFBQUFCNnBlQ0t6c0NDREFBQVFQRng4VlIwQWdBQUFFQXM4SiswK1lOT201VjVPUUVBOEd0ZTBSa3JZU2RCSndBQUFJQmVLWGdSSWhZZ0FnRGdYK3gyZStBN01sWkNUb21nRXdBQUFFQXY1aCtTWjdGWW90MFZBQUM2RFl2RkVuUEQxaVdDVGdBQUFBQzlWS3dOeHdNQW9DdkY0dmNrUVNjQUFBQ0FYaXNXcTFVQUFPZ0tzZmdkU2RBSkFBQUFvTmVKdFJNM0FBQ2lLVmErTndrNkFRQUFBQUFBQU1ROGdrNEFBQUFBQUFBQU1ZK2dFd0FBQUFBQUFFRE1JK2dFQUFBQUFBQUFFUE1JT2dFQUFBQUFBQURFUElKT0FBQUFBQUFBQURHUG9CTUFBQUFBQUFCQXpDUG9CQUFBQUFBQUFCRHpDRG9CQUFBQUFBQUF4RHlDVGdBQUFBQUFBQUF4ajZBVEFBQUFBQUFBUU13ajZBUUFBQUFBQUFBUTh3ZzZBUUFBQUFBQUFNUThlN1E3QUFBQUFBQUFzSC8vZmkxWnNrUkhqaHpST2VlY285bXpaMnZXckZuUjdoWjZtT3JxYXIzeHhodmFzMmVQYkRhYkprNmNxSVVMRnlvaElTSGFYVU1ISU9nRUFBQUFnQzV5NnRRcFBmamdnNjF1Rng4ZnI2U2tKR1ZsWldubzBLRWFQMzY4emozM1hGa3NsaTdvSmREMWFtdHI5ZFJUVDhuaGNFaVNUcHc0b1RmZWVFT3BxYW02NktLTG90eTd6dmVyWC8xS2xaV1ZJVzBMRnk3VUZWZGNFYVVlOVZ6UFB2dXM5dTNiRjdpOGF0VXFlYjFlM1hMTExWSHNGVG9LUVNjQUFBQUFkRE11bDBzdWwwczFOVFhhdTNldlZxeFlvYUZEaCtwNzMvdWVoZzRkR3UzdUlRWWRQWHBVQXdjT2xOVWFuUm5zUEI2UGpoOC9yc0dEQjV0ZWYrREFnVURJR1d6bnpwMjlJdWhFMTNDNVhDRWhwOS9PblR1ajBCdDBCb0pPQUFBQUFJZ0JodzRkMGhOUFBLR2YvL3pueXMzTmpYWjMwTTA1SEE3dDJiTkhPM2JzMEk0ZE8xUmRYYTJubm5xcVM0Zm5WbGRYQis1L3o1NDl5c3JLMHNNUFAyeTZiVlpXVnB2YWdiTVJIeCt2OVBSMDFkVFVoTFR6UHVzNUNEb0JBQUFBSUVZME5qYnFwWmRlMGlPUFBNSXdkb1IxNnRRcExWcTBTRjZ2TjJwOTJMeDVzLzc2MTc5R3ZQM0FnUU0xZi81OHZmLysrL0w1ZkpLay9QeDh6Wmt6cDdPNmlGN3ExbHR2MVhQUFBSZW9JTzdUcDQ5dXV1bW1LUGNLSFlXZ0V3QUFBQUNpYk5HaVJZRXF6ZnI2ZXAwNGNVS3JWcTNTdW5YckROdVdsWldwdExSVStmbjVYZDFOeEFpdjF4dlZrRk02TTBTNHJhNjY2aXBObVRJbHNCaFJYbDRlZ1Q0NjNKZ3hZL1RZWTQrcHRMUlVkcnRkK2ZuNUxFVFVneEIwQWdBQUFFQTNrcEtTb3BTVUZOMTY2NjFLU0VqUWloVXJETnNRZEtLbnlzek1WR1ptWnJTN2dSNHVOVFZWWThlT2pYWTMwQW1pTXdzeEFBQUFBS0JWMDZaTk0yMnZyYTN0NHA0QUFORDlVZEVKQUFBQUFOMVVSa2FHYVh0cnd5eVBIVHVtOWV2WGEvZnUzYXFxcXBMRDRWQlNVcEw2OSsrdmdvSUN6Wmd4UTMzNzlqVzk3Y21USjdWbzBTSkQrNU5QUHFuVTFGU1ZsNWRyOWVyVjJyVnJsMDZkT2lWSjZ0dTNyMGFQSHEyWk0yZUdYZFJqL2ZyMWV1bWxsMExhQmcwYXBFY2ZmVlFORFEzNjVKTlA5T1dYWCtyRWlSUHllcjM2eTEvKzB1R1BMVmhWVlpVS0N3dTFaODhlbFplWHE3NitYdEtaU2kvL3NPblJvMGRyL1BqeFlmZmg4WGkwY2VOR2JkdTJUUWNQSGxSdGJhMnNWcXZTMHRLVWw1ZW5pUk1uYXNLRUNXR0hYNy80NG92NjRvc3ZRdG91di94eTNYenp6Zko0UE5xd1lZTUtDd3QxN05neDFkWFZLVFUxVmZuNStabzFhNWJPUGZmY2tOczFORFRvWnovN1dZdVArYWMvL1duSTVkLzg1amVHOTlqaHc0ZTFlL2R1bFphV3FyeThYTlhWMVdwc2JGUmlZcUl5TWpJMFlzUUlUWjgrM1hSQnJLMWJ0K3JQZi81ejJQcy9kT2lRN3JycnJzRGxyS3dzUGZiWVk0SEw5OTU3cjl4dWQ4aHRmdm5MWDJyRWlCRmg5K2wydTdWbHk1WkFuMnRyYXdQdkNmL3JPR2JNR0UyWU1LSEZGZWM3OHJYb0xqcmlzK0pmMUtxa3BFUmxaV1dxcUtoUVhWMmRMQmFMVWxKU2xKT1RvN0ZqeDJycTFLa3RIcGNlZXVnaFZWVlZoYlRkZWVlZHV2RENDN1Zueng0dFg3NWNodzhmVmwxZG5lYlBuNitycnJxcTFkdlYxZFZwelpvMWdlT0d5K1ZTUmthR0Nnb0tOSGZ1M0xESG9qLzg0US9hdFd0WFNGdndmVWJTNTdPOTcyQWVqMGVGaFlYNjhzc3ZkZmp3WWRYVzFpb3BLVW5aMmRtNitPS0xOWFhxVkczZXZGblBQZmRjeU8wR0RCaWcvL2YvL2wrcisrK3RDRG9CQUFBQTlHaE9oMU1PcDBNT2gxUHBmZEtWa3B3YzdTNUY3TWlSSTZidFE0WU1NVzEzdTkxNjg4MDN0WHIxNnNDQ0xuNTFkWFdxcTZ2VC92Mzc5ZkhISDJ2Ky9QbTY4c29yMjlTZlR6LzlWRysvL2JZOEhrOUllM2w1dWNyTHk3VnExU3A5Kzl2ZjFvd1pNeUxlWjBORGc1NTg4c21ReDJvV0RIYlVZL1A1ZlByZ2d3KzBmUGx5UTZnbW5Wa3B2THE2V29jT0hkSlhYMzBWTnVqOCt1dXY5ZEpMTDZteXN0SndYV05qbzA2Y09LRk5tellwSnlkSGQ5OTlkNXRXZFQ1MTZwU2VlZVlabFphV2hyVFgxTlNvcUtoSVJVVkZ1dWFhYS9UTmIzNHo0bjIycHFxcVNuLzYwNS9DdnVjYUdoclUwTkNnc3JJeXJWcTFTcGRjY29sdXZ2bG0yZTNSaXhVMmJOaWd0OTU2eTdDQ3RuUm1ydHY2K25xVmw1ZHIvZnIxeXN6TTFDMjMzS0x6emp1dlRmY1JqZGVpdlRycXM3SjgrWEo5K09HSFllZGI5WDlXZHV6WW9ZOCsra2gzM25sbmk2RzBHYk1mUUNMeDlkZGY2NjkvL2F2aHRhK3NyRlJsWmFVS0N3dDF6ejMzYVBUbzBXM2VkMWZjOTlHalIvWHNzOCtxdkx3OHBMMnVyazRsSlNVcUtTbFJZV0docGt5WjB1SDk3K2tZdWc0QUFBQ2d4M0U2bkNvck82cGR1M1pyNzc1OUtpczdHcWhvaWhWdXQxdnZ2UE9Pb1QwOVBWMEZCUVdHOXNiR1JqMzU1Sk5hdFdxVklkeG96dVB4Nk8yMzM5YlNwVXNqN3Mvbm4zK3VwVXVYR2tMTzVuMWV2SGl4Q2dzTEk5N3ZXMis5RlRaYzgrdkl4L2JxcTYvcWd3OCtNQTA1STdWcDB5YjkvdmUvTncwNW16dHk1SWgrODV2ZjZPVEpreEh0MitWeTZlbW5uellFYTgyOSsrNjdLaWtwaVdpZmthaXRyVzMxZFFpMmR1MWF2ZmJhYXgxMi8yMzE2cXV2Nm9VWFhqQU5PYzJjT0hGQ2YvakRIN1J5NWNxSTd5TmFyMFY3ZE9SblplL2V2UkV2S2xWVFU2T25ubnBLeDQ0ZGk3aXZWVlZWV3J4NGNjVGIreDA3ZGt4UFAvMTBpNis5eStYUzMvNzJOOVhWMWJWNS81MTkzMlZsWlhyaWlTY01JV2R6ZS9iczBWdHZ2ZFd1L3ZaR1ZIUUNBQUFBNkRIOEZWeE9aNlBwOVUydXBpN3VVZHM1SEE3dDI3ZFA3NzMzbmc0ZVBHaTQvc1liYnpTdG9udmhoUmUwZi8vK2tEYTczYTRMTHJoQWZmdjJWVVZGaGJadjN4NFNmbno2NmFjNjc3enpkUDc1NTdmYXIvZmZmei93LzFhclZSYUxKV3pvK2RwcnIrbjg4ODlYYW1wcWkvdXNyYTNWK3ZYclc3M3ZqbnBzaHc0ZDB1clZxdzM3ejh6TVZFRkJnUklURTFWZlg2OGpSNDdvOE9IRHBuMDVjT0NBWG56eFJjTmpIelJva0FvS0N0VFUxS1NTa3BLUUVMU3VyazUvL2V0ZjllQ0REN2I2V0RkczJCQllNYjIxNS9uamp6L1dxRkdqQXRzT0dqUkkwcGtBcTZLaXdyRDl3SUVEUTZwbGJUYWI2WDR0Rm91eXM3T1ZuWjJ0MU5SVU5UUTBhTy9ldllaZ2QrM2F0YnJzc3NzMGRPaFFTVkppWW1LZ0R3NkhROVhWMVNIYjIrMzJrTXJXU0tZWU1QUGhoeDlxMWFwVllhK1BqNDgzRGVoOFBwL2VlT01OOWV2WFQrUEdqV3YxZnM3MnRZaW16am9PcEtTa0tDOHZUeGtaR1lxTGkxTmxaYVYyN05nUnNwL0d4a1l0VzdaTTk5NTdiMFI5L2ZUVFQxdjg0U1NjRHo3NElQQzYyTzEyZVR3ZTAxQzNycTVPNjlhdDA5eTVjOXQ4SDUxMTMyNjNXODg5OTF4Z3Fvem1iRGFiZkQ1ZjRENllqN250Q0RvQkFBQUF4RHkzMjYyeXNxT21KNFZKU1VsS1RFeFVVbUtpa2xOU290QzcxdjNuZi81blJOdGRlKzIxbWpScGtxRjk2OWF0S2lvcUNtbkx5TWpRZmZmZEZ3aWVwRE1WV2s4ODhVVElpZm43Nzc4ZlVkQXBTVGs1T2JycHBwczBjdVJJV1N3V0hUcDBTRXVXTE5GWFgzMFZzcDNENGREYXRXdGJIUnJ2cjNpeTIrMmFNbVdLc3JPekEzTUNkc1pqMjc1OXU2RVBCUVVGK3VsUGYyb0kvYXFxcWt5M1g3eDRzYUVhZE83Y3VWcXdZRUZnRGtpMzI2MW5uMzFXMjdadEMyeFRXbHFxblR0M3R2cGNlNzFlSlNVbDZaWmJiZ25NSzFsY1hLem5uMy9lVUpHOFo4OGV1ZDF1MmUxMkpTWW02dEZISDVVVWZwN1ZSWXNXdFRpUFlscGFtdWJNbWFPcFU2ZnFuSFBPQ2JuTzQvSG9wWmRlTWxUcnJsdTNMaEIwRmhRVUJQcGdOaVI1OE9EQmV2amhoMXQ4L0swNWNlS0VQdnp3UTBON1JrYUdyci8rZW8wYk4wN3g4ZkZxYUdqUWxpMWJ0SFRwVWptZHpzQjJQcDlQcjcvK3VrYVBIdDNxc1B1emZTMmlwVE9PQStQR2pkT3NXYk5VVUZCZ21GTGk4T0hEK3UxdmY2dW1wbi85Z0xSOSsvYkFIS2F0OFZkRjV1VGthT0xFaVlxUGo5Zng0OGVWMHNweDJ1djFhdENnUWJyMTFsdVZuNTh2bDh1bGxTdFhtbFkvRmhjWGQyalEyZDc3WHJ0MnJZNGVQV3JZZHNTSUVicmhoaHVVbTVzcnI5ZXJYYnQyNmRWWFh6WE1FWXJXTVhRZEFBQUFRRXp6ZXJ6YXY3ODBKT1MwMld6S3lzclVxRkhuYXZqd2ZHVm5EMWJmZm4yVm1OanlJajdkMWFCQmcvVFRuLzYweGJuMG12dmhEMzhZRW01SVowNm1td2VscGFXbE9uMzZkS3Q5eU1ySzBpOSs4UXVkZSs2NWdjQmo2TkNodXUrKys5Uy9mMy9EOWx1M2JtMTFuOUtaSVBxQkJ4N1FyYmZlcXRtelordnFxNi9XTDM3eGkwNTViR1pEU2M4NTV4elR5c2ErZmZ2cThzc3ZEMm5idVhPbm9kSnoxS2hSdXZiYWEwTVd1ckhiN1ZxNGNLRmhuNUUrSjdmZGRwc21UWm9rbTgwbWk4V2ljZVBHNmZycnJ6ZHM1L0Y0MmpSVXVDWDkrL2ZYcjMvOWE4MmRPOWNRY2twblBsTUxGaXd3dERldkh1eHNabFdBU1VsSit1VXZmNmxKa3lZcFBqNWVrcFNjbkt3Wk0yYm94ei8rc1dFZkowK2U3TmF2eGRucTZPUEFkNzd6SGQxNzc3MDY3N3p6VE9mTkhUSmtpQ1pQbm14b2I4dDdZdHEwYVhyNDRZZDExVlZYYWM2Y09icmxsbHNNbjd2bTR1UGpkZDk5OXlrL1B6OXdlZTdjdWFieldaYVZsVVhjbDBpMDk3N05LcEZ6Y25KMC8vMzNhOWl3WWJKWUxMTFpiQm83ZHF4Ky92T2ZLekV4c1VQNzN4c1FkQUlBQUFDSVdWNnZWNlVIRG9RTVUrM1hyNTlHalRwWEF3WU1VRnhjWEJSNzF6RVdMbHlvZi8vM2Z3OWJDVmhYVjJlWVF6QXJLMHNqUjQ0MDNUNDdPOXZRZHVEQWdWYjdjZFZWVnlrcEtjblFicmZiZGVtbGx4cmFEeDA2Rk5HdzFHOTk2MXVCaXNEbU92cXg5ZW5UeDNEOXhvMGI5ZXFycjBZMGg2WlpoZWYwNmROTlE2RCsvZnNicXZzaWVaNEhEUnFrQ1JNbUdOb3Z2UEJDMCszRERZRnRxNlNrSk5QWDErRnc2UERod3lvcUt0S1dMVnNNMTU4NmRhcEQ3ajlTTzNic01MVE5talZML2ZyMU05MSsxS2hScGd2a21PMm51V2k5Rm1lak00NERabE1MZUwxZW5UeDVVaVVsSlZxL2ZyMXB4V0drNzRuMDlIVGRmUFBOSVQ4U1JHTGF0R25LeU1nd3RKdFZ1emMwTkxRNlYybFgzWGR0YmExcE5lYzExMXhqK2wyVm1ablpwb1hkY0FaRDF3RUFBQURFckJNblRvWU1JUjA2ZElocE5Wb3NXN1pzbWF4V3E3N3hqVytZWG0rMlVFcGxaYVh1dXV1dWlPOGprb3JPbGxZUU5nc3FQUjZQR2hvYWxKYVcxdUorTDc3NDRyRFhkZlJqR3o5K3ZONTU1eDFEOExGcTFTcXRXclZLdzRjUDEwVVhYYVFwVTZhWWhuNW0vWG4rK2VmMS9QUFB0N2t2NGVUazVKaTJKeVVsS1MwdHpUQTlRNlNMeFVTcXRMUlVXN1pzMGY3OSsxVmVYcTZHaG9ZV3R3OGVGdDdaSEE2SFRwdzRZV2h2YlRxQWtTTkhhdS9ldlNGdGtWUmZSdnUxYUl2T09nNDRIQTV0MmJJbFVNMTg4dVRKd1B5UjRVVDZucmp3d2dzREZiaHRFZTUxQ1o3L05aakw1V3B4eW9hdXVtK3pIenFzVm11THg5YTh2THl6NkdYdlJ0QUpBQUFBSUNaNVBKNlF4VkVHRFJvWXN5SG5ndzgrcUtGRGg2cXlzbEp2di8yMllWanRraVZMbEp5Y3JHblRwaGx1MnhHTFZUUTJtaS9lRkt5bDV6WTVPZG0wM2VsMHRoaDA5dW5UcDhYNStEcjZzUTBjT0ZBTEZpelEyMisvYmJydHZuMzd0Ry9mUGkxYnRreHo1c3pSTjcvNXpaQ3F6UGIySjVMbnVhWG53NnpxcTZPcTFVNmZQcTBYWDN4Uk8zZnViTlB0T3JKYXJqWGhudi9XRmpVeWUrOUdzaHAzdEY2THM5RVp4NEV2dnZoQ2I3NzVacXRoZDNPUlBnOW1WYVdSQ0hlOE9adlF0Q3Z2Mit3OWw1R1IwZUs4cmoxaFZFSlhZK2c2QUFBQWdKaDA2dFNwd0FsMVNrcHkyS0dyc2NCcXRjcG1zMm5nd0lHNisrNjdUU3Q4WG5ubEZkTmhqMTFWUldZMlBMdTFQclEydjV4WjFXUWsrMjJQSzYrOFV2ZmVlNjhHRGh6WTR2MSsrT0dIZXVxcHAwS0czMGV6WXE4ek9aMU9QZm5razZZaDU2QkJnelIrL0hqTm1qVkxOOXh3UTFRWDJ3bFhTZGpTZXpQYzdhTDVPRHBEUjc4MzE2NWRxeGRmZk5FUWNpWWxKV25VcUZHYU9uV3Fycjc2YXRPaC9aRnE3ZlBmMDVoVnVrYXlJQmJhcG1kOXNnRUFBQUQwR3ZWMS81b1BiOENBQVZIc1NjZXlXQ3k2N2JiYjlHLy85bThoRlZadXQxc3Z2UENDSG5yb29aQTU3Y3lxenJLenMzWGJiYmRGZkordFZjUkpaNEtVY0ZWTEZSVVZoamFMeFJLMitpbFNuZlhZeG8wYnA3Rmp4MnIzN3QwcUxDelV0bTNiREt0b1MxSkpTWW5XckZrVFdCd2xKU1hGVUpWMTg4MDNSenk4dEsxekVYYVZ6ejc3ekRDVSs0SUxMdEIzdi90ZHBhZW5oN1MvODg0N1hkbTFFT0ZXOHE2cHFUR2RmOVd2dXJyYTBCYXIxZC9oZE9SbnBiR3hVVXVYTGcyNUxqNCtYai80d1E4MFljS0VrR0Q1NDQ4L05xejBEbk5tUC95MFZvbnJYNWtla1NQb0JBQUFBQkNUNm9NcWpYcGFaVkNmUG4zMHJXOTl5eEEySERwMFNDdFdyQWlacnpNek05TncrNnFxS21WblozZG8xZHJCZ3dmRExteFNYRnhzYUJzeVpJanBhdVp0MFptUHpXS3hhUFRvMFJvOWVyVGNicmMyYjk2c1pjdVdHZVlwM0x4NWN5RG96TXpNMVBIangwT3ViMnhzVkc1dWJydjYwbFdhbXBwTTV5cHNQbFdDM1c3WGo2R1p6YndBQUNBQVNVUkJWSDcwSTBPd1hWOWZyNmFtcG5iZGYzdWtwcVlxUFQzZEVQNlVsSlMwK0JxVWxKUVkybnJhM0ljZCtWa3BLU2t4QlAvZitNWTNOSEhpUk1PMlhiMFlWU3d6QytNYkdocDArUEJoRFJreXhQUTJ1M2J0NnV4dTlUamQ4K2NrQUFBQUFHaEY4SkMrMW9hdXhxSlpzMmFaRHE5Kzc3MzNRbFk2enMzTk5WUUtPUndPclZxMXF0WDdhTXV3eUk4KytzaDA3cjNTMGxKOStlV1hodmFDZ29LSTl4MU9SeisyY0hNSDJ1MTJYWHp4eGJyOTl0c04xd1ZYWEprOXBzOC8venlpeFZlNmNnaHF1SUM1dkx6Y3RMMzVpdk1KQ1FtbTFidnIxcTJMdUE5bTRkckpreWZiUGNUYWJPR2hmLzd6bjJIbjNDd3VMdGFoUTRjTTdXUEhqbTFYUDdxYmp2eXNOSDgvU09ZVnNFNm5VMXUyYkdsalQzdXZZY09HbVg1WHZmZmVlNmJIcHErLy9scmJ0bTNyaXE3MUtBU2RBQUFBQU5BTjJXdzIzWFRUVFliMnhzWkd2ZkhHRzRITFZxdlZkSkdpcFV1WDZwTlBQakVObHVycTZ2VDU1NS9yOGNjZmo3Zy91M2J0MGpQUFBCTVlwdDdVMUtUQ3drTDk4WTkvTkp5a1d5d1dYWGJaWlJIdk81eU9mbXpMbGkzVE8rKzhZeHJrU09aQllQRFE3U2xUcGhnQ3ZLcXFLdjN1ZDc4ekRkTjhQcC8yN3QycnYvM3RiMjBLQ2RzckpTWEZORkJadG15WlRwNDhLWi9QcDlMUzBzRFVDTTBmVTMxOXZWYXZYaDNTdG1uVEpyMzc3cnNSOThGc21Mbkw1ZEtiYjc0cGg4TWh0OXV0cjc3Nkt1TDkrYzJlUGR2UVZsTlRvLy8rNy85V2NYR3gzRzYzcERPVmNxdFdyZEt6eno1cjJIN2t5SkVhTVdKRW0rKzdxNVdYbDJ2Nzl1MHQvdmxYaysvSXo0cFpTTDE2OWVxUU1MbTJ0bFovL3ZPZlRWZHFoN21rcENUVCtaZTNiOSt1di83MXI0SEY5Vnd1bDlhdFc2ZW5uMzQ2cWd0Y3hTcUdyZ01BQUFCQU56VjY5R2lOR3pkTzI3ZHZEMm5mdW5XcnRtM2JwZ3N1dUVEU21RVjJObTdjR0JKRWVMMWVMVnUyVE8rLy83NnlzN09WbXBxcXBxWW1WVlZWQmNMS2xsWkVOMU5VVktTaW9pTEZ4Y1cxT0F4NTVzeVpwa05wejBaSFBqYW4wNmsxYTlib0gvLzRoM0p5Y2pSa3lCQ2xwcWFxc2JGUlI0NGMwZjc5K3cyM0NSNnVtNTZlcmpsejV1Z2YvL2hIeURZSER4N1VmL3pIZnlnek0xUDkrL2VYeldaVGZYMjlqaDQ5R3FqMjdNcGdMUzR1VGprNU9UcDgrSEJJZTJscHFSWXRXaVNMeFNLZno2ZmYvT1kzU2toSVVFNU9qbUU0K0N1dnZLSVZLMWFvYjkrK3FxaW9DSVF3a2NyTnpRM2NUN0ExYTlab3pabzFzbGdzeXN6TTFHT1BQZGFtL2ViazVHam16SmxhdVhKbFNQdXhZOGYwOU5OUFN6b3puMlM0eXRHRWhBVGRmUFBOYmJyUGFGbS9mcjNXcjEvZjRqWjVlWGw2OE1FSEpYWGNaeVVuSjhkd1AwZVBIdFdpUllzMGJOZ3dlYjFlSFRod29OMVRFZlJHOCtiTk0xMzBhOHVXTGRxeVpVdXJ4MWEwam9wT0FBQUFBT2pHYnJ6eFJ0TUtxOWRmZnoxUWtaZWVucTY3N3JyTGRMaXh5K1ZTYVdtcGlvdUx0V2ZQSHRPRmd5SVJQSXkrcFJQeC9QeDhYWGZkZFdkMUgyWTY2N0VkT1hKRVgzenhoVDc5OUZPdFhyM2FOT1FjUG55NFpzeVlFZEkyZi81OGpSczN6blNmSjA2YzBLNWR1MVJjWEt6OSsvZEhOS1M5c3pUdmQ3RG00ZVBNbVROTnR5c3ZMOWZPblRzREllZVVLVk1pbmlZaUpTVkZGMTU0WWNSOWFJc2JicmhCNDhlUEQzdDlTeUhuM1hmZnJlenM3TE8rNys2c296NHJ3NFlOTTUzenRMR3hVU1VsSmZyNjY2L1YxTlNrK1BoNDAzazdFZDdJa1NOMXhSVlhoTDArK05ocXQ5czFaODRjd3pZOWNhcVdqa1RRQ1FBQUFBRGRXRlpXbHVuSmJsVlZsZDUvLy8zQTVYUFBQVmNQUFBCQW0wS2NyS3lzaUxlOTg4NDdOV2pRb0JhM21UaHhvdTYvLzM3RnhjVkZ2TjlJZFBaamE4NWlzV2o2OU9tNi8vNzdEZk5kV3ExVzNYUFBQWm8zYjE3RWk3elk3WFpsWkdTY2RYL094cVdYWGhweENEVjI3RmpObXpldnhXM0dqUnVuVzI2NXBVMTkrUGEzdjIwNnoyeDcyV3cyM1gzMzNicnV1dXRNRjFjeU0zejRjQzFhdE1oMDZIQlAwaEdmRll2Rm9qdnV1Q093Q3J1WnBLUWszWG5ubmFiVm4yalp3b1VMZGVXVlY3WVlXQ1lsSmVtdXUrN1MwS0ZERGRlWnJkNk9mMkhvT2dBQUFBQjBjL1BtemRNWFgzeWg2dXJxa1BiUFB2dE1VNlpNQ2F6WW01T1RvMGNlZVVURnhjWGF0bTJiOXUzYnA1cWFHamtjRHNYRnhTa3BLVW45Ky9kWGJtNnV4bzRkcTFHalJrWGNoL1QwZEQzODhNTmF1WEtsTm0zYXBJcUtDbms4SHFXbnAydmt5SkdhT25WcW0vYlhWaDN4Mks2Kyttb05HelpNZS9iczBkR2pSMVZYVjZlNnVqcFpyVllsSnlkcjRNQ0JPdmZjY3pWNThtUU5HREFnYkYrc1Zxc1dMRmlnbVRObmF2MzY5U29wS1ZGNWVibnE2K3ZsOFhpVWtKQ2dQbjM2YU5DZ1FSbzFhcFFtVHB4b3VwaExaN0pZTExyenpqdTFZY01HYmRpd1FZY09IWkxENFFpRXJxTkdqVkpLU2twZyt3VUxGcWlnb0VBclY2N1UvdjM3VlY5ZnIrVGtaQTBaTWtUVHBrM1Q1TW1UMjl5SHRMUTBQZlRRUTFxeFlvV0tpb3AwL1BoeHVWd3VKU1FrcUgvLy9wbzBhVks3SHQvY3VYTjE2YVdYYXNPR0RkcXpaNDhPSHo2c3VybzZ1ZDF1SlNjbkt5TWpReU5IanRTRUNSTTBjdVRJczc2dldOTVJuNVdzckN3OThzZ2pnZGZPWHdHYWtaR2hjZVBHYWRhc1dlcmJ0Ni9wM0xSbzNiWFhYcXZKa3lmcjg4OC9WMGxKaWFxcnEyV3hXTlN2WHo5ZGNNRUZ1dXl5eTVTUmthRVZLMVlZYm1zMi95Myt4ZUpzZERLektRQUFVVkpmMzZEUzBsSkpaNFo0NWVVTmkzS1BBQ0IyN05qeHIzbk94b3d4cnNUY0VxL1hLNi9YcTZhbUpybGNMdlhQNnQvUjNZdFpKMCtlMUtKRml3enRUejc1SkNmWUFOQ0Zubi8rZVJVV0ZvYTBmZU1iMzlBTk45elFKZmRmVVZtaCtQaDR4Y1hGeVdxMXltcnQvZ1BEdTM4UEFRQUFBQUFBZ0Y2a3BxWkdSVVZGaHZhQ2dvSW85Q1oyRUhRQ0FBQUFBQUFBWGVEQWdRT3RidU55dWZUY2M4OFpGdFk2NTV4ekNEcGJ3UnlkQUFBQUFBQUFRQmQ0N3JubmxKYVdwaGt6WnVqODg4OVhlbnA2NERxWHk2VWRPM2JvM1hmZjFiRmp4d3kzblRkdlhvY3Y5dGJURUhRQ0FBQUFBQUFBWFdULy92M2F2MysvcERPTGRxV21wc3JsY3FtNnVsb2VqOGYwTm1QR2pOSE1tVE83c3BzeGlhQVRBQUFBQUFBQWlJTGEybHJWMXRhMnVNM28wYU4xeHgxM3lHS3hkRkd2WWhkQkp3QUFBQUFBQU5ETnBLZW5hKzdjdVpvMWF4WWhaNFFJT2dFQUFBQUFBSUF1Y1AvOTkydlRwazNhdTNldmpoOC9ydE9uVDh2bGNzbHV0eXM1T1ZucDZlbkt5OHZUcUZHamRNRUZGOGh1SjdwckM1NHRBQUFBQUVCQXYzNzk5TXd6ejBTN0d3RFFJMlZtWm1yZXZIblI3a2FQWlkxMkJ3QUFBQUFBQUFDZ3ZRZzZBUUFBQUFBQUFNUThnazRBQUFBQUFBQUFNWStnRXdBQUFBQUFBRURNSStnRUFBQUEwT3RZTEphUXkxNnZOMG85QVFDZysybit2ZGo4ZTdPN0l1Z0VBQUFBMEd0WkxCWlpMQmE1bWx6Ujdnb0FBTjJHcThrVitJNk1KUVNkQUFBQUFIbzFpOFdpcHFhbWFIY0RBSUJ1bzZtcEtlWkNUb21nRXdBQUFFQXY1YTlVc1Znc2NqcWQ4dmw4MGU0U0FBQlI1L1A1NUhRNlE3NG5Zd1ZCSndBQUFJQmV5V0t4eUdxMXltcTF5dXYxcXJhMk50cGRBZ0FnNms2ZlBpMnYxeHY0amlUb0JBQUFBSUJ1ekgvUzVnODdiVGFiNmh2cUdjSU9BT2pWWEM2WDZodnFaYlBaUWtMT1dBazdDVG9CQUFBQTlFcis0WGorb05OcXRhcTZwanJhM1FJQUlHcXFxNnRsczlsQ2dzNVlDVGtsZ2s0QUFBQUF2Vmp3OEhXNzNTNlB4Nk95bzJVRW5nQ0FYcVdtcGtabFI4dms5WGxsdDl0amN0aTZKTm1qM1FFQUFBQUFpQWIveVp1L29qTzR2YjYrWGc2SFF3a0pDWXFQajFkaVFxTHNkazZmQUFBOWc5dnRsclBScVNaWGs1eU5Ubm05WndKTy8xK3NWblR5VFEwQUFBQ2cxd29PTzRQYnJGYXJQQjZQSEE2SDZ1dnI1ZlA1QW44QUFNU3k0TlhVL1QvMnhjZkhCNGFzeDJySUtSRjBBZ0FBQU9qbC9DZDYvdjhQSHM1dXM5bms5WG9OSVNlQkp3QWcxZ1NIbG1iZmQvNy8rdHRqTGVTVUNEb0JBQUFBSUhCUzUvUDVaTEZZNVBWNkE1ZjlRYWRFd0FrQWlIM0JLNm43QTgzZ09UbGpzWkxUajZBVEFBQUFBQlI2NGhjY2ZGTE5DUURvS2N5cU9wdUhtN0VhY2tvRW5RQUFBQUFRMFB3RVVCTFZuQUNBSHNjczFJemxnTk9Qb0JNQUFBQUFtbWwrNHVjZjBnNEFRRS9SRTcvWENEb0JBQUFBb0JVOThXUVFBSUNleGhydERnQUFBQUFBQUFCQWV4RjBBZ0FBQUFBQUFJaDVERjBIQUFBQWdGYXdFQkdBV01jVUhPZ05DRG9CQUFBQW9KbmdZSk5WMXdIRU9yTkYxUWcrMFJNUmRBSUFBQURBL3drT05adi9OZDhHQUxxNzVzRm04Si9aTmtDc0krZ0VBQUFBQUlXR20xNnZWeFpaWkxQYlpMVllaYmZiWmJXeXhBR0EyT1QxZXVWMnUrWDFlZVZ4ZStTVlZ4YUxKWEJjSSt4RVQwSFFDUUFBQUtEWDg0ZWIvci80K0hnbEppUkd1MXNBMENHc1Zxdmk0K1BQWEVpUW5FNm5YRTB1K1h3K1dhMVdXYTFXd2s3MENBU2RBQUFBQUhxMTRKQlRrbEtTVTJTejJhTGNLd0RvUEltSmliTEgyZVYwT2dQSFBzSk85QVNNdlFBQUFBRFFhd1VQVmZkNnZVcE9TaWJrQk5BcjJHMTJKU2NseStQeHlPdjFHdVlqQm1JUlFTY0FBQUNBWGlrNDVQUjRQSXFQaTJjZVRnQzlpbjlJTzJFbmVncSt4UUVBQUFEMFd2NmcwMnExS2pHUk9Ua0I5RDVKaVVteVdxMkJvQk9JWlFTZEFBQUFBSHFsNElyT3dDSWRBTkFMeGNmRlU5R0pIb0dnRXdBQUFFQ3Y0eitSOXdlZE5pdnpjZ0xvdlpwWGRCSjJJbFlSZEFJQUFBRG9sWUlYSVdJQklnQzltZDF1RHh3UENUa1J5d2c2QVFBQUFQUmEvbUdhRm9zbDJsMEJnS2l4V0N3TVcwZVBRTkFKQUFBQW9GZGlpQ1lBL0F2SFJQUUVCSjBBQUFBQWVpMHFtQURnREk2SDZBa0lPZ0VBQUFEME9wek1BMEI0SENNUnF3ZzZBUUFBQUFBQUFNUThnazRBQUFBQUFBQUFNWStnRXdBQUFBQUFBRURNSStnRUFBQUFBQUFBRVBNSU9nRUFBQUFBQUFERVBJSk9BQUFBQUFBQUFESFBIdTBPQUFDQW5zbm44MFc3Q3dDaXlHS3hSTHNMQUFDZ2x5SG9CQUFBSFNJNDJQVC9QMkVuMER0WkxCYjVmTDZRc0pQZ0V3QUFkRGFDVGdBQTBDN0JvV2J6ditiYkFPalptZ2Vid1g5bTJ3QUFBSFFrZ2s0QUFIRFdna05Ocjljcml5eXkyVzJ5V3F5eTIrMnlXcGtPSE9pTnZGNnYzRzYzdkQ2dlBHNlB2UExLWXJFRWpnbUVuUUFBb0RNUWRBSUFnTFBpRHpmOWYvSHg4VXBNU0l4MnR3QjBBMWFyVmZIeDhXY3VKRWhPcDFPdUpwZDhQcCtzVnF1c1ZpdGhKd0FBNkhBRW5RQUFvTTJDUTA1SlNrbE9rYzFtaTNLdkFIUlhpWW1Kc3NmWjVYUTZBOGNOd2s0QUFORFJHRThHQUFEYUpIaW91dGZyVlhKU01pRW5nRmJaYlhZbEp5WEw0L0hJNi9VYTV2SUZBQUJvTHlvNkFRQkF4SUpEVG8vSG80VDRCT2JoQkJBeC81QjJsOHZGbkowZGJQbnk1WHI3N2JkRDJnb0tDdlN6bi8wc1NqM3FHdnYzNzllU0pVdDA1TWdSblhQT09abzllN1ptelpyVjZ1Mk9IVHVtdFd2WHFxU2tSSldWbFhJNm5VcElTRkJtWnFidXVlY2VaV1ptbnZXKzBiMjQzVzY5Kys2N0tpd3NWR05qbzBhT0hLbWJicnBKV1ZsWjBlNGFnRTVBMEFrQUFOckVIM1JhclZZbEpqSW5KNEMyU1VwTU9yTlFrZGRyV0pHOXQ2dW9xTkRPblR1MWUvZHVWVlpXcXJhMlZ2WDE5WUhqYlo4K2ZUUjQ4R0RsNWVWcC9Qang2dHUzYjdTN0hGVzF0YlY2NnFtbjVIQTRKRWtuVHB6UUcyKzhvZFRVVkYxMDBVV210L0g1ZkhyMzNYZTFmUGx5UTBXeDArblVrU05INUhBNHptcmZzZURsbDEvV3VuWHJXdHpHYnJjcktTbEp5Y25KNnRldm4zSnpjNVdmbjYvUm8wZkxibys5Q09HRER6N1FKNTk4RXJoY1hGeXN5c3BLUGZyb294eC9nQjRvOW81U0FBQWdhb0lyT2drNUFaeXQrTGg0T1J1ZHNscXQ4dmw4dlQ1c09IVG9rTjU3N3owVkZ4ZWJYdS8xZWxWWFY2ZTZ1am9kT1hKRUd6ZHUxSjQ5ZS9UakgvKzRpM3ZhdlJ3NGNDQVFSQWJidVhObjJEQnl5WklsK3V5enp6cGwzejJGMisxV2JXMnRhbXRyZGZ6NGNlM2F0VXVTbEpxYXF1blRwMnZPbkRsS1MwdUxjaThqNSs5L3NHUEhqdW5reVpQS3pNeU1RbzhBZENhQ1RnQUFFQkYvNVlzLzZMUlptWmNUd05teFdxMkJlVG9sOWRxdzArZno2YTIzM2dxcE5rUGt3ZzA5RHRkKzVNaVJGa05PLy92eWJQYmRHOVRWMWVuamp6L1crdlhyZGR0dHQybnMyTEhSN2xKRXNyS3lkUERnd1pDMitQaDRwYWVuUjZsSEFEb1RRU2NBQUloWThDSkVMRUFFNEd6WjdmYkFzYVMzcnI3ZTJOaW92L3psTDZiVlpvak13SUVETlgvK2ZMMy8vdnVCMER3L1AxOXo1c3d4M1g3VHBrMkdOb3ZGb3U5OTczdWFQSG15NHVMaWRQTGtTYVdtcGlveE1iRk4rKzVOYW10cjlmVFRUK3YyMjIvWGxDbFRvdDJkVmwxMzNYVTZkT2lRS2lvcUpFbHhjWEc2NVpaYkZCY1hGK1dlQWVnTUJKMEFBS0JOL01QWGUyTXdBYUJqV0N5V1hyM3F1cy9uMHdzdnZOQml5Tm0zYjE4Tkd6Wk1hV2xwc2xnc3FxK3ZWM2w1dWNyS3lucnQ4MmJtcXF1dTBwUXBVd0lMQnVYbDVZWDlmanArL0xpaGJmTGt5Wm8rZlhyZ2N2QlE1cmJzTzVibDV1YnE2cXV2RGx5dXI2OVhWVldWdnZycUs1V1VsSVI5djczODhzdkt5c3BTZm41K1YzWDFyUFRyMTAvLy91Ly9ybjM3OXFteHNWRzV1YmxVY3dJOUdFRW5BQUNJV1BBd1V3Qm9qOTU4UFBub280OVVWRlJrZXQzNTU1K3ZhNjY1UnJtNXVhYlgxOVhWYWZQbXphcXNyT3pNTHNhVXpNek1pT1phYkd4c05MUU5HRENnUS9ZZHk4NDU1eHlOR3pmTzBIN1ZWVmVwb3FKQ3k1WXQwOWF0V3czWHU5MXV2Zjc2NjFxMGFGRlhkTE5kN0hhN1JvMGFGZTF1QU9nQ0JKMEFBS0JOZW5NVkZvQ08wMXVQSlRVMU5mckhQLzVoZXQxMTExMm51WFBudG5qNzFOUlVYWDc1NVozUnRWNnBKMVpvZHFUKy9mdnJubnZ1MFh2dnZhY1BQL3pRY1AzQmd3ZTFZOGNPalJrekpncTlBd0FqZ2s0QUFCQ1IzaGhJQU9nYXZXazZqSTgrK2toTlRVMkc5cmx6NTdZYWNuYWt3NGNQYS9mdTNTb3RMVlY1ZWJtcXE2dlYyTmlveE1SRVpXUmthTVNJRVpvK2ZYcll5dEpnUHA5UHhjWEYrdkxMTDNYbzBDRlZWVlVGOXBXU2txS0JBd2RxeElnUnV2amlpOVduVHgvVGZSdzhlRkFiTjI3VXZuMzdWRmxaS1lmRElidmRycFNVRlBYcjEwL0Rody9YeElrVERmMjU5OTU3NVhhN1E5cCsrY3RmYXNTSUVaS2svLzNmLzlXMmJkdkM5djI5OTk3VGUrKzlGN2c4Wjg0Y1hYLzk5Ukh0MjB4OWZiM1dyVnVuSFR0MjZOaXhZNnFycTFOQ1FvTDY5T21qa1NOSGF1clVxY3JMeXd0Nys0Y2Vla2hWVlZVaGJYZmVlYWN1dlBCQzdkbXpSOHVYTDlmaHc0ZFZWMWVuK2ZQbjY2cXJyZ3E3cjQ0MGYvNThWVlJVbU01enVubno1aGFEVG8vSG80MGJOMnJidG0wNmVQQ2dhbXRyWmJWYWxaYVdwcnk4UEUyY09GRVRKa3hvOVJod3R1K3o1Y3VYNisyMzN3N1pWMEZCZ1g3MnM1K0Z2YS82K25xdFhyMWEyN2R2VjBWRmhSd09oOUxTMGpSOCtIQmRkdGxsR2pWcWxCWXZYcXcxYTlhRTNHN0dqQm02NVpaYlF0cGVmUEZGZmZIRkZ5RnRsMTkrdVc2KytXWjVQQjV0MkxCQmhZV0ZnZmRMYW1xcTh2UHpOV3ZXTEoxNzdya3RQaWNBakFnNkFRQUFBS0FMZUwxZWJkeTQwZERlcjE4L1hYUE5OVjNTaDZxcUt2M3BUMy9Ta1NOSFRLOXZhR2hRUTBPRHlzckt0R3JWS2wxeXlTVzYrZWFiWmJlYm56b2VQWHBVZi92YjMwejM1OTlYWldXbGlvdUxsWldWcFFzdnZOQ3d6ZC8vL25kOStlV1hodHQ3UEI0MU5qYXFxcXBLWDMvOXRaeE9aMFRCYTdTc1dyVktiNy85dGh3T1IwaTcvM2s0ZXZTb1ZxMWFwVW1USnVuV1cyOVZRa0pDeFB0ZXYzNjlYbnJwcFk3dWNwc3NYTGhRUlVWRmh2QzNwS1FrN0cyKy92cHJ2ZlRTUzZaVExUUTJOdXJFaVJQYXRHbVRjbkp5ZFBmZGQ0ZGQxYjY5NzdPMitQTExMN1Y0OFdMVjE5ZUh0RmRYVjJ2TGxpM2FzbVdMcnJ6eXlyUGV2OStwVTZmMHpEUFBxTFMwTktTOXBxWkdSVVZGS2lvcTBqWFhYS052ZnZPYjdiNHZvRGV4UnJzREFBQUFBTkFiSERod1FBME5EWWIyMmJObnkyYXpkVWtmYW10cnc0YWNadGF1WGF2WFhudk45THJqeDQvcnQ3LzliWnYyRjZ5cHFVbFBQdm1rYWNnWmExNTc3VFc5K3VxcmhwRFR6T2JObS9VLy8vTS9oc0F3bktxcUtpMWV2TGk5WFd5M2pJd01GUlFVR05xcnFxcFVXMXRyYU4rMGFaTisvL3ZmUnpTZjdQOW43ODdEb2p6UC9ZRi9aMkdZZ1dGZkZFRVJSU1d1NEk2SmU0MmExYWhwWW1LUFhta1NzOVcwUFUzVFk5SXJKNmVuT2RsTW16UnBzOVFsalVrYWx4aGprcm9rN2hzdUFRVVVGRUZBQkpGdFlKZ1padjM5NFcrbXZQTytNd3d3N04vUGRYbkozTzh6Ny92TXdpZzM5L1BjVjY5ZXhhdXZ2b3JxNm1yUnNmYSt6MW9qSXlNREgzNzRvU2pKNlc3WHJsMlMrNWI2eW13MjQ5MTMzeFVsT2QzdDJMSERheUtaaU1SWTBVbEVSRVJFUk5RSkxsKytMQmtmTldwVUo4L2tKcGxNaHZqNGVNVEh4ME9yMWNKZ01LQ2dvRUNVbURweTVBaG16cHlKUVlNR0NlSmJ0MjZGeVdRU3hCUUtCVWFPSEluWTJGalliRFpVVlZXaHNMQlFNc0Y3NE1BQnllVFZrQ0ZETUhEZ1FDZ1VDdWgwT2x5NWNrVXlBZWFMcUtnb3hNWEZBWUJycVhOeklTRWgwR3ExcnR0dDZjYTliOTgrSERod1FCUWZNV0lFQmcwYUJKMU9oNXljSE1GelVGaFlpSjA3ZCtLKysrNXI4Zng3OSs2RnpXWnI5Ync2d3ZEaHc1R1RreU9LTnpRMElDUWt4SFg3eXBVcjJMaHhvMmplY1hGeFNFbEpnY1ZpUVg1K3Z1QzlwdGZyOGRGSEgrRjN2L3VkNEQ3dGZaLzVxckt5RXBzMmJmSzRWWTlTcVJRa3A2V1N1NzQ2Y2VJRTdIWTdBRUF1bDBNbWszbDhqWGZ2M3MxR1NrU3R3RVFuRVJFUkVSRlJKOURwZEtLWVRDWnJzZk8zdjRXRWhHRGV2SGxJVDA5SGFHaW80SmpOWnNQSEgzK01qSXdNUWZ6bzBhT0NSS2ZkYmtkdWJxN28zTTgrKzZ3b0tXT3oyWkNkblkySWlBaEJQRHM3VzNUL08rKzhFL2ZjYzQ4b1hseGMzS1prNXdNUFBPRDYrdTIzMzhiNTgrY0Z4MmZQbnQydWZTNTFPaDIrL1BKTFFVd3VsMlBWcWxWSVRVMFZqSHZ0dGRjRWoySGZ2bjI0L2ZiYkVSd2MzT0kxQUNBaElRSGp4NCtIU3FYQzlldlhXN3hmUi9DMHg2cDdCZVNtVFp0RUZhdno1OC9Ib2tXTElKZmZYRmhxdFZyeDRZY2ZDdlpRTFNvcVFtNXVyaXY1NzQvM21hKysrdW9ybU0xbVVmeTIyMjdESFhmY2dhaW9LSmhNSmh3L2ZoeGJ0MjcxdVNKWGl0MXVoMGFqd2ZMbHk1R1dsZ2E1WEk3czdHeXNYNzllVkJXY2w1Y0hxOVhxY2ZzSUloTGlkd29SRVJFUkVWRW5rS29BMDJnMG5kcUlLVFkyRm4vNHd4K2cwV2dranlzVUNpeGF0RWlVNkN3c0xCVGNOaHFOa2hWb1Vra21oVUloU1BvNTZmVjZuKzRQQUltSmlkMXlmODU5Ky9hSm1rdmRlZWVkb3NjYkZoYUdoUXNYQ3BhZ204MW1YTGh3QVJNblRtenhPdE9tVGNQUGZ2WXpWNUt3cTZoVUtzbDQ4NlJmYm00dVNrdExCY2RIakJpQisrNjdUL0JlVnlxVldMSmtpYWhaVkZaV2xpdlI2WS8zbVMvcTYrdVJtWmtwaXJzM0YxS3IxWmc5ZXpiQ3c4UHgvdnZ2dCtsYVRpdFdyRUJhV3Bycjl0aXhZN0YwNlZKODhza25nbkUybXcwVkZSVklTRWhvMS9XSStncnUwVWxFUkVSRVJOUUpwSmJFU2xXUWRTU05SaU9aNURRYWpTZ3RMVVZtWmliT25Ea2pPbDViV3lzNmoxVFM2ODkvL2pNeU16TjlXbW90dFV4ODgrYk4yTHQzcjA5N1hYWUg1ODZkRThWdXZmVld5Ykh4OGZHaVdFdDdOQUkzbjZkbHk1WjFlWklURUZkdU9qVmZ0dTdwT1pGSzZNZkd4b29xRmE5Y3VlTDYyaC92TTE5Y3ZIalJ0WlRjeVpuMGw1S1dsaWJheXFFMTR1TGlCRWxPSjA5TmxGcmFNNVNJL28wVm5VUkVSRVJFUkoyZytWNlFUbGFyRmZYMTlhSWw1QjJ0cUtnSVo4NmNRV0ZoSWNyTHkxdmMyOUI5ajBTNVhJN1UxRlJSRi9ucTZtcTgvLzc3MEdxMVNFdEx3N1JwMHpCa3lCREpjMDZZTUVHMGxOeHNObVByMXEzNDZxdXZNSHIwYUV5ZE9oVmp4NDd0dEdaTnJkSFUxSVJyMTY2SjR1NTdUSHJqeXo2UEV5Wk04RmhKMmRrOE5SWnFudWlVU3Q2dVg3OGU2OWV2OStrYTlmWDFycS85OFQ3elJYRnhzU2lXbEpRaytUM2IvSGhKU1VtYnJ1ZXBPbE9qMFNBa0pFVDB2dWpzWDRnUTlXUk1kQklSRVJFUkVYVUNUNDF1OHZQek1XblNwRTZaUTMxOVBUWnUzQ2k1NzZFM1V0V29TNWN1UldGaElhcXFxa1RIOUhvOURoOCtqTU9IRDJQdzRNRjQ2S0dIUkV2UHAwMmJock5uejBwV0FGcXRWbVJsWlNFckt3c1JFUkZZdkhneEprK2UzS281ZDdUMk5LTnhjbStPSkVXcUVyU3JTSFVBRHdzTEV5VHEyL3U4dUQ4bjdYMmYrVUpxempFeE1WN3YwNTdrczdmOVZRTUNBa1F4VHcyU2lFaXM2MnZmaVlpSWlJaUkrb0NoUTRkS3hnOGVQTmdwMXplWlRGaTdkcTFra2pNdUxnNnBxYW1ZTTJjTzdyLy9mcDhhbjRTRmhXSE5taldZTVdPRzE0ckxLMWV1NE5WWFh4VmRWeTZYNDhrbm44VFNwVXU5Sm41cWEydXhidDA2ZlAzMTF5M09xVE81NzgzWkZyNGtzRHp0cDlyWlNrdExKYXMxUjQ0Y0tWaVc3dS9xdy9hK3ozemhYckVNb01YdkFmZWw3a1RVUGJDaWs0aUlpSWc2emNhTkczSDgrSEZCYk02Y09ZTE95QjFsMTY1ZDJMNTl1eUNXa3BLQ1gvM3FWeDErYlNMZzVsSlh0Vm90U3FwY3VuUUpwMCtmOXFrcFRYdjg4TU1QcUtpb0VNVEdqUnVIaHg5K1dGUnQrdFZYWC9sMHp1RGdZRHo4OE1PNCsrNjdjZno0Y1p3NWMwWnlHYkRkYnNmSEgzK00vL3UvL3hNa3ErUnlPZWJObTRlWk0yZml6Smt6T0gzNk5DNWN1Q0M1OStLMzMzNkxDUk1tZEpzS3g2Q2dJTW40ODg4LzcvTlNlMC9uNkc0Y0RnZTJidDBxZVd6OCtQR0MyOEhCd2FKR1U4dVdMVU5TVXBKUDE1TGFpN1M5NzdPV3FOVnFVYXlseWxTZFR1ZnorWW1vOHpEUlNVUkVSTlRCWG56eFJZLzdtaWtVQ3J6eHhodGVxNW5jN2Q2OUcxOSsrYVhINDg4OTl4eVNrNU5iUFU4aTZsZ0toUUszM25vcmZ2amhCOUd4Zi96akg5QnF0VWhKU2ZIcFhBNkhvOVhkMnJPeXNnUzNsVW9sSG4zMFVkRVMzTWJHeGxaWEs0YUdobUwrL1BtWVAzOCtybCsvanAwN2QrTFVxVk9DTVRxZERnVUZCUmd4WW9Uby9pcVZDdW5wNlVoUFQ0ZGVyOGVCQXdmdzNYZmZpUktlUC83NFk3ZEpkSWFFaENBd01GQzAxRm9tazNYTER2RnQ1WEE0c0dYTEZ1VGw1WW1PSlNVbFllellzWUpZZEhRMHJsKy9Mb2cxTlRYNTVUbHA3L3ZNay9Ed2NGR3NvS0FBTnB0Tk1tRnFzOWtrbC9FVFVkZmowblVpSWlLaUxtU3oyU1E3SEh1VGtaSFJRYk1ob280MmYvNTh5VDM0bXBxYThQYmJiMlBidG0xZUs4a3FLeXZ4OWRkZjR4Ly8rRWVycjExZFhTMjRIUmdZS0xuUDROR2pSMXM4bDdjbDEvMzY5Y09qano0cStRdVg1by9OMHptMFdpM3V1dXN1M0g3NzdhSmp6UnZWZERXNVhJNWh3NGFKNHJ0MjdmTHAvajFoNlhObFpTWCsrdGUvU2liblpUSVpsaXhaSW9wTEplc1BIRGdndVR6Y25mdHo0by8zbVMra0dobnA5WHJzMjdkUGN2enUzYnY5c2tjckVma2ZLenFKaUlpSXVsaEdSZ1ptekpqaDA5aXlzaktVN2M1ZWx3QUFJQUJKUkVGVWxaVjE4SXlJcUtPRWhZVmgyYkpsa29sS3U5Mk9QWHYyWU8vZXZSZzhlRERpNHVJUUhCd01pOFVDblU2SHExZXZ1cXJEeDQwYjErcHJ1Kzg1Mk5qWWlFT0hEZ2srZjA2ZE9vVWRPM2EwZUs3NitucTgvLzc3V0xod0lVYU5HaVdxZWpNYWphaXJxeFBkci9rUytYZmVlUWVwcWFtWVBIbXlhQjlLaDhNaHFnb0VwQ3Z2dXRKdHQ5MkduSndjUVN3ckt3dnIxNi9Ia2lWTFJGc0NXSzFXWkdkblk4K2VQVml4WWdYNjkrL2ZtZE9WVkY5ZkwyZ0laVEFZVUZ0Ymk3eThQRnk4ZU5GalF2YW5QLzJwWktKM3lwUXAyTEZqQjZ4V3F5dFdVMU9EdDk1NkM4dVhMOGVnUVlNRTR4ME9CeTVmdm95REJ3OWkrUERobUQ1OXVtQnU3WDJmK1NJbEpRWEJ3Y0ZvYkd3VXhMZHQyd2F6Mll4WnMyWWhPRGdZOWZYMStPR0hIM3hPWmhOUjUyT2lrNGlJaUtpTEZSUVVvTHE2R2xGUlVTMk9QWEhpUkNmTWlJZzYwcTIzM29wcjE2N2grKysvbHp6dWNEaFFWRlFrMmZpbFBSSVNFa1Q3Q243NjZhZll0MjhmSWlNalVWbFo2WEdiRFNtRmhZVjQ3NzMzRUJRVWhLRkRoeUlxS2dvS2hRTDE5Zlc0Y09HQ2FKL0dzTEF3UWVWY2RYVTFQdnZzTTJ6ZXZObVYyRldyMVdoc2JFUkJRUUVxS3l0RjEweE5UVzNsbys1WXFhbXBTRTVPUmtGQmdTQ2VrWkdCa3lkUFlzQ0FBUWdQRDRmRDRVQjlmVDNLeThzbDl4L3RTc1hGeFhqdnZmZGFkWjhGQ3haZ3pwdzVrc2ZDd3NJd2I5NDgvT3RmL3hKZDU0OS8vQ09pbzZNUkd4c0xoVUtCeHNaR1hMdDJ6Vlh0S1ZXZDJkNzNtUzlVS2hWKzhwT2ZpSkw4RG9jRFgzLzlOYjcrK211b1ZDcS9OMW9pSXY5am9wT0lpSWlvazJtMVd0RVBacWRPbmNLQ0JRdTgzcy9oY09Ea3laT0NXRkJRRUF3R2c5L25TRVFkNi83NzcwZFVWQlMyYk5uU2FVdVlaOCtlTGRtUnVyeThIT1hsNWE3YlU2Wk13Y21USjMzcUNBN2NyQURNenM3Mk9rWW1rMkg1OHVXUyt4MWFyVllVRkJTSWtvWHU1cytmMzIzMjUzU1N5V1I0L1BISDhmcnJyNk9xcWtwd3pPRnc5TG9xZkxWYWpmLzRqLy9BaEFrVHZJNjc1NTU3VUZaV0pxZ1VkYXFxcWhJOVY3NW83L3VzSmZQbnowZE9UZzR1WDc0c2VieDVrak1tSmdhSmlZazRmZnEwNlBwRTFMVzRSeWNSRVJGUkordmZ2NytvMDY0disyNWV2SGhSc0VRdkppWkd0TnlUaUhxT09YUG00TC8rNjcvYXRBemRsd3B3ZDJQR2pNSENoUXU5amhrN2RpeVdMMS9lNm5ON0V4VVZoZFdyVjR1YTF2Z3FNREFROTk5L1B4WXZYdXpYZWZsTFdGZ1kxcXhaMDZwcVU2MVdLOW5wdTd0U3FWU1lPM2N1L3VkLy9xZkZKQ2R3Yy8vU0o1OThFZ3NYTGhSdG1lQ0pVcWxFUkVSRW0rZlkzdmVaUXFIQTZ0V3JNV3JVS0svajR1TGlzSHIxYXNuWHJ5ZTlwa1M5RlNzNmlZaUlpRHFaeFdMQmtDRkRCUHU2WGJ0MkRWZXZYa1ZDUW9MSCs3a3ZXM2MvQnhIMVBJTUdEY0pUVHoyRmlvb0s1T2JtSWk4dkQ5ZXZYMGRqWXlNTUJnUGtjam5VYWpYQ3c4UFJyMTgvREIwNkZLTkhqMGEvZnYzYWRMMUZpeFloSlNVRisvZnZSMkZoSVJvYkd4RVVGSVNCQXdkaTJyUnBtRFJwa2svbkNRME54YTkvL1d0Y3VIQUJCUVVGcUt1cmcxNnZoOGxrZ2xxdFJrUkVCQVlPSEloeDQ4WmgzTGh4a3NtdVZhdFdJVGMzRi9uNSthaXFxb0plcjRmQllFQkFRQUJDUWtJd1lNQUFqQm8xQ2hNblRvUldxMjNUNCswc3djSEJlUExKSjFGYVdvcU1qQXhjdW5RSjFkWFZNQmdNa01sa1VLdlZpSXFLUW54OFBFYU5Hb1Z4NDhaSk5xWHFEZ0lDQXFEVmFoRVNFb0xFeEVTa3BLUmc1TWlSb2wvUXRVUXVsMlBSb2tXWVBYczJqaDA3aHZ6OGZKU1hsNk94c1JFMm13MkJnWUVJRHc5SFhGd2NSb3dZZ2ZIanh5TTBORlJ3RG4rOHoxcERyVlpqOWVyVk9IdjJMSTRmUDQ2aW9pSTBORFJBbzlFZ05qWVdreVpOd20yMzNRYVZTaVZhbVFFQUlTRWg3Ym8rRWJXZnpOUms4bTA5QWhFUkVmbGRZNlBCdFFkYmNIQXdrcElHZC9HTVBMUGI3YkRiN2JCWUxEQ2J6WWlOaWUzcUtmVVlMNzc0b21EZnU3aTRPS1NucCtQTEw3OFVqTHY5OXRzbE85Z0NONU9qenozM0hJeEdveXUyY3VWS2JOcTBTZER3QVFDZWUrNDV5WDNPbXRQcjljakl5RUIrZmo2dVhyMkt4c1pHV0N3V0JBY0hJeUlpQXNuSnlaZ3dZUUtHRGgzcTgrTTBHQXc0ZlBnd3pwMDdoK3ZYcjhOZ01DQWtKQVNEQncvR3pKa3pNWExrU0d6Y3VCSEhqeDhYM0cvT25EbDQ0SUVIWExjcktpcncwa3N2aWM3L3pqdnZJREF3VUJRL2N1UUlQdm5rRTBFc0tTa0p2L3ZkN3dTeFhidDJZZnYyN1lKWVNrb0tmdldyWDNsOVhIbDVlVGgxNmhRdVhib0VuVTRIcTlXSzRPQmdKQ1FrWVBUbzBiajExbHNsNTBYZVZkNm9oRXFsUWtCQUFPUnlPZVR5MWk4Mnk4bjU5ekxzMGFPOVYyRzU0MmNhRWJYSDg4OC9MMnFFOVBUVFQ3ZTVvclE3OE1mbk1sRlhZMFVuRVJFUlVTZXpXcTBZUDM2OEtORjU2dFFwTEY2OFdIS1ByM1BuemdtU25FcWxFdVBHamNQR2pSdGJkVzJiellhdnYvNGErL2J0azJ5cVVGOWZqL3I2ZWhRWEYrT0hIMzdBOE9IRHNXTEZDa1JIUjNzOWIxWldGajc1NUJOUmhVdGRYUjJ5c3JLUWxaV0Z1KysrdTFWejdXcTF0YlhZc0dFRDh2UHpSY2QwT2gxME9oMXljM1B4N2JmZjRwRkhIbWx4dVNNUkVmVU9aOCtlRlNVNVpUS1paQmQ2SXVwY1RNOFRFUkVSZFRLTHhZS1ltQmhSVjlqYTJscGN1blJKOGo3dWUzaU9HVE9tMVh1QkdZMUd2UEhHRzlpMWE1ZlBuV012WHJ5SS8vM2YvL1hZbkFFQVRwNDhpZmZmZjE5eUdWOXpPM2Z1bEV3YWRrZGxaV1Y0NVpWWGZKcXZYcS9IWC83eUYyUmxaWFhDeklpSXFDTTBOVFVKbW5KNWN1UEdEV3phdEVrVUh6ZHVIUGZOSnVvR21PZ2tJaUlpNm1RV2l3VUFrSjZlTGpvbTFaU29zYkZSdEJmbmxDbFRmTzZJRE56cy92dkJCeCs0dGtwd0o1UEpQTzV0WmpRYThkZS8vaFhWMWRXaVk1V1ZsZmprazA4OHpzVjlEN3FhbWhxZjU5eFZEQVlEL3ZhM3Y2Ryt2bDRRRHdrSndiUnAwekJuemh4Umt0cmhjR0REaGcxb2FHam96S2tTRVpHZkdBd0d2UHp5eS9qd3d3K1JuWjJOcHFZbXdYRzlYbzhmZnZnQnI3enlpdWpmQndDNDY2NjdPbXVxUk9RRmw2NFRFUkVSZFRLNzNRNEFtRGh4SXI3NDRndkJIcHMvL3ZnamxpMWJKa2c2bmo1OUdqYWJ6WFZibzlGZ3pKZ3hyYnJteVpNbmNlSENCVkY4Nk5DaFdMeDRNWVlPSFFxWlRJYWFtaHJzMjdjUGUvZnVGWXpUNi9YWXZuMDdIbjMwVVVIOHE2KytrcXdPblQ1OU91NjQ0dzVFUmtiQ1pETGgrUEhqMkxwMXEyZy8wZTdvbTIrK0VleXBDZ0MzM0hJTEhuLzhjVUV6RHZjOVAwMG1FNzcvL252Y2Q5OTluVFpYSWlMeUg0ZkRnVE5uenVETW1UT1F5V1NJaUloQVlHQWdqRWFqYUtsNmMvZmRkeDhHRGh6WWlUTWxJazlZMFVsRVJFVFVSWUtDZ2tRSlM0UEJJS3JlZEsveW5EQmhRcXM3eSs3YXRVc1VTMHBLd3E5Ly9Xc2tKeWU3OWdXTmpJekUwcVZMSlN0VFRwMDZCWjFPNTdxdDArbVFtWmtwR2pkanhnd3NYNzRja1pHUkFHNTJzWjA5ZXpZZWYvenhWczI1S3hnTUJodzZkRWdRQ3c0T3htT1BQU2JxT0h6NzdiY2pQRHhjRU9QeWRTS2kzc0hoY0tDbXBnYmw1ZVZlazV3TEZpekFnZ1VMT25GbVJPUU5FNTFFUkVSRVhXanExS21pV1BQRVpuVjF0V2gvekNsVHByVHFHalUxTmJoMjdab292bWpSSW84SjAzbno1b21XblFQQStmUG5YVi9uNStlN3FsT2RGQW9GN3IzM1hzbHpqaHMzRGtsSlNhMlplcWZMeTh0emJTM2dsSnFhaXVEZ1lORll1VnlPQVFNR0NHSVZGUldDcGxGRVJOUXpTRFVDOUNZaElRR3JWNjltRlQ5Uk44T2w2MFJFUkVSZGFNeVlNZEJxdFlKR1BzNE82eHFOUmxUTkdSRVIwZXF1cmlVbEphSllRRUFBaGc4Zjd2RSthclVhQXdjT1JHRmhvU0RldkZHRDFIbUhEQmtDclZicjhieUppWWtlOXdudERxVG1kdlRvVVJ3OWV0VG5jK2oxZWpha0lDTHFZY0xEdy9IODg4OGpNek1UUlVWRnFLcXFnbDZ2aDlWcVJXQmdJSUtDZ2hBZEhZMGhRNFpnOU9qUjdMQk8xRTB4MFVsRVJFVFVoUlFLQlNaT25JZ0RCdzY0WWxhckZXZlBuc1hVcVZOeCt2UnB3ZmpKa3llM3V1cEVxaHQ2ZUhnNDVITHZpM3ZDd3NLOG5rdXE4VTVNVEl6WGMwcFZpWFluVWcwbVdzdTlnUVVSRWZVTVE0WU1FVFdiSTZLZWhVdlhpWWlJaUxxWTFQTDF6TXhNM0xoeEEyVmxaWUo0YTVldEF4QXRMd2Q4VzZMWHZBR1NVL05FcFZRVElvVkMwZXB6ZGlmdXk5YmJ3bE1IZWlJaUlpTHFXS3pvSkNJaTZrS0taaFYxTm52M1RnQlJ4MGxLU2tLL2Z2MXcvZnAxVit6aXhZdWlwa1R4OGZHSWo0OXY5Zm1sbHBMcmREbzRIQTZ2Q1UrcDVnc2hJU0d1cjlWcXRlaTRWSlZuUytkMDUybE9ack1aZ1lHQm9yakJZR2p4bkw1eWJ6Z0VBTk9tVGNPc1diTjhQa2UvZnYzOE5oOGlJaUlpOGgwVG5VUkVSRjFJRmFoeWZkMWthbW94OFVTOTE1UXBVL0QxMTErN2Joc01Cc0Z5ZHVlWXRuQnZtQVBjWEY1ZFhGeU13WU1IUzk2bnNiRlJWRTBLUU5CTUtDSWlRblQ4OHVYTHNObHNrcFdkVnFzVkZ5OWViSEcrS3BWS01sNVRVeU5JdERwVlZGUzBlRTVmU1MyOTErbDBTRXhNOU5zMWlJaUlpS2hqY09rNkVSRlJGNUxMNWE2a2pzUGhrRndLVEgyRDFQSjE5d1RlNU1tVDIzVHUvdjM3SXlvcVNoVC8rdXV2UFM2ei90ZS8vaVZhWmg0WUdDaG92aURWUWIyaG9RRUhEeDZVUE9kMzMzMG51VitvTzYxV0s1bndQM255cENoV1YxZUhVNmRPdFhoT1g0MFlNVUlVTzMvK3ZHVGpKWGRTV3dRUUVSRVJVZWRob3BPSWlLaUxOVi8rYXpLWnVuQW0xSldpb3FLOGRuQWRQbnk0WkFXbHIrYk5teWVLNWVibTRyMzMza05KU1lrcjRWbFRVNFBObXpkajc5NjlvdkUvK2NsUEJOV1dLU2twQ0E0T0ZvM2JzbVVMZHUzYWhjYkdSZ0EzRy94czI3WU4zMzc3clU5ekRRZ0lRUC8rL1VYeC9mdjNZLy8rL1RBYWpRQ0E0dUppdlB2dXUzNzlCY0hnd1lPUmtKQWdpRGtjRHJ6enpqdkl5c3FTVEF4WFZsWmkrL2J0K1BUVFQvMDJEK3A0N3NsMEpxcUpxQzl6L3d6a0NpUHFxYmgwbllpSXFJdXAxV3BYcCtlNk9wMWtwMnZxRzZaT25ZcExseTVKSG12cnNuV242ZE9uNDlpeFk2TEt4T3pzYkdSblowTXVsME11bDhOcXRVcmVQejQrSHZQbnp4ZkVBZ0lDTUhmdVhNR1NlK0RtRDB2YnQyL0g5dTNib1ZLcDJwU0lURTFOUlhsNXVTQm1zOW53ejMvK0UvLzg1eitoVkNvOXpyVzlsaXhaZ3JmZmZsc1FhMmhvd04vKzlqZG90Vm9NR0RBQWdZR0JNSmxNcUt5c2hFNm5Bd0JNbkRpeFErWkRIVXNtazBFbWs4RnNNVU1kS041M2xvaW9MekJieks3UFE2S2VqQldkUkVSRVhTd3NMTlQxZFVORGc2c0tqdnFlQ1JNbVFLa1UveDVhcVZSaS9Qang3VHEzVXFuRU04ODhnOWpZV01uamRydmRZK0l3TmpZV3p6enpqR1Fqb0FVTEZrZ3VZWGRxbnVUVWFyVklUazcyYWI2elo4K1diQXprNUp5cldxM0dUMzd5RTUvTzZhdVJJMGRpOGVMRmtzZjBlajB1WHJ5STdPeHNYTHAweVpYa3BKNU5KcFBCWXJGMDlUU0lpTHFNeFdKaGtwTjZCU1k2aVlpSXVsaGdZQ0FpSXNKZHQ4dkwvZGRZaFhvV2pVYUQxTlJVVVh6TW1ERmVrMzYrQ2dzTHd3c3Z2SUQwOUhTZmZwaVJ5V1NZT25VcTFxeFpnOGpJU01reENvVUN6ejc3TEc2NTVSYXY1NHFNak1UcTFhc2xtLzE0bXV2amp6L3VzVEVSY0xNRC9EUFBQSU80dURpZnp0a2E4K2ZQeDJPUFBTYlovTWlUNk9ob3Y4K0RPcGF6ZWtrbWs4RmtNbm5jczVhSXFEZHpPQnd3bVV5Q3owU2lub3BMMTRtSWlMcUJmdjM2b2E1TzUvcVBwazVYTDZqMHBMNWo2dFNwT0gzNnRDRFczbVhyemFuVmFxeGN1UkozM25rbk1qSXljUEhpUlZ5L2Z0M1ZKRWlyMWFKZnYzNFlQbnc0cGt5WjRsTmlVcVBSNEplLy9DV3lzckp3NHNRSkZCVVZvYUdoQVdxMUdqRXhNVWhMUzhQTW1UT2gwV2hhTmRkYmJya0ZMNy84TXZidTNZdno1OCtqcHFZR01wa01VVkZSU0V0THcrelpzeEVTRW9McjE2KzM2YmxveWNTSkV6RjI3RmljUEhrU3VibTVLQ2twUVVOREE4eG1NMVFxRlVKQ1F0Q3ZYejhNSFRvVWFXbHBrdDN0cVh1VHlXU0NiUnNhR2hvUUdzclBYaUxxVytycjYyRzMyNkZVS2lHWHk1bm9wQjVOWm1veThkZVdSRVJFM2NEMWl1dTRVVlVGNE9ZUDMwbEpTUWdLYWwxaXFDUFo3WGJZN1haWUxCYVl6V2JFeGtndmdTWWk4a1hsalVxb1ZDb0VCQVM0a28ydGxaT1Q2L3A2OU9oUnJiNi84M1BOYXJYQ1lySEFZckVnT2lvYUFRRUJyVDRYRVZGUFpEYWJVVlZkNWZvOGRpWTcyL0taVE5RZDhKMUxSRVRVVFVUSC9QdUhhNGZEZ2VJclY5aUZuWWpJQTNQVHYvZC9EVkMxTFRIcFhLSXBsOHVoVUNnZ2w4dFJwNnZ6MXhTSmlMcTl1cm82S0JRSzEyY2dsNjVUVDhkRUp4RVJVVGVoVUNpUWxEUVlDb1VDQUdDejIxRlVkS1ZOSGF1SmlIbzdvOUhvK3JvOTNkS2JMMTlYS3BXdzJXd291MWJHaENjUjlXbzZuUTVsMThwZ2Q5Z0ZWWnhNY2xKUHh6MDZpWWlJdWhHVlNvV2twTUVvTEN5QzNXNkh6V1pEd2VYTEdCQVhoL0R3OEpaUFFFVFVSemkzK2dDQTBGWTBqV3JPK1FPOXM2S3plYnl4c1JGR294R0JnWUZRcVZSUUI2cWhWUExISnlMcW1heFdLMHhOSmxqTUZwaWFUSzQ5T1oxL1dORkp2UVgvcFNZaUl1cG0xR28xQmc5T1JGSFJGVGdjRHRodGRseTlXb2FhbWxva0pNUjc3VUpOUk5RWDFEYzB1TGIyVUNnVUNBc1BhL081bWljN204ZmtjamxzTmh1TVJpTWFHeHZoY0RoY2Y0aUllcExtM2RTZHY5aFJxVlN1SmV0TWNsSnZ3a1FuRVJGUk54UVVGSVJCZ3dhaHVMallGVE1ZRExoMHFRRDlZbU1SRlIzRi80Z1NVWjlrTXBsUVdsTHF1aDBSSHQ3dXBobk9ILzZkWHpkZnpxNVFLR0MzMjBWSlRpWThpYWk3YS81L1JhblBOdWZmempqL2IwbTlBUk9kUkVSRTNWUklpQmJKeVVOUlZuYk50UmVkdytGQXhmV2IzZGxEUTBNUkZoYUs0T0JnL3NlVWlQcUUrdm9HbEpXVnVaS01Tb1VDMFRIUmZqbTM4d2Q5aDhNQm1Vd0d1OTN1dXUxTWRBSk1jQkpSeitQOGYyTHpoR2J6UFRsWnlVbTlDUk9kUkVSRTNaaGFyY2JRb1VPZzA5V2p2THdjVnFzVkFHQ3oyVkJiVzR2YTJsckk1WEtFaEdnUkZoWU90VHFRUzl1SnFGY3htVXd3bVV5b3E5TkJyOWU3NG5LNUhFbERrdnk2YjJielpFRHp4Q2VyT1ltb3A1S3E2blJQYmpMSlNiMEpFNTFFUkVROVFGaFlLRUpDdExoeDR3WnUzS2dTSExQYjdkRHA2cUhUMWJ0aWdZR0JDRlNwb0FwVVFhMVdJeVFrUk5Cb2c0aW91N3AyclJ4MXRiVnc0T2JubTB3dUJ5UVNpMGxKZ3hFWUdPajM2N3NuQlFDd21wT0llanlwcENZVG5OUWJNZEZKUkVUVVE4amxjdlRyMXcvUjBkSFE2eHVocTlkQjM2Q0gzVzRYalcxcWFrSlRVeFBRY1BOMll1SWdoTFN4S3pFUlVXY3lOelhCL3Y4VGlqS1pUSkRrbEFFSUNnN0dnQUZ4SFpMa2JNNDlHZUJjMGs1RTFGUHhNNHo2QWlZNmlZaUllaGlGUW9Hd3NKdjdjem9jRGpRYURHalExYU8rb1FFV2kwWHlQdTF0MUVGRTFCMDRBRmdzRnRoc3RrNi9OaE1FUkVSRTNSOFRuVVJFUkQyWVRDYUROamdZMnVCZ3hDRU9OcnNkbGlZekxCWUx6Qll6ekJZTHpHWXpBcmh2SnhIMUVLSGhZWEFBZ01NQnU4UGhhc2JtWkRhYlVWaFloQUVENGhBWkdka2xjeVFpSXFMdWlZbE9JaUtpWGtRaGwwT2hVVU90VVhmMVZJaUkyaVF5SWdLUkVSR3UyM2E3SGZyR1J0UlUxd2lhRVYyN1ZnNmxNZ0Nob2R5V2c0aUlpRzVpb3BPSWlJaUlpTG90dVZ5TzBKQVFoSWFFb0w2K0FXVmxaYTZsNnlVbEpVZ2VPclJUZnJuRFJrUkVSRjJQMjRoUVM1am9KQ0lpSWlLaUhpRTBOQVJxOVJBVUZoYkJhclVDQU1xdlZ5QnA4R0MvWDZ0NVlwTmQxNG1JdXA1VVl6Z21Qc2tkRTUxRVJFUkVSTlJqcUZRcURCbVNoSXNYTHdFQUd2V05NQnFOMEdnMGZqbC84NlNtK3gvM01VUkUxUEhjRTV2Ti8waU5vYjZOaVU0aUlpSWlJdXBSVkNvVklpSWpVRnRUQ3dDb3E5UDVKZEhaUEtscHQ5c2hnd3dLcFFKeW1SeEtwUkp5dWJ6ZDF5QWlvcmF4Misyd1dxMndPK3l3V1cyd3d3NlpUT2I2YkdheWt3QW1Pb21JaUlpSXFBY0tEdzF6SlRwTlRhWjJuOCtaM0hUK1VhbFVVQWV5c1JzUlVYY2hsOHVoVXFsdTNnZ0VUQ1lUekJZekhBNEg1SEk1NUhJNWs1M0VSQ2NSRVJFUkVmVThxa0NWNjJ0ems3bGQ1MnFlNUFTQTRLQmdLQlNLZHAyVGlJZzZsbHF0aGpKQUNaUEo1UHI4WnJLVHVQYUNpSWlJaUloNm5JQ0FBTmZYRm91bHplZHB2bFRkYnJjalNCUEVKQ2NSVVEraFZDZ1JwQW1DeldhRDNXNFg3YWxNZlE4VG5VUkVSRVJFMUNjMVQzTGFiRGFvQWxUY2g1T0lxSWR4TG1sbnNwTUFMbDBuSWlLaWJtN2p4bzA0ZnZ5NElEWnUzRGc4OWRSVFhUUWpJdXBObklsT3VWd090WnA3Y2hJUjlVUWF0ZVptb3lLN1hkU1JuZm9XL3JxU2lJaUlpS2dQdTNidG1tdHZzNzZtZVVXbnE4RUZFUkgxU0tvQUZTczZpUldkUkVSRVJFUjlpZEZvUkY1ZUhuSnljcENUazRPNnVqcTg4ODQ3Q0F3TTdPcXBkU3JuRDhIT1JLZEN6bjA1aVloNk1ybGM3a3AwQWpjLzMxbloyZmN3MFVsRVJFUkUxRWZVMXRaaXpabzFmYmFDMDEzekprUnNRRVJFMUxNcGxVclhaenE3ci9kZFhMcE9SRVJFUk5SSE9IOEFwSDl6TG5Ia0Q4UkVSRDJiVENianNuVmlvcE9JaUlpSWlQcW01c3NiaVlpbzUrUG5PakhSU1VSRVJFUkVmUmFyZjRpSWVnOStwaFAzNkNRaUlxSmVvYnE2R212V3JCSEYxNjVkQzYxV2krcnFhaHcrZkJobno1NUZkWFUxRkFvRit2WHJoL1QwZE54NjY2MVFLdi85MzZMS3lrb2NPblFJT1RrNXFLMnRoZDF1UjJSa0pNYU1HWVA1OCtjakpDUkVjZzRiTjI3RThlUEhCYkZaczJaaDJiSmxzTmxzT0hIaUJFNmVQSW55OG5MbzlYcG90Vm9rSkNSZzBxUkptRHAxcXNlbHM5N09XMWxaaVcrKytRYVhMbDFDVFUwTlVsSlM4S3RmL1VyeVBIbDVlVGg3OWl3S0NncFFXMXNMZzhHQWdJQUFhTFZhREJ3NEVDa3BLWmd5WlFvMEdvM292aGN2WHNUYXRXdEY4YWVmZmhwang0NlZ2RjU5ZlQyZWUrNDVVWHpWcWxVWVAzNjhLRjVSVVlGang0N2h3b1VMcUttcGdkRm9oRWFqUVd4c0xGSlNVakI5K25SRVJrWktYdXZZc1dQNCtPT1BCYkc0dURqODkzLy9Od0NncUtnSWh3NGR3cVZMbDFCYlc0dmc0R0FrSkNSZzFxeFpvdmxmdkhnUlI0NGNRV0ZoSWVycTZxQlVLdEcvZjM5TW1qUUpNMmZPRkx4WFBMSFpiRGg1OGlUT25qMkw0dUppTkRRMFFDNlhJeVFrQkVsSlNSZy9manpTMHRMYTlKbzczMHNaR1Jtb3FLaHd2WmVHREJtQ09YUG1ZUGp3NFlMN0dRd0dqKzhKcDlXclZ3dHV2L3JxcTRpSWlHanhjZlprL0VHWWlLaDM0N1lrZlJNVG5VUkVSTlRySFQ1OEdKczNiNGJaYkJiRWk0cUtVRlJVaERObnp1Q3BwNTZDV3EzR3dZTUhzWG56WmxpdFZzSFlpb29LVkZSVTRNU0pFL2oxcjMrTkFRTUcrSHo5NnVwcWZQREJCeWd1TGhiRWRUb2RkRG9kY25OemNlREFBVHp6ekRNZWs2aFNTa3RMc1hidFdoaU5ScS9qaW91TDhja25uNkMwdEZSMHpHYXp3V1F5b2FxcUNwbVptZmpxcTY5dzk5MTNZKzdjdVlKeHc0WU5RMFJFQkdwcmF3WHhuSndjajRuT25Kd2NVU3dvS0VnMDNtcTFZdlBtelRoMDZKQW8rYVRYNjZIWDYxRllXSWpkdTNmam5udnV3WUlGQzd3K1h2ZHpiOW15QlFjT0hCREVtei8zOCtiTnc5S2xTMkcxV3ZINTU1L2p5SkVqZ3JFV2k4WDFYamw5K2pTZWZmWlpxTlZxajllOGRPa1NQdjc0WTl5NGNVTjByS21wQ1ZWVlZUaDE2aFFTRWhMd3hCTlBJQ1lteHVmSFUxdGJpdzgrK0FCRlJVV2l4NU9abVluTXpFemNlKys5dU9PT08zdytKeEVSRVZGdndhWHJSRVJFMUtzZE8zWU1telp0RWlVNW04dlB6OGRYWDMyRlk4ZU80YlBQUGhNbE9adHJhR2pBMy8vK2Q1OGJ1aGdNQnZ6NXozOFdKVG5kWGJseUJYLzYwNTlnc1ZoOE9xL0Q0Y0M2ZGV0YVRISm1aR1RndGRkZWsweHlTakVhamRpOGVUTSsrdWdqUWRKUkpwTmgwcVJKb3ZGU3lVeW43T3hzVVd6U3BFbUNpc2ltcGlhc1hic1dCdzhlYkxIQ3ptYXpZZnYyN2RpNmRhc3ZEd1VBc0duVEpsR1MwOTNldlh1Um1abUpUWnMyaVpLYzdnb0xDN0Y5KzNhUHgwK2RPb1UvL2VsUGtrbE9kMWV2WHNXcnI3Nks2dXJxRnNjQ2dObHN4cnZ2dml0S2NycmJzV01IOHZQemZUb25FUkVSVVcvQ1JDY1JFUkgxYXR1MmJYTjlyVkFvUEk0N2NPQUFQdjMwVTUvR2xwV1Y0Y0tGQ3o1ZC8rVEprNmlzckhUZERnZ0k4SHJlYjcvOTFxZnpabVZsb2J5ODNPdVkvUHg4ZlB6eHg3RFpiSkxIdmMzbDlPblQrUExMTHdXeEtWT21pTVpWVjFkTHpzTm1zMGsrUitucDZZTGJHelpzUUdGaG9TQ21WQ294WWNJRXpKczNEK1BHalJNdE85dTdkeTl5YzNNOXp0MnB2THpjdGZ4YkpwTjVYYjYyZnYxNndWSnhiNi8va1NOSFlEQVlSUEVyVjY1ZzQ4YU5vdWM3TGk0T3MyZlB4bTIzM1NhcTN0VHI5ZmpvbzQ5YWZDd0FjT0xFQ1Z5OWVoVUFJSmZMdmM1eDkrN2RycS9sY2puaTR1SVFGeGVIMk5oWXlmSDkrL2QzalltTGkvTjZiaUlpSXFMdWlrdlhpWWlJcU5lYk9YTW03cjMzWG1nMEdseTVjZ1ViTm13UUpCK0JteFdTVnFzVk1URXhlT1NSUnpCa3lCRFUxZFZoKy9idE9ISGloT2ljdWJtNUdEVnFsRS9YbDhsa3VPdXV1ekJ6NWt5RWhJVEFhRFFpSXlNRFc3WnNFVldQSGp4NEVIZmNjUWRVS3BYWGMrcDBPZ0JBYUdnb3BrNmRpdkR3Y05UVjFia3FQTzEyT3o3OTlGTlIwazJwVk9MZWUrOUZlbm82UWtKQ1lMVmFrWmVYaHkxYnRxQ2lva0l3ZHUvZXZaZzJiUnJpNHVJQUFBa0pDWWlMaXhNbE5uTnljbHhqbkFvS0NrVFZwdjM3OTBkU1VwTHJkbFpXRmpJek13VmpJaUlpOE95enp3ck9WMUJRZ0RmZmZGTlE4Ymx6NTA2Zm5uK0ZRb0ZseTVZaFBUMGRkcnNkV1ZsWjJMUnBFNXFhbWdUam5CVy9vMGFOd3ZMbHl4RVJFWUZyMTY3aDQ0OC9GbFhqV3ExV1hMeDRFYW1wcVlMNHBrMmJSSy9uL1BuenNXalJJc2psY3RkOVAvendRNXc5ZTlZMXBxaW95S2YzazkxdWgwYWp3ZkxseTVHV2xnYTVYSTdzN0d5c1g3OWU5RnpuNWVYQmFyVkNxVlJDclZhNzlpcjF0SmZ0bWpWckVCZ1k2UFg2UkVSRVJOMGRLenFKaUlpb1YwdE9Uc1pERHoyRTRPQmd5T1Z5REJreUJDdFhydlE0L29rbm5zQ1FJVU1BQU9IaDRWaTVjcVZrRlZ4TDFaVE5QZmpnZzdqcnJydGMrMjlxTkJyTW1qVUxEejMwa0dpc3dXREFwVXVYZkRwdlFrSUNYbjc1WlN4WnNnUno1ODdGa2lWTHNIejVjZ0EzazRqWHIxOFgzZWV4eHg3RDdiZmY3cHFMVXFuRTZOR2o4WnZmL0FaYXJWWXcxdUZ3WU4rK2ZZS1lWRlduMUJKMXFTWHQ3dFdjdTNidEVvMzUrYzkvTGtxYUppY25ZK0xFaVlKWVVWRVI2dXZyUmZkM04zLytmRXlmUGgxS3BSSXFsUXFUSjAvR3dvVUxKY2VHaDRmanlTZWZSR1JrSkdReUdlTGo0N0ZxMVNySlNsRDMxejgzTjFlMFBjQ0lFU053MzMzM3VaS2N3TTNuZThtU0phTHpaV1ZsdGZoWUFHREZpaFdZT0hFaUZBb0ZaRElaeG80ZGk2VkxsNHJHMld3MlVlS2FpSWlJcUxkam9wT0lpSWg2TmZlbU9nQXdkT2hRaElXRmllTDUycUNXQUFBZ0FFbEVRVlNqUm8xQ1FrS0NJQ2FUeVNRN2hEYzJOdnAwL1ppWUdNeWNPVlB5Mk5TcFV4RVVGQ1NLWDdseXhhZHpyMXk1VXZMK2dIVHlNVGs1V1ZTRjZCUVNFb0laTTJhSTR1NUx4Q2RQbml3YVUxQlFBSlBKNVBYNk1wbE1rQ1RWNi9XaXZTWmpZbUl3Yk5nd3lmbkZ4OGVMWXI0OFQxS3Z2OVRyQ1FCejVzd1JMZWVQaW9vU1ZLRTZ1Yi8rNTg2ZEU0MjU5ZFpiSlpPa3NiR3hvczd0dmp5V3VMZzRwS1dsaWVJVEpreVFITy9yZTVTSWlJaW90K0RTZFNJaUl1clYzS3NEbmNMRHcxM0x2NTBHRGh3b09UWXlNbElVODdWcFVFcEtpc2U5SVJVS0JlTGo0MFVWbk83emtoSWZIKzl4dmdCUVVsSWlpbzBlUGRyck9hV1NqTlhWMWJCWUxLNEVZRlJVRklZT0hZckxseSs3eGpqMzQzUW00YVQyN1V4SlNVRkVSSVRydGxSRG5SczNibURWcWxWZTU5aGNTeFdkV3ExV1ZLVUtRRENQNWp3OW4xTGozVjkvcWNlemZ2MTZyRisvM3VzY25YeXBUblZQd2p0cE5CcUVoSVNnb2FGQkVQZldnSXVJaUlpb04ySkZKeEVSRWZWcXppWGE3cVQyd0F3TkRaVWNxMWFyUmJHV09vUzNkRTRucVlwTTkrcElLWjZTWGs1NnZWNFVrMHJZTmlkVjVTcDFMcW1xenVaTDFhV3FTZDJYcmJzbjVkckNmWjlOZDYxNTdiMk5sM3I5M2JYMzhiVDBXQUFnT0RqWTR6R3B4bEsrdmtlSmlJaUllZ3NtT29tSWlJZzZrTGRPMzRCMDFaMHZpYldXeHRqdDlsYlB4ZGZ1N000OUlwdnpsdWdNREF3VUxibnViZFdHdmUzeEVCRVJFZlZFWExwT1JFUkUxSUZhU29DNWQzOEhQRmNXTnRkUzBsS3IxWXFXUTlmVjFYbTlqOVJ4bVV3bXFpVFVhclVZT1hLa0lLRlpWMWVIcTFldklqWTJGdm41K1lMeEV5ZE9GRlZSU2xVbnhzZkhZOFdLRlY3bjJGeExGYXFkS1RnNFdGVDV1bXpaTXNuOVBhVTBiMWhFUkVSRVJHM0RSQ2NSRVJGUkJ5b3VMdlo0ckx5OEhOWFYxYUo0WW1KaXU2ODdZTUFBWEx0MlRSREx6OC9IN2JmZjd2RSs3Z2xLQUJnOGVMQmtVblh5NU1taXlzM3o1ODlEcDlPSjlxOTBYN1lPQU5IUjBhSllUVTBONHVQalJZMTZlb0xvNkdoUmwvdW1waWEvdkphZHdXS3hJREF3c0t1blFVUkVSTlF1L05VeEVSRVJVUWZLejg5SFFVR0JLTzV3T1BEbGwxK0s0a3FsRXNuSnllMitybFRqb2R6Y1hNbTVBRGNyTW84ZVBTcUtqeDA3Vm5KOGFtcXFxRXJ6NHNXTHlNdkxFOFNpbzZNbEgwOWlZcUpvK2IzUmFNVEJnd2NscjllYzFMTDhycGFTa2lLS0hUaHd3S2Y5Vmp2ejhiaHZPZURrM2p5S2lJaUlxQ2Rpb3BPSWlJaW9nNzMzM25zNGVmSWtyRllyQU9ENjlldjQ2S09QY083Y09kSFlTWk1tU1RZb2FxMkpFeWNpUER4Y0VITTRISGozM1hkeCtQQmhHQXdHQUlEVmFrVjJkamJlZlBOTkdJMUd3WGlOUm9OWnMyWkpubCtsVWlFMU5WVVFLeTB0RlZXd3BxZW5TMWFFeXVWeVRKczJUUlRmdW5Vcjl1elpJN25rWDYvWDQ4Q0JBM2o5OWRjbDU5U1Zwa3laSXFwRXJhbXB3VnR2dllXU2toTFJlSWZEZ1lLQ0FxeGJ0MDR5d2R4UmdvT0RKVitQYmR1Mm9icTZHZzZIQTBWRlJUNDFSeUlpSWlMcWJucmV1aUFpSWlLaUhzWmdNR0RkdW5WWXYzNDlGQXFGSytIcFRxMVc0KzY3Ny9iTE5RTUNBdkRBQXcvZ2d3OCtFTVNOUmlNMmJkcUVUWnMyUWFWU3dXS3hlT3pPL2NBREQzaE51azZlUEJrblQ1NTAzYTZycXhNbHlLWk9uZXJ4L2dzV0xNREpreWNGZTF2YTdYWnMyN1lOTzNmdVJIeDhQTFJhTFN3V0MycHFhbHo3bWZxeWgybG5Dd3NMdzd4NTgvQ3ZmLzFMRUM4dUxzWWYvL2hIUkVkSEl6WTJGZ3FGQW8yTmpiaDI3WnFyMnRNZkZieStDZ2dJUUVKQ0FrcExTd1h4b3FJaXJGbXpCaktaREE2SEE2KysraXFYc2hQNVdXRmhJVjU3N1RWQlRDYVQ0ZjMzMysraUdZbFZWMWRqelpvMW92aWYvdlFudi93U3JpZXpXcTNZc1dNSE1qSXkwTlRVaEdIRGh1R0JCeDVBVEV4TXI3NDJVVS9EUkNjUkVSRlJCK3JYcjU5cjcwYUh3K0V4eVNtWHk3Rnk1VXBFUlVYNTdkcmp4NC9Ia2lWTHNHM2JOc25qM2hvbExWcTBTSEp2emVaR2pod0pyVllyU0ZRMnJ3b2RObXlZNUY2Y1RtRmhZVmkxYWhYKzhwZS9pT1ppTnB0UlZGVGs5ZnJkelQzMzNJT3lzakxKU3QycXFpcFVWVlYxd2F6RXBrK2ZqczgrKzB6eW1LZWtOL2xQYlcwdGZ2ZTczM2tkSTVQSm9GYXJvZEZvb05WcUVSOGZqNlNrSkl3WU1RTDkrL2Z2cEprU3RWMXhjVEZlZWVVVnY1M3ZrVWNld1pRcFUveDJ2cmI0NXB0dnNHZlBIdGZ0N094czNMaHhBLy85My8vZFlvUEFubnh0b3A2R1M5ZUppSWlJT3RBdHQ5eUNuLzcwcDE1L0VORnF0WGp5eVNlUmxwYm05K3ZmZnZ2dCtNVXZmdUZ6QWpVcUtncFBQLzAwRmk1YzJPSlloVUtCaVJNbmVqemVVcUlVQUlZUEg0N25uMzhlOGZIeFBzMFBRTGV0WUpITDVYanl5U2V4Y09GQ254c3FLWlZLUkVSRWRQRE1oR2JNbUlIeDQ4ZDM2aldwZFJ3T0I0eEdJMnBxYWxCU1VvTGp4NC9qczg4K3cwc3Z2WVMzM25wTE1wbE9SQjNyL1Buem9saEZSWVZrVThIZWRHMmlub1lWblVSRVJFUWRiTzdjdVJnNmRDaCsrT0VIWEx4NEVRME5EZEJvTklpTmpVVnFhaXBtekpnQmpVYlRZZGNmUFhvMC92Q0hQeUFyS3d2WjJka29LaXBDZlgwOVRDWVQxR28xUWtORGtaU1VoTkdqUnlNdExjMWp3eG9wVTZaTXdZRURCMFJ4bFVxRkNSTW0rSFNPaElRRS9QNzN2MGQyZGpiT25qMkx5NWN2UTZmVHdXZzBJaUFnd1BWY0pTWW1Zc3lZTVJneFlvVFA4K3RzY3JrY2l4WXR3dXpaczNIczJESGs1K2Vqdkx3Y2pZMk5zTmxzQ0F3TVJIaDRPT0xpNGpCaXhBaU1Iejhlb2FHaG5UcEhtVXlHeHg5L0hDZE9uTUNKRXlkUVVsSUNvOUhvU3JxT0dERUN3Y0hCblRvbjhsMStmajd5OC9NeGVmSmtQUFRRUXgzNjJVRkUveFlURXlQYWgxcWxVaUVzTEt4WFg1dW9wNUdabWt4Y24wSkVSRVF0c3R2dHNOdnRzRmdzTUp2TmlJMko3ZW9wZFRzYk4yN0U4ZVBIQmJGWnMyWmgyYkpsWFRRam91NnI4a1lsVkNvVkFnSUNJSmZMSVplM2ZyRlpUazZ1Nit2Um8wZTE2cjVkOVpubXk5SjFYeVVrSk9DM3YvMHQ5MVB0SWZyU0hwMjljZWw2ZFhVMS92em5QN3YyaXc0SUNNRFBmdmF6VHBsWFYxNjdwL0hIdnkzVXM3R2lrNGlJaUlpSXFJdjk5S2MvZFczTFlMRllvTmZyVVZKU2dweWNITlRWMVVuZTUrclZxMWkzYmgyZWV1cXB6cHdxVVl0aVkyUHg5Tk5QU3g0ekdvMVl2MzY5S0w1NDhXTEV4Y1ZKM21mUW9FRituVjliUkVWRjRhV1hYc0xseTVmUjFOU0V4TVRFVHF1bzdNcHJFL1UwVEhRU0VSRVJFUkYxc2VUa1pDUW1Kb3JpTnBzTkdSa1oyTHg1czZEWmw5UFpzMmVSbloyTk1XUEdkTVkwaVh5aTBXZ3dkdXhZeVdNNm5VNHlQblRvVUNRbkozZmt0TnBOcVZSMjJmWXBYWGx0b3A2RU5ieEVSRVJFUkVUZGxFS2h3TFJwMC9EaWl5OGlNakpTY3N3MzMzelR5Yk1pSWlMcW5salJTVVJFUkVSRTFNMUZSMGZqbVdlZXdSLy8rRWZZYkRiQnNTdFhycUM2dWhwUlVWRWU3MTlSVVlGang0N2h3b1VMcUttcGdkRm9kRFg2U2tsSndmVHAwejBtVXQxWkxCYWNQbjBhRnk1Y1FIRnhNUm9hR21Bd0dCQVFFSUNRa0JERXg4Y2pMUzBOMDZaTjgzZ09xOVdLTTJmTzRNS0ZDeWdxS2tKRFE0TnJUdTROMHJ6dHNmZWIzL3dHRFEwTmd0alRUejh0V1UxWVdWbUozLy8rOTZMNHUrKytpNENBQU5kdFQvdFVybDI3RmxxdEZ1WGw1VGgwNkJET256K1AydHBhQUVCa1pDUkdqaHlKMmJObnU3WWc4QmQvdm5iNStmazRjZUlFTGwyNkJKMU9CN2xjanFpb0tLU21wbUxldkhsK25iYy9lZHNEdTdLeUV0OTg4dzB1WGJxRW1wb2FwS1NrNEZlLytwVmdiR2xwcWV1OVZsNWVqcnE2T2pRMU5VR3RWaU1pSWdMSnljbTQ5ZFpiSmF1cW5YYnQyb1h0MjdjTFlsTFg4alpYbTgyR0V5ZE9JQ01qQXhVVkZkRHI5ZEJxdFJneVpBam16Sm1ENGNPSGQ3dHJ1N3R3NFFJeU1qSmM3eUdsVW9ubzZHaWtwYVZoN3R5NWFHcHF3bTkvKzF2Ui9WNS8vWFV1dDZkT3dVUW5FUkVSRVJGUkR4QWZINC9wMDZmandJRURvbVA1K2ZtU2lVV3IxWXJObXpmajBLRkRjRGlFZldqMWVqMzBlajBLQ3d1eGUvZHUzSFBQUFZpd1lJSFhPUncrZkJnN2R1d1FKUmNCd0d3Mm83cTZHdFhWMVRoMzdwekhST2VKRXlmdzVaZGZTaTVoYm14c1JHTmpJOHJMeTNIczJERkVSMGRqK2ZMbHVPV1dXN3pPcTdQczNic1gyN2R2RnlXYnk4dkxVVjVlam9NSEQrTEJCeC9FOU9uVDIzMHRmNzUyVFUxTjJMQmhBekl6TTBYSHlzcktVRlpXaHVQSGorT1JSeDVwOTd3N1UybHBLZGF1WFN1NXJRTUExTlRVNEwzMzNzUFZxMWNsanhzTUJoZ01CcFNWbGVIZ3dZTzQ3YmJic0d6Wk1paVYvaytWMU5iVzRvTVBQa0JSVVpFZ3J0UHBrSm1aaWN6TVROeDc3NzI0NDQ0N3V1VzFqVVlqTm16WWdMTm56d3JpRm9zRnBhV2xLQzB0eFpFalIvRHpuLy9jNy9NbmFnMHVYU2NpSWlJaUl1b2gwdFBUSmVOWHJsd1J4WnFhbXJCMjdWb2NQSGhRbENoelo3UFpzSDM3ZG16ZHVsWHl1TjF1eDdwMTY3QnAweWJKSktldlB2dnNNMnpZc01IalBvM3VxcXFxOFBiYmIyUC8vdjF0dnFhL0hEaHdBRnUzYmhVbE9adXpXcTNZdEdrVE1qSXkyblV0Zjc1MnpuTkpKVG1icTZtcHdZWU5HOW84NTg3bWNEaXdidDA2ajBsT0FHaG9hUENZNUpSeTVNZ1JmUDc1NS82WW5vRFpiTWE3Nzc0clNqUzYyN0ZqQi9Mejg3dmR0WnVhbXZEV1cyK0prcHp1YW1wcThQNzc3N2Q1cmtUK3dFUW5FUkVSRVJGUkQ1R1ltSWpBd0VCUlhDcjV1R0hEQmhRV0ZncGlTcVVTRXlaTXdMeDU4ekJ1M0RqSVpETEI4YjE3OXlJM04xZDByaSsrK0FJblQ1NzBPQytGUXRGaUZkeTMzMzZMZ3djUGVqeXVVcWtrNHc2SEExOTg4UVhPblR2bjlmd2RiZWZPbmE2djVYSTVGQXFGeDdHZmYvNDU5SHA5bTYvbHo5ZHV5NVl0S0M0dWxyeU9UQ1lUdkc3VjFkVnRubk5ueThyS1FubDV1Yy9qWlRJWkVoSVNNR1hLRk15ZE94ZnA2ZW1TMnd3Y09YSUVKU1VsL3B3cVRwdzQ0VXE0dHZUZTJiMTdkN2U3OXViTm16MCtKKzd2b2ZiOElvVElIN2gwbllpSWlNaFBWcTVjaVpVclYzYjFOSWlvRjVQSlpBZ05EY1dOR3pjRThjYkdSc0h0ckt3c1VRVmZSRVFFbm4zMldjVEZ4YmxpQlFVRmVQUE5Od1ZWZ3p0MzdzU29VYU1FWTZTV3k2dFVLc3lmUHgrVEowOUdiR3dzQUtDdXJnN1oyZG5ZczJlUFlHeFZWUlcrL2ZaYjBUa2lJaUt3ZE9sU2pCMDdGaXFWQ2dhREFXZk9uTUhXclZ0aE1wbGM0eHdPQi83NXozOWk1TWlSSGJLczJGY0pDUWw0NElFSE1HellNTWhrTXBTVWxHRExsaTI0ZVBHaVlKelJhTVNSSTBkYTNBcEFpajlmdS9MeWNodytmRmgwallpSUNEejQ0SU1ZTTJZTUZBcUZ4OGZSblRtcmdrTkRRekYxNmxTRWg0ZWpycTVPVk9FWkVoS0NlZlBtSVQwOUhhR2hvWUpqTnBzTkgzLzhzYWdDOStqUm94ZzBhSkRmNW1xMzI2SFJhTEI4K1hMWHZyUFoyZGxZdjM2OWFMNTVlWG13V3ExK2U1KzM5OXJsNWVVNGN1U0k2THpoNGVHdTk1QlNxVVJwYVNtKytPSUxYTHAweVMvekptb3JWblFTRVJFUkVSSDFJRktWajFhclZYQjcxNjVkb2pFLy8vblBCWWt5QUVoT1RzYkVpUk1Gc2FLaUl0VFgxN3R1TjY5a2RGS3IxZmp0YjMrTHUrNjZ5NVhrQkc0bVA2WlBuNDZYWG5wSk1IN3YzcjJpSmQ4YWpRYlBQZmNjSms2YzZIcE1RVUZCbUQ1OU9wNTY2aW5STmF1cnE1R1ZsU1dLZDVhWW1Cajg1amUvd2ZEaHcxM1ZsSU1HRGNLenp6NHJlQTZjMmpwWGY3NTJuaExVLy9tZi80blUxRlJYZFovemNTUWxKYlZwemwwbElTRUJMNy84TXBZc1dZSzVjK2RpeVpJbFdMNTh1ZXQ0Ykd3cy92Q0hQMkQrL1BtaUpDZHdzeEo1MGFKRm9yaDdOYTAvckZpeEFoTW5Ub1JDb1lCTUpzUFlzV094ZE9sUzBUaWJ6WWFLaW9wdWMyMXY3NkcwdERSWFVuVGd3SUg0NVM5LzZkY0VNVkZiTU5GSlJFUkVSRVRVZzdoWGJ3STNxOWFjOUhxOWFEKyttSmdZREJzMlRQSjg4Zkh4b3BoenowK2owU2haNVhmZmZmZGg0TUNCSHVmb1hvMldrNU1qR2pObnpoeVBuZUpIakJpQjVPUmtVVnpxUEozbHpqdnZoRWFqRWNXVlNpVm16SmdoaXBlVWxIamR6MU9LUDE4N0FEaC8vcnpvK015Wk15V1hiQ3VWU3R4OTk5MnRtbTlYVzdseUpZS0NnandlMTJnMGtxK1owV2hFYVdrcE1qTXpjZWJNR2RIeDJ0cGF2ODR6TGk0T2FXbHBvdmlFQ1JNa3gwdDlqM2ZWdGZQeThrUmpac3lZSVpuYzc0bnZJZXA5dUhTZGlJaUlpSWlvaDJocWFoSlU3RGsxVDNSS05SMjVjZU1HVnExYTVmTjFuTmNvS2lxQzNXNFhISlBMNVpnNmRhclA1eklhamFpcXFoTEZteSt4bGpKczJEQVVGQlFJWXY2dWRHdU5rU05IZWp3bVZjVm1zOWxnTUJnRXIwMUwvUG5hTlRVMW9iS3lVblI4ekpneEh1K2JtSmpvODNXNldueDh2TmRrZTNORlJVVTRjK1lNQ2dzTFVWNWVEb1BCNEhWODgyMFQvQ0VoSVVFeXJ0Rm9FQklTSXRyWDBtdzJkNHRyTnpVMVNYN1BlWHNQOWJTcVlPcDltT2drSWlJaUlpTHFJUW9LQ2tTSlIwQ1lhUE5ITTVDbXBpWUFrRXlxUmtSRVFLMVcrM3d1VC9PSmpJejBlaitwcGNidGFmRFRYbEx6Y2ZKVVZXZ3ltVnFWNlBUbmErZnBYRkxWbkU0QkFRSHR2bjVuOFpUQWE2Nit2aDRiTjI2VWJOTGtUVXVkN2xzck9Ealk0ekdwNTl5ZjEyL1B0VDE5djNsN0QzbHFLa2JVV1pqb0pDSWlJcCs0ZDNlMTIrMlF5N2tMRGhHMW5udWl6djN6aFR6ejFMVzhlWFdrUDZ2QnBDcmJXdnZaTDVXWUJWcCszYVh1MTVXTmlMek4xOU56M3BxRXNMZnp0SVduYzNucnV0M2FwZlpkcWFYbjFtUXlZZTNhdFpJVmlYRnhjZWpYcng4aUl5TVJGUldGN2R1M2kvYTVKYytWcmQ2K0R6MTl2eE4xRmlZNmlZaUlxRlZrTWhsa01obk1GalBVZ2EzN0FZNklDQURNRnJQcnM0UjhsNStmajdObno0cmlnd1lORXV4MUtWWEJGUjhmanhVclZ2aDhMV2UxcFZTbFltMXRiYXU2UW11MVdzbTRUcWREZUhpNHgvdlYxZFdKWXU1VmxWSkpWMDhKUHZjTzA2MWxOcHM5VnF0SkxSR1h5V1JlOTQrVTRzL1h6bE1pc0tHaEFXRmhZWkxIcEo3ejdxcWx6NDhmZnZoQmxPUWNOMjRjSG43NFlkSGovK3Fyci93K3Y5NmdMZThoblU3WGtWTWlhaEVUblVSRVJOUnFNcGtNRm91RmlVNGlhaE9MeGNJa1p5dVZsNWZqNzMvL3UrU3hlKys5VjNBN09qcGFOS2FtcGdieDhmR3Ryb2pzMTYrZktHYTFXcEdWbFNYcStPMkpWcXRGV0ZpWUtBR1NuNS92ZFUvSS9QeDhVY3g5L3orcHhHTk5UWTNrK2RxN3YyZHhjYkhIcGtEWjJkbWkyTUNCQTcxV1Qwcng1MnNYR2hvS2hVSWhxdEs4ZVBHaXgyWGZYZG5zeWQvY3U5NHJsVW84K3Vpam92ZE1ZMk1qTEJaTFowNnR4d2dORFlWY0xoZFZhZWJuNTN0OEQwazF3Q0xxVEZ4dlJrUkVSRDV6Vm1ESlpES1lUQ2EvNzJGRlJMMmZ3K0dBeVdRU2ZKNlFaemFiRFVlUEhzVnJyNzBtdVY5bVNrb0tSbzhlTFlnbEppYUtLckdNUnFQSFplL051U2MwQmcwYUpMbkg1T2JObXowbUZBR0lFa2RTalllKy8vNTdqM3NBWm1kbm82U2tSQlIzYjRJaU5iZFRwMDZKWWc2SEE5OS8vNzNIK2ZyaXUrKytrL3gzcjZpb0NELysrS01vbnBLUzB1cHIrUE8xVXlxVmtzbW83Ny8vWG5KSnNrNm53NTQ5ZTFvNTQrNnJ1cnBhY0Rzd01GQXlNWDcwNk5IT21sS1BFeEFRSVBrZTJydDNyMlJEcDRhR0J1emF0YXN6cGtia0VST2RSRVJFNURPWlRBYTVYTzc2N2I0L21pWVFVZDlTWDEvdjJ1TlhMcGN6MGZuL0ZSUVU0Tnk1Y3poMzdoeCsvUEZISERwMENKczJiY0lMTDd5QWYvempINUxMcm1OaVl2RFlZNCtKNG5LNUhOT21UUlBGdDI3ZGlqMTc5a2d1N2RicjlUaHc0QUJlZi8xMVFWd21rMkh1M0xtaThUcWREcSs4OGdvT0hEZ2dxTlM4Y2VNRzl1N2RpNWRlZWtrdzN0TTUzbmpqRFdSblo3djJSelFZRERoNDhDQSsvUEJEMGZoaHc0WWhPVGxaRUpQcXVsMVNVb0pQUHZuRXRReTdwcVlHNjlhdGsweWN0c2I1OCtmeHdRY2Z1SmFwV3l3V1pHUms0QzkvK1lzb0FTcVR5VEJ6NXN4V1g4T2ZyeDBBeWFyYjZ1cHF2UFhXVzdoOCtUSWNEZ2NjRGdjdVhMaUFOOTk4czFmOXUrNWVBZHZZMkloRGh3NEpZcWRPbmNLT0hUczZjMW85anRSN3FMYTJGbXZYcmtWQlFZSHJQWlNYbDRjMzMzeVRTOWVweTNIcE9oRVJFZmxFSnBQQjRYQzRrcDBLaFFLTmhrWm9OSm9lMWFXVmlMcU8yV3hHbzZFUktwVktrT1Jrc3ZObWhXUnJSRVZGWWZYcTFSNzN2MXl3WUFGT25qd3BxSmkwMiszWXRtMGJkdTdjaWZqNGVHaTFXbGdzRnRUVTFMaVNkMUlWa25QbnprVkdSZ2JLeThzRjhZYUdCbnorK2VmNC9QUFBvVlFxNFhBNFhNdWszVi9UaElRRXpKNDlHL3YzN3hmRUt5b3E4TzY3N3dLNHVRemQwLzZhZ1lHQldMWnNtU2llbXBvcVdlMTQ1TWdSSERseUJFcWwwcTlOWmpJek01R1ptWW1BZ0FDdnk1MW56NTR0dVF6ZEYvNTg3VzY3N1RiczNyMWJWRGxiWEZ5TTExOS8zYlcwdmljMUlmSlZRa0tDS09uMjZhZWZZdCsrZllpTWpFUmxaU1Z1M0xqUlJiUHJPYVpQbjQ0OWUvYUkza05YcjE3RkcyKzhBWVZDQVlmRHdTWkUxRzJ3b3BPSWlJaDg1bHhtNmt4MHl1VnkxT2w2VHVNQ0l1cGFkWFYxVUNnVXJzOFBMbDF2bXpGanh1REZGMTlFYkd5c3h6RmhZV0ZZdFdxVjVGSmRzOW1Nb3FJaVpHZG5JeTh2VDdLUlRuTXFsUXEvK01VdkJBMlAzRm10MWhhVFpmZmZmejlTVTFNOUh2ZVc1SHppaVNjUUh4OHZPbmJMTGJkZ3lKQWhYdWZsZFBmZGQzdWRYMHY2OSsvdit0cGJrblBJa0NGWXZIaHhtNi9qejljdUtDZ0lQL3Zaenp4K245bHNOc0hybHBhVzF1WjVkemV6WjgrV2pKZVhseU0zTjllVjVKd3laUW8vaDd3SUNnckNpaFVydkw2SG1pYzU3N2pqRHNseGZJNnBzekRSU1VSRVJLM1NmUG02VXFtRXpXWkQyYlV5Smp5SnlDT2RUb2V5YTJXd08reFFLcFZjdHQ1R2lZbUplUExKSi9IMDAwLzcxTTE3K1BEaGVQNzU1eVVUaEo3RXhNUkl4cU9pb3ZEQ0N5OWcvUGp4UHAxSHFodTZRcUhBRTA4OGdjV0xGeU13TU5Dbjh3d2RPaFJyMXF6QnlKRWpKWS9MWkRJODl0aGpYcE8rQ29VQ0R6NzRJQ1pQbnV6VE5UMTUvUEhIRVJjWDUzWE0rUEhqOGN0Zi9yTGRLeDM4K2RxbHBxYmkwVWNmYmZFNW56bHpKcFlzV2RLcWVYWm5ZOGFNd2NLRkM3Mk9HVHQyTEpZdlg5NUpNK3E1eG80ZGkxV3JWbm5zd2c3Yy9GNjgrKzY3UFc3WjRPMitSUDdFcGV0RVJFVGtNMmRTd2xuUjJUemUyTmdJbzlIbzJ1eGZIYWh1ZFlkWUl1b2RyRllyVEUwbVdNd1dtSnBNc050dkpqaWRmMWpSNloxTUprTlFVQkMwV2kyaW82TXhmUGh3M0hMTExWNDdsSHVTa0pDQTMvLys5OGpPenNiWnMyZHgrZkpsNkhRNkdJMUdCQVFFUUtQUklEWTJGb21KaVJnelpneEdqQmpoOFZ6QndjRll0V29Wcmw2OWlveU1ET1RuNTZPNnVob0dnd0Z5dVJ6QndjR0lqWTFGY25JeTB0UFRQVDYyK2ZQblk4YU1HVGh4NGdUeTh2SlFXbG9LdlY0UHE5V0tvS0FnUkVSRVlOaXdZVWhMUy9QWTVieTV5TWhJdlBqaWk5aS9mejh5TXpOeC9mcDFXQ3dXaEllSEl5VWxCWFBtekVGOGZIeUwxWTh0Q1FzTHd3c3Z2SUQ5Ky9majFLbFRxS3lzaE0xbVExaFlHSVlORzRiMDlIU3Z6MTlyK2ZPMW16aHhJb1lORzRiOSsvY2pPenNiMWRYVnNGZ3NDQXNMUTNKeU1xWlBuNDVodzRhSkd2ajBkSXNXTFVKS1NncjI3OStQd3NKQ05EWTJJaWdvQ0FNSERzUzBhZE13YWRLa3JwNWlqNUdXbG9iazVHVHMyN2NQMmRuWnFLcXFnc1ZpY1gyL3pwbzFDNG1KaWJoNjlhcm92aXFWU3JKQ21hZ2p5RXhOSnJaTEpTSWlvbFp4N3NWa3Q5dGR5OTZhLzdIYjdhN042ZG1abmFodmFkNU4zZmxMRWZjLy9xcm96TW5KZFgwOWVyUzRxN2MzenM4d2k4VUNzOW1NMkJqUEZZSFV0MVJYVjJQTm1qV2krTnExYXozdWlVcEVOeDA1Y2dTZmZQS0pJRFpvMENDODhNSUxuWEw5eWh1VlVLbFVDQWdJY1AxYlEzMEx5eXlJaUlpbzFad0pET2ZYelplekt4UUtRYUxUaVFsUG90NnRlZEpTNm5QQitiY3p6a3BPSXFMZXhlRndTRFlIODJlbE0xRkxtT2drSWlLaU5uRW1LNXlkMk8xMnUrdTJNOUVKTU1GSjFOYzA3NlR1VEdnMnIrRGtjblVpb3A2bHRMUVVBd1lNRUd4YkpPWExMNzlFU1VtSktON2UvWEdKV29PSlRpSWlJbXF6NWdtTjVvbFBWbk1TOVUxU1ZaM3V5VTBtT1ltSWVwYjkrL2NqTHk4UE0yYk1RR3BxS3ZyMzcrODZacmZiVVZSVWhPKysrdzQ1T1RtaSs2YW1wbUxRb0VHZE9WM3E0NWpvSkNJaW9uWnhUMndBWURVblVSOG5sZFJrZ3BPSXFPZXFycTdHOXUzYnNYMzdkbWcwR29TR2hzTGhjRUNuMDZHcHFVbnlQcEdSa1hqNDRZYzdlYWJVMXpIUlNVUkVSSDdobnRCd0xta25vcjZKMy85RVJMMlQwV2lFMFdqME9pWW1KZ1pQUC8wMFFrTkRPMmxXUkRjeDBVbEVSRVFkZ2trT0lpSWlvcDZ2TmYrbkN3Z0l3SzIzM29yNzdyc1Bhclc2QTJkRkpJMkpUaUlpSWlJaUlpSWlrclJreVJJTUhqd1llWGw1dUhidEdtcHJhMkUybXdFQVFVRkIwR3ExR0RSb0VKS1RrekYrL0hob3Rkb3VuakgxWlRKVGs0bWJaeEVSRVJFUlVZK1RrNVByK25yMDZGR3R1cS9kYm9mZGJvZkZZb0haYkVac1RLeS9wMGRFUkoyczhrWWxWQ29WQWdJQ0lKZkxJWmZMdTNwSzFNbjRpaE1SRVJFUkVSRVJFVkdQeDBRbkVSRVJFUkVSRVJFUjlYaE1kQklSRVJFUkVSRVJFVkdQeDBRbkVSRVJFUkVSRVJFUjlYaE1kQklSRVJFUlVaOGprOGtFdCsxMmV4Zk5oSWlJL01IOWM5ejljNTc2QmlZNmlZaUlpSWlvejVMSlpKREpaREJiekYwOUZTSWlhZ2V6eGV6NlRLZStpNGxPSWlJaUlpTHEwMlF5R1N3V1MxZFBnNGlJMnNGaXNUREpTVXgwRWhFUkVSRlIzK1NzL0pISlpEQ1pUUCt2dmZ1UGpicSs0emordWgrOWEybExnVUx0THdlVVh5cUVIN1lDUlJFRUJTYW9FNXlKaTByaVJEUXVMbHUyNkVoYzNEOUxYRUl5Y1ltYm1USTNsSWtPZjB3Mi9FVkFCU25scDFoKy83YWwyTkpmOUhxOTNvL3Y3WTk1bDE2L2QrMFZXcTduUFI5SlkrOXpuL3QrMzNkZWozeGY5L21oWURDWTZKSUFBSmNoR0F6SzQvRkVmSzRqTlJGMEFnQUFBRWhKRm90RlZxdFZWcXRWaG1Hb3RiVTEwU1VCQUM3RHBVdVhaQmhHK0RPZG9ETjFFWFFDQUFBQVNEbWhpK0JRMkdtejJkVG1ibU1LT3dBa0dhL1hxelozbTJ3MlcwVElTZGlabWdnNkFRQUFBS1NrMFBUR1VOQnB0VnJWM05LYzZMSUFBTDNRM053c204MFdFWFFTY3FZdWdrNEFBQUFBS2F2ejlIVzczYTVBSUtDYTh6VUVuZ0F3d0xXMHRLam1mSTJNb0NHNzNjNjBkVWlTN0lrdUFBQUFBQUFTSVhReEhCclIyYm05cmExTjdlM3RjanFkY2pnY1NuZW15MjduOGdrQUVzWHY5OHZUNFpIUDY1T253eVBEK0gvQUdmcGhSQ2NrZ2s0QUFBQUFLYXh6Mk5tNXpXcTFLaEFJcUwyOVhXMXRiUW9HZytFZkFNRFYxWGszOWRDWFV3NkhJenhsblpBVElRU2RBQUFBQUZKYTZNSTU5SHZuNmV3Mm0wMkdZWmhDVGdKUEFPaC9uVVBMYUovUG9mK0cyZ2s1UWRBSkFBQUFJT1dGTHBLRHdhQXNGb3NNd3dqZkRnV2RFZ0VuQUNSQzU1M1VRNEZtNXpVNUdjbUpFSUpPQUxMSU5Cb0FBQndGU1VSQlZBQUFBRkRraFhUbjRKUFJuQUNRT05GR2RYWU5Od2s1RVVMUUNRQUFBQURmNlhwQkxZblJuQUF3QUVRTE5RazQwUlZCSndBQUFBQjAwZlZDT2pTbEhRQ1FPSHdPb3ljRW5RQUFBQURRQXk2dUFRQVkrS3lKTGdBQUFBQUFBQUFBcmhSQkp3QUFBQUFBQUlDa3g5UjFBQUFBQU9nQkd4RUJRUDlpaVJEMEJZSk9BQUFBQU9paWM3REpydXNBMEwraWJmcEc4SW5MUWRBSkFBQUFBTi9wSEdwMi9lbmFCd0J3WmJvR201MS9vdlVCZWtMUUNRQUFBQUNLRERjTnc1QkZGdG5zTmxrdFZ0bnRkbG10YkhFQUFQM0JNQXo1L1g0WlFVTUJmMENHREZrc2x2RG5MbUVuNGtYUUNRQUFBQ0RsaGNMTjBJL0Q0VkM2TXozUlpRRkFTckJhclhJNEhQKy80WlE4SG8rOFBxK0N3YUNzVnF1c1ZpdGhKK0pDMEFrQUFBQWdwWFVPT1NVcGMxQ21iRFpiZ3FzQ2dOU1ZucDR1ZTVwZEhvOG4vTmxNMklsNE1QY0NBQUFBUU1ycVBGWGRNQXdOeWhoRXlBa0FBNERkWnRlZ2pFRUtCQUl5RE1PMFhqSVFEVUVuQUFBQWdKVFVPZVFNQkFKeXBEbFloeE1BQnBEUWxIYkNUc1NMZjhVQkFBQUFwS3hRMEdtMVdwV2V6cHFjQUREUVpLUm55R3ExaG9OT29Ec0VuUUFBQUFCU1V1Y1JuZUZOTUFBQUE0NGp6Y0dJVHNTRm9CTUFBQUJBeWdsZEtJZUNUcHVWZFRrQllLRHFPcUtUc0JPeEVIUUNBQUFBU0VtZE55RmlBeUlBR0xqc2RudjQ4NXFRRTkwaDZBUUFBQUNRc2tMVElDMFdTNkpMQVFERVlMRlltTGFPdUJCMEFnQUFBRWhKVElFRWdPVEJaemJpUWRBSkFBQUFJR1V4UWdnQWtnT2YxNGdIUVNjQUFBQ0FsTVBGTWdBa0x6N0RFUXRCSndBQUFBQUFBSUNrUjlBSkFBQUFBQUFBSU9rUmRBSUFBQUFBQUFCSWVnU2RBQUFBQUFBQUFKSWVRU2NBQUFBQUFBQ0FwRWZRQ1FBQUFBQUFBQ0RwRVhRQ0FBQUFBQUFBU0hvRW5RQUFBQUFBQUFDU0hrRW5BQUFBQUFBQWdLUkgwQWtBQUFBQUFBQWc2UkYwQWdBQUFBQUFBRWg2QkowQUFBQUFBQUFBa2g1Qkp3QUFBQUFBQUlDa1owOTBBUUFBQUFBQURFUTdkdXpRYTYrOUZ0RldVRkNnNTU1NzdvcU91M256WnIzenpqc1JiZGRkZDUxKzhZdGZYTkZ4a1h4T25UcWx0OTU2UzlYVjFSbzhlTERtejUrdmVmUG1KYm9zSUdrUmRBSUFBQURBVmRMVTFLUm5ubm5tc2g2N2V2VnFaV1ZsOVhGRlFLUlk3OUZWcTFacDVNaVJDYWpvKzZ1MXRWVnIxcXhSZTN1N0pPbml4WXQ2ODgwM2xaV1ZwZW5UcHllNE9pQTVNWFVkQUFBQUFBRGdLanR6NWt3NDVPeXNxcW9xQWRVQTN3OEVuUUFBQUFBQUFGZlppQkVqZXRVT29HY0VuUUFBQUFDU1VyclRHZjdkNC9Fa3NCSUE2TDM4L0h6ZGZmZmRzbGdzNGJhU2toTGRjY2NkQ2F3S1NHNnMwUWtBQUFBZ0thVm5aTWpUMFNGSmFteHNWR0ZoWVlJcnVuejMzMzkvajZPNE1qSXlybEkxQUs2V3hZc1hhOGFNR2VITmlFYVBIaDBSZkFMb0hZSk9BQUFBQUVscDZMQ2hhbTV1bGlRMU5qWnB5SkFoR2pSb1VJS3J1anhqeDQ1bG94Y2dSUTBmUGx6RGh3OVBkQm5BOXdKVDF3RUFBQUFrcGN4Qmd6UjQ4T0R3N1RObnpxcmp1eEdlQUFBZzlUQ2lFd0FBQUVEU0tpd3NVSHQ3dTN3K253ekQwT2xUcDFWWVhLVEIyZG1KTHEzZi9lMXZmOU9YWDM0WjBUWjM3bHc5OE1BRENnUUMycmx6cHlvcUtuVGh3Z1c1WEM1bFpXV3BwS1JFOCtiTjAvang0M3M4L3Rtelo3VnIxeTZkUEhsUzlmWDFhbTl2bDkxdVYyWm1wbkp6Y3pWbXpCamRlT09OM1k1RWJXdHIwL2J0Mi9YMTExK0g2M0E2blJveVpJakdqUnVuOHZKeWpSNDlPdWJqZi9PYjM2aXhzVEdpN2JISEhsTnBhYWs4SG85MjdOaWh5c3BLZmZ2dHQvTDcvUm8yYkppbVRwMnFlZlBtUllUZ2JyZGIyN2R2MTU0OWU4TFBaZkRnd1JvL2Zyd1dMRmlnNHVMaUhsK1BhSTRkTzZiUFAvOWNwMDZkVW5OenN4d09oL0x5OGpSNThtVGRkdHR0ZlQ3QytNaVJJNnFzck5UeDQ4ZlYwdElpdjkrdnpNeE1GUmNYYTlLa1NicjU1cHZsN0xSMjdVRFNGN1UzTmpicTBLRkRPbkhpaE02ZlA2K0dob2J3KzNMdzRNRWFOV3FVeXNyS05HWEtsSmpUdjNmczJLSFhYbnN0b3EyZ29FRFBQZmVjM0c2M1B2cm9JKzNkdTFjWEwxNlVZUmo2ODUvLzNPUGpKT25Rb1VQNjRvc3ZkT2JNR2JXMHRNamhjS2k0dUZqbDVlVXFMeStQV2MrVFR6NHB2OThmMGZiclgvOWFZOGVPRGQ5dWFHalFxbFdyVEk5ZHZYcTFzckt5VkZ0YnEyM2J0dW53NGNOcWJHeVV4V0xSaUJFak5HM2FOTTJmUHordVpTL2EydHIwMldlZjZhdXZ2bEpkWFozYTI5dVZuWjJ0TVdQR2FNNmNPWm93WVlMV3JWdW56ei8vUE9KeHMyZlAxb01QUHRqajhZR3JoYUFUQUFBQVFOS3kyKzBhUFhxVVRwNDhwVUFnSUg4Z29ITm56eWtyTTFQRGNuT1ZsWlVwcXpXMUpySTFOVFhwTDMvNWkwNmZQaDNSM3RMU29uMzc5bW5mdm4yNjU1NTdkT2VkZDBaOXZOdnQxai8rOFEvdDNidlhkRjhnRUZCSFI0Y2FHeHQxL1BoeGVUeWVtRUhudG0zYjlNNDc3Nmk5dmQxMGZMZmJyZlBuejJ2YnRtMHFLeXZUd3c4LzNLdUE3dVRKazNybGxWZlUwTkFRMFY1Ylc2dmEybHJ0M0xsVFAvLzV6MVZRVUtEang0L3JyMy85YTNpWmc1Q21waVpWVkZTb3NySlNqenp5aUc2NjZhYTR6eDhJQkxSKy9YcFQ2T1AzKzNYbXpCbWRPWE5HVzdaczBlT1BQNjV4NDhiRmZkeFltcHFhdEhidFdoMDlldFIwWDB0TGkxcGFXbFJWVmFWTm16YnBrVWNlMGNTSkU2LzRuSDJscjJwLzZhV1h0SC8vL3FqM0JRSUIxZGZYcTc2K1hwV1ZsU29wS2RIS2xTczFaTWlRdU90MHU5MWF2WHExcXF1cncyM3hySlhwOS92MSt1dXZhOGVPSGFiMlk4ZU82ZGl4WTlxN2Q2OGVmL3h4MmUxOUg4RnMzYnBWR3pac1VDQVFpR2l2cnE1V2RYVzFkdTdjcVYvKzhwY2FObXhZekdQczNidFg2OWF0VTF0YlcwUjdjM096OXV6Wm96MTc5bWpSb2tWOVhqdlFIMUxyWDN3QUFBQUEzenNPaDBQanhvMVZWbVptdU0zVjFxWno1ODdwMEtIRE9uWHF0TDZ0cTVQTDVaSmhHQW1zdFA5NXZWNzk2VTkvTW9XY1hiMzMzbnRSZ3llZno2ZlZxMWRIRFRsN1kvMzY5WHJqalRkTUlXYzB1M2Z2MWgvLytFZlRxTFpZYW1wcTlNSUxMNWhDenM2YW1wcjB5aXV2cUxxNldpKysrS0lwNU96TU1BejkvZTkvNy9aNFhiM3h4aHVta0xNcmw4dWxGMTU0UVRVMU5YRWZONXFhbWhyOS92ZS9qL3IvSzlvNVgzenh4WmlCNE5YV2w3VWZPblFvN3ZPZU9uVkthOWFza2Rmcmpmc3hHemR1akFnNTQ3VisvWHBUeU5uVndZTUh0WG56NWw0ZnV5ZTdkdTNTK3ZYclRTRm5aL1gxOVZxN2RtM00reXNxS3ZUeXl5K2JRczZ1Tm0vZVBHRGVWMEIzQ0RvQkFBQUFKRDI3M2E1Um8wZXBzTEJBMWk2anNOeHV0K3JyNm5YbXpGblYxdFltcU1MdW5UeDVVbFZWVlRGLzRnM2hkdTdjR1E1cnJGYXJiRFpiekw0ZmZ2aWhxVzNyMXExUnc1NlNraExObVROSDgrYk5VMmxwcVhKemMyTWVkOHVXTGRxNmRhdXBmY0tFQ2JyampqczBmZnAwMDVUdVU2ZE82ZC8vL25mTVkzYTJhZE9tOEZxczNZMlErK2FiYi9UODg4K0grM2IzV25pOVhtM2J0aTJ1ODErNGNFRmZmUEZGK0xiZGJvODU4cy9uODVtbU8vZUcyKzNXU3krOXBFdVhMa1cwWjJkbmE5YXNXWm8zYjU1S1Nrb2k3Z3NHZzFxN2RxMWFXMXN2Kzd4OW9UOXJ6ODNOVldscHFlYk9uYXRiYjcwMTZ2SUhOVFUxK3V5enorS3F0YlcxdGNld01wcHZ2LzNXOUY2STVkTlBQNDA3ekkvWFcyKzlGZjQ5TFMwdFpyOWp4NDVGL2ZLanJxNU82OWF0VXpBWWpQcTRyczhuMGU4cElCNU1YUWNBQUFEd3ZURnMyRERsNU9Tb3VhbFpEWTJOcGhGZGFRNUhnaXJyM3B0dnZ0bnQvY3VXTGRPQ0JRdDZQSTVoR01ySXlOQ0REejZvYWRPbXlXcTE2dURCZzNyMTFWZE5veXVQSERraXY5OGZFV1ljUEhqUWRNekZpeGZyN3J2dk5yV2ZQWHZXRk1DMnRMUm80OGFORVcxV3ExVXJWNjdVMUtsVEkvbzkvL3p6RVkvZnNtV0xGaXhZb014T0kzTmpHVHQyckpZdlg2Njh2RHhkdkhoUi8vem5QNlBXN3ZWNmxaYVdwb2NlZWtnMzNYU1RPam82dEdQSERyMzk5dHVtMGIxVlZWVmF1blJwaitjT2hVSmxaV1c2NTU1N2xKZVhKNy9mci8zNzkydjkrdlZ5dVZ3Ui9jK2VQYXZqeDQ5ZjFoVDJEejc0UVBYMTlSRnQxMTkvdlI1NzdMR0lzSGp6NXMxNjU1MTN3cmM5SG84KytlUVQzWHZ2dmIwK1oxL3A2OXJ0ZHJ0bXpacWxPWFBtcUxDdzBIUyt6ejc3VEsrLy9ucEUyL2J0MjNYNzdiZjNXR3ZvLzVuZGJ0ZU1HVE5VVkZTazl2WjJIVGx5cE52SGhkNURkOTExVjNndHpPcnFhcTFkdTliMGhZSGI3ZGJKa3ljMVljS0VIdXVKbDJFWW1qcDFxdTYvLzM3bDV1YXFwYVZGR3paczBPN2R1MDE5RHg0OGFBcUUzMzMzM2FpalhtKzU1UmJkZWVlZHlzM05sY2ZqMFpkZmZxbTMzMzY3ejROYW9EOHdvaE1BQUFEQTk0ck5abFB1OEZ5Tkh6OU9ZOGFVcUNBL1h6azVnK1YwT3VWMERNeU5XdnJTOHVYTFZWWldKcHZOSm92Rm9zbVRKK3UrKys0ejlRc0VBcnB3NFVKRVc5ZVFUcEtHRGgwYTlUd2pSNDdValRmZUdORzJaY3NXK1h5K2lMYkZpeGRIaEp5U2xKT1RveC8rOEljUmJWNnZWNGNQSDQ3OXhMNlRucDZ1SjU5OFVubDVlWktrNGNPSGE4V0tGVEUzL2xtMmJKbG16SmdocTlXcWpJd016WjgvWCtYbDVhWit2Um50TzJQR0RLMVlzU0pjZzkxdVYxbFptVmFzV0JHMS80RURCK0krZG9qYjdUYU5TTXpNekl6NlhCY3NXR0JhanpLUjA0ejdvL1pubjMxV0R6endRTlNRVTVKdXZmVlcwMGpqOCtmUHg3VjhnaVJsWkdUbzZhZWYxc01QUDZ6NTgrZHJ5WklsK3RXdmZ0WGo0MjY3N1RZdFdiSWt2T0ZQY1hHeFZxNWNHYlh2bFM1ajBGVnhjYkVlZi96eDhQUE95Y25SSTQ4OG91SERoL2Q0N2t1WExtbmZ2bjJtZnJObno5WkREejBVUG1aNmVycHV1KzAyUGZyb28zMWFPOUJmQ0RvQkFBQUFmRzlsWkdRb2QzaXVycjMyV28wYk4xWTVPWU43ZmxBU0t5Z28wTFJwMDB6dHBhV2xVZnQzWFpjdkp5ZkgxR2ZEaGczNitPT1A0d3FNdnZycUsxUGJ6VGZmSExWdlVWR1JxYTJudFVVbGFlYk1tYWF3ek9sMFJ0M0VKaU1qUTdObnp6YTFsNVdWbWRwQ0d5MzF4R0t4YU5teVpWSHZ1KzY2NnpSbXpCaFQrOW16WjNzOGJsZEhqaHd4aGNaVHAwNk5PdUxWYXJXYUFzQUxGeTdFSGZMMXRmNm9QZHBtT2o2ZlR4Y3VYRkJWVlZYTXBRZGFXbHJpcXZtdXUrN1NEMzd3ZzdqNmRyWjQ4V0pUVzE1ZVh0UmpSZnNpNFVyY2VlZWRwbVVUYkRhYjZZc0Z5ZnkzZnV6WU1kT29acHZOcGgvOTZFZFJ6elZ0MnJUTGVuMkFxNDJwNndBQUFBRHdQVkZjWEJ5MVBTTWpROW5aMmFZMTlycE9XeTB0TFRWdCt1TDFldlgyMjIvcjNYZmYxYVJKa3pSejVreE5uanpadE9abFIwZUh6cDgvYnpyM004ODhFM2Y5OGF3QldGQlFFTFU5MnNqVGdvS0NxT3NteGhxbDZ2UDVldHo5UFQ4L1Ayb2dIREp5NUVpZFBIa3lvcTNyT3BYeGlCYjZidCsrWGR1M2I0LzdHQzZYS3p6UzhHcnFyOW9iR2hwVVdWbXBvMGVQcXFhbUpxNFFNOTZ3ZCtiTW1YSFhGcEtUazZQczdPeW85NDBZTVVMbnpwMkxhT3ZONWtqeGlQWDNIaHBwM04yNW80WHZvMGVQVmxaV1ZzenpqUjQ5MnZTY2dJR0dvQk1BQUFBQUVtelZxbFVhT1hMa0ZSK251L1V0bzIxVzBuVVRrbG16WnVuQWdRTlJSMmFHMXFIY3YzKy9oZzRkcXFWTGwycjY5T25oKy90aW81SjRSbFRHQ3BZY1VkWmZqZFUzUFQyOWQ0VjEwbDBRSkVVZmVlanhlSHA5bnNzSlI3dUs1L1hzRDMxZGV5QVEwTWFORzdWbHl4YlRLTVNleE5wb3A3TWhRNGJFdFRac1Y3R1dTNUNpdngvN1dxeWE0L2xiai9iM09tTEVpRzdQZHpXZUUzQ2xDRG9CQUFBQUFKTCtQNDM0aVNlZTBLZWZmcXIvL3ZlL3B1bXVJVTFOVFhybGxWZDA0Y0tGOEVaRlhhY3FYNDU0UXFtQkx0cUdMWmNUckNiejY5blh0Yi8yMm11cXFLZ3c5Ums2ZEtnS0N3czFiTmd3NWVibXFyS3k4ckxXd1V6RXFOZEVpeGErZDdkcnZLUmVoOHhBSWhCMEFnQUFBQURDckZhcjdyampEczJaTTBkNzl1elI3dDI3ZGZqd1lRVUNBVlBmVFpzMnFiUzBWRVZGUlRGSHR6Mzk5Tk9tYWU2eGREZENicURvYWVmcHVybzZVMXVza2FYZGlmWmF6Sm8xUzNQbnpvMzdHTmRjYzAydno5c1grckwyRXlkT21FTE8vUHg4L2ZTblB6V3RHWG44K1BFKzMvRG4reXBhK043VHFPeDQxenNGRW9tZ0V3QUFBQUJnNG5BNFZGNWVydkx5Y3JsY0xtM2R1bFgvK2M5L1RJSG4zcjE3VlZSVXBPenNiRG1kVHROMGFZdkYwaWZUOGdlSzJ0cGErZjMrcUtQZkRNTlFWVldWcWYxeU5uR0pObzI0cGFVbEtWN0x2cXc5MnM3Z0R6endRTlRYdExtNXVkZkhUMVZkZDdxWC9oOHFCd0tCcUY5TUJBSUJIVDE2OUdxVUJsd1JkbDBIQUFBQUFFaUtQZFU1S3l0TFM1WXMwWUlGQzB6M2hkWmp0RnF0R2pkdW5Pbit6WnMzeDNYdVpKa1c2L0Y0OVBISEgwZTk3NU5QUG9rNjZ1MzY2Ni92OVhrbVRKaGdhanQwNkZCY204RWsrclhzeTlvYkdocE1mYUtOa0QxOStqU2pPWHVocEtURTFPWnl1YlJseTVhby9ULzg4TU0rV1ljWDZHK002QVFBQUFDQUJEdHg0a1NQMDBLSERCbHlXU01EZTJQTm1qV2FPbldxcGsrZmJscTNNQmdNNnR0dnY0MWFWOGd0dDl5aXI3LytPdUwrL2Z2MzY5VlhYOVd5WmN0TXU1WDcvWDRkUEhoUUgzMzBrWll2WDY3OC9QdytmRGI5NTkxMzM1WFA1OU84ZWZPVWxaV2wxdFpXYmR1MlRSOTg4SUdwNzdCaHd6UnAwcVJlbjJQVXFGRXFMaTVXZFhWMXVDMFlER3JObWpWNjhNRUhOV1hLRkZrc2xvakgxTlhWYWZ2MjdYSzVYSHJvb1lkNi84UzZFYzk3TkM4dlQvbjUrWDFhZTdTUnN4OSsrS0dXTDE4ZUhubDQ3dHc1dmZ6eXkxZnk5RkxPZGRkZHA4ek1UTk02dlAvNjE3L2s5WG8xZCs1Y1pXWm02dEtsUy9yMDAwL2ovc0lDU0RTQ1RnQUFBQUJJc0EwYk52VFlwNnlzVEN0V3JPalhPaG9hR3ZUR0cyOW93NFlOR2pWcWxBb0tDcFNlbnE2MnRqYWRPSEVpNnZxVFU2ZE9qZmg5N05peE9uSGlSRVNmaW9vSzdkcTFTNFdGaFJveVpJaUN3YUF1WGJxazJ0cmFxR3QvSm9OTm16WnAwNlpOY2pnYzhucTlNZnZkZDk5OXBsQXZYc3VXTGRNTEw3d1EwZGJhMnFxWFhucEpXVmxaS2l3c2xOUHBsTWZqVVYxZFhUaUlMQ3NydTZ6emRTZWU5K2pDaFF1MWRPblNQcTM5Mm11dlZXVmxaVVJiUlVXRmpodzVvcUtpSXJsY3JyaEdpaUtTdytIUTdiZmZydmZlZXkraVBSZ002djMzMzlmNzc3L2Y0M3NiR0lnSU9nRUFBQUFBRWZ4K3YwNmNPR0VLTEx0YXVIQ2hpb3FLd3JjdEZvc2VlK3d4L2VFUGY5REZpeGNqK2dhRFFkWFUxQ1Q5OU9MMDlIVDUvZjd3cGtUZEJVRzMzbnFyU2t0TEwvdGNOOXh3ZzVZdVhhcU5HemVhN25PNVhEcDI3TmhsSDd1LzlWWHRNMmZPMUtaTm0weHJ2N2EwdEVTTU1NM1B6NWZUNmRUWnMyZXZyUEFVc25EaFFuMzk5ZGM2ZWZKazFQczd2N2RIakJpaGtTTkhhdmZ1M1JGOUxqZkVCL29MYTNRQ0FBQUFBSHJGNlhUcXh6LytjWGowWG1jNU9UbGF0V3BWeEVqUG5tUmxaVVhkQlhvZ0dqcDBxQjU5OUZFNUhJNllmYXhXcXhZdFdxU2YvT1FuVjN5K2hRc1hhc1dLRmIzYXVYMzQ4T0ZYZk42KzBCZTE1K1RrOVBoNjUrZm42MmMvKzVscHVRVjB6MmF6NmFtbm50TEVpUk83N1ZkUVVLQ25ubm9xNnQ5b3N2emRJblV3b2hNQUFBQUFJRWxhdVhLbHFxcXFkUFRvVVYyOGVGRXVsMHR1dDF0cGFXbkt6czVXWVdHaEprNmNxTEt5TW1WbFpjVThUbVptcHA1NDRnbDk4ODAzcXFpbzBQSGp4OVhRMENDMzJ5Mkx4YUwwOUhUbDV1YXFxS2hJRXlkTzFKUXBVNVNXbG5ZVm4rbVZtVFp0bW43NzI5L3FrMDgrMGFGRGg5VGMzQ3lMeGFLaFE0ZnFoaHR1ME96WnMxVllXTmhuNXlzcks5UGt5Wk8xYTljdVZWVlY2ZHk1YzJwdGJaWFg2NVhENFZCMmRyYXV1ZVlhalJrelJ0T21UZXZUYzErcHZxaDk4dVRKZXZiWlovWFJSeC9wOE9IRGFtcHFrc1BoVUY1ZW5zckt5alJuemh3NW5jNEVQTHZrbDU2ZXJxZWVla29IRGh6UWwxOStxZE9uVDZ1MXRWVVpHUm5LeTh2VFRUZmRwRnR1dVVVT2gwTXVsOHYwK042RTJNRFZZUEYwZUtKdnF3Y0FBQUFBMzFPR1ljZ3dEUGw4UG5tOVh1V055RXQwU1FBd29EMzk5Tk5xYm02T2FIdnl5U2MxZWZMa3EzTCt1dm82T1J3T3BhV2x5V3ExeW1wbGtqTE1lRmNBQUFBQUFBQWdwZ01IRHBoQ1RvdkZvbkhqeGlXb0lpQTZnazRBQUFBQUFJQVUwOUhSb2RyYTJoNzcxZGZYYTkyNmRhYjJLVk9tc0M0cUJoelc2QVFBQUFBQUFFZ3hicmRidi92ZDczVGpqVGVxdkx4YzQ4ZVBqMWpyMU9WeXFhS2lRaDk4OElIY2JyZnA4VXVXTExtYTVRSnhJZWdFQUFBQUFBQklRY0ZnVUh2MjdOR2VQWHZDRzJvNW5VNjF0N2VicHFwM2R1Kzk5K3JhYTYrOWlwVUM4U0hvQkFBQUFBQUFTSEhCWUZDTmpZMDk5bHUwYUpFV0xWcDBGU29DZW8rZ0V3QUFBQUFBSU1WWUxKWmU5Uzh1THRiU3BVczFjZUxFZnFvSXVISVdUNGNubU9naUFBQUFBT0JxTWd4RGhtSEk1L1BKNi9VcWIwUmVva3NDZ0t2dTFLbFQycmR2bjA2ZlBxMkxGeS9LNVhMSjcvZkw2WFJxMEtCQkdqNTh1RXBLU2pScDBxU0U3N0JlVjE4bmg4T2h0TFEwV2ExV1dhM3NydzB6Um5RQ0FBQUFBQUNrb0pLU0VwV1VsQ1M2REtEUEVIOERBQUFBQUFBQVNIb0VuUUFBQUFBQUFBQ1NIa0VuQUFBQUFBQUFnS1JIMEFrQUFBQUFBQUFnNlJGMEFnQUFBQUFBQUVoNkJKMEFBQUFBVW83RllvbTRiUmhHZ2lvQkFQU2s2MmQwMTg5d0lJU2dFd0FBQUVES3NsZ3NzbGdzOHZxOGlTNEZBQkNEMStjTmYxNEQzU0hvQkFBQUFKRFNMQmFMZkQ1Zm9zc0FBTVRnOC9rSU9SRVhnazRBQUFBQUtTazBPc2hpc2NqajhTZ1lEQ2E2SkFCQUY4RmdVQjZQSitJekc0aUZvQk1BQUFCQVNySllMTEphcmJKYXJUSU1RNjJ0cllrdUNRRFF4YVZMbDJRWVJ2anptcUFUM1NIb0JBQUFBSkJ5UWhmS29iRFRack9wemQzR0ZIWUFHRUM4WHEvYTNHMnkyV3dSSVNkaEoySWg2QVFBQUFDUWtrSlRJRU5CcDlWcVZYTkxjNkxMQWdCOHA3bTVXVGFiTFNMb0pPUkVkeXllRGc4TDBRQUFBQUJJT2NGZ1VNRmdVSVpoeU8vM3krLzN5K2Z6S1JBSUtETXpVME55aGlTNlJBQklTUzB0TFhLMXVXU3oyWlNXbGlhNzNTNjczVTdZaVI3WkUxMEFBQUFBQUNSQzZFSTVOS0t6YzN0Ylc1dmEyOXZsZERybGNEaVU3a3lYM2M3bEV3RDBCNy9mTDArSFJ6NnZUNTRPand6RENJZWJkcnVkRVoySUd5TTZBUUFBQUtTMDBLaE93ekFVQ0FSTVA0WmhoRWQvc2pNN0FQU3R6cnVwaDc1NDZ2ckRSa1NJRjE5SkFnQUFBRWhwb1l2cjBPK2RkMk8zMld3UlFXY0lnU2NBWEpuT29XVzB6OTdRZjBQdGhKeUlCMEVuQUFBQWdKUVh1cEFPQm9PeVdDd3lEQ044T3hSMFNnU2NBTkRYT3Ura0hnbzBPNC9nWkxvNmVvT2dFd0FBQUFBVWViSGRPZmhrTkNjQTlJOW9venE3aHB1RW5PZ05nazRBQUFBQStFN1hpMjVKak9ZRWdINFdMZFFrNE1UbElPZ0VBQUFBZ0M2NlhteUhwclFEQVBvSG43SG9Dd1NkQUFBQUFOQURMc0FCQUJqNHJJa3VBQUFBQUFBQUFBQ3VGRUVuQUFBQUFBQUFnS1JIMEFrQUFBQUFBQUFnNlJGMEFnQUFBQUFBQUVoNkJKMEFBQUFBQUFBQWtoNUJKd0FBQUFBQUFJQ2tSOUFKQUFBQUFBQUFJT2tSZEFJQUFBQUFBQUJJZWdTZEFBQUFBQUFBQUpJZVFTY0FBQUFBQUFDQXBFZlFDUUFBQUFBQUFDRHBFWFFDQUFBQUFBQUFTSG9FblFBQUFBQUFBQUNTSGtFbkFBQUFBQUFBZ0tSSDBBa0FBQUFBQUFBZzZSRjBBZ0FBQUFBQUFFaDZCSjBBQUFBQUFBQUFraDVCSndBQUFBQUFBSUNrUjlBSkFBQUFBQUFBSU9rUmRBSUFBQUFBQUFCSWVnU2RBQUFBQUFBQUFKSWVRU2NBQUFBQUFBQ0FwRWZRQ1FBQUFBQUFBQ0RwRVhRQ0FBQUFBQUFBU0hvRW5RQUFBQUFBQUFDU0hrRW5BQUFBQUFBQWdLUkgwQWtBQUFBQUFBQWc2UkYwQWdBQUFBQUFBRWg2QkowQUFBQUFBQUFBa2g1Qkp3QUFBQUFBQUlDa1I5QUpBQUFBQUFBQUlPa1JkQUlBQUFBQUFBQkllZ1NkQUFBQUFBQUFBSkllUVNjQUFBQUFBQUNBcEVmUUNRQUFBQUFBQUNEcEVYUUNBQUFBQUFBQVNIb0VuUUFBQUFBQUFBQ1MzdjhBS2htNlJCNlNJbElBQUFBQVNVVk9SSzVDWUlJPSIsCgkiVGhlbWUiIDogIiIsCgkiVHlwZSIgOiAibWluZCIsCgkiVmVyc2lvbiIgOiAiIgp9Cg=="/>
    </extobj>
  </extobjs>
</s:customData>
</file>

<file path=customXml/itemProps11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演示</Application>
  <PresentationFormat>全屏显示(16:9)</PresentationFormat>
  <Paragraphs>201</Paragraphs>
  <Slides>19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汉仪书宋二KW</vt:lpstr>
      <vt:lpstr>微软雅黑</vt:lpstr>
      <vt:lpstr>汉仪旗黑</vt:lpstr>
      <vt:lpstr>黑体</vt:lpstr>
      <vt:lpstr>汉仪中黑KW</vt:lpstr>
      <vt:lpstr>STHeiti</vt:lpstr>
      <vt:lpstr>华文新魏</vt:lpstr>
      <vt:lpstr>宋体-简</vt:lpstr>
      <vt:lpstr>Wingdings</vt:lpstr>
      <vt:lpstr>Century Gothic</vt:lpstr>
      <vt:lpstr>苹方-简</vt:lpstr>
      <vt:lpstr>Cascadia Mono SemiLight</vt:lpstr>
      <vt:lpstr>宋体</vt:lpstr>
      <vt:lpstr>Arial Unicode MS</vt:lpstr>
      <vt:lpstr>Axis</vt:lpstr>
      <vt:lpstr>Open-Sampling</vt:lpstr>
      <vt:lpstr>Contents</vt:lpstr>
      <vt:lpstr>Research Background</vt:lpstr>
      <vt:lpstr>Contents</vt:lpstr>
      <vt:lpstr>Long-tailed Learning</vt:lpstr>
      <vt:lpstr>Re-sampling</vt:lpstr>
      <vt:lpstr>Other methods for long-tailed datasets</vt:lpstr>
      <vt:lpstr>Contents</vt:lpstr>
      <vt:lpstr>Theoretical Motivation</vt:lpstr>
      <vt:lpstr>Open-Sampling</vt:lpstr>
      <vt:lpstr>Contents</vt:lpstr>
      <vt:lpstr>Results on long-tailed CIFAR</vt:lpstr>
      <vt:lpstr>Results on CelebA-5 &amp;  Places-LT</vt:lpstr>
      <vt:lpstr>OOD detection under class imbalance</vt:lpstr>
      <vt:lpstr>Open-Sampling</vt:lpstr>
      <vt:lpstr>Open-Sampling</vt:lpstr>
      <vt:lpstr>Contents</vt:lpstr>
      <vt:lpstr>Conclusion </vt:lpstr>
      <vt:lpstr>PowerPoint 演示文稿</vt:lpstr>
    </vt:vector>
  </TitlesOfParts>
  <Company>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依梅幽闻花</cp:lastModifiedBy>
  <cp:revision>3702</cp:revision>
  <cp:lastPrinted>2024-04-13T06:32:39Z</cp:lastPrinted>
  <dcterms:created xsi:type="dcterms:W3CDTF">2024-04-13T06:32:39Z</dcterms:created>
  <dcterms:modified xsi:type="dcterms:W3CDTF">2024-04-13T06:32:39Z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5C8B478C015FE3638FDB8C65082815A7_43</vt:lpwstr>
  </property>
  <property fmtid="{D5CDD505-2E9C-101B-9397-08002B2CF9AE}" pid="3" name="KSOProductBuildVer">
    <vt:lpwstr>2052-5.2.1.7798</vt:lpwstr>
  </property>
</Properties>
</file>