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7" r:id="rId2"/>
    <p:sldId id="440" r:id="rId3"/>
    <p:sldId id="534" r:id="rId4"/>
    <p:sldId id="563" r:id="rId5"/>
    <p:sldId id="532" r:id="rId6"/>
    <p:sldId id="567" r:id="rId7"/>
    <p:sldId id="570" r:id="rId8"/>
    <p:sldId id="571" r:id="rId9"/>
    <p:sldId id="568" r:id="rId10"/>
    <p:sldId id="581" r:id="rId11"/>
    <p:sldId id="582" r:id="rId12"/>
    <p:sldId id="597" r:id="rId13"/>
    <p:sldId id="530" r:id="rId14"/>
  </p:sldIdLst>
  <p:sldSz cx="9144000" cy="5143500" type="screen16x9"/>
  <p:notesSz cx="9928225" cy="6797675"/>
  <p:custDataLst>
    <p:tags r:id="rId17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74438642" initials="8" lastIdx="2" clrIdx="0"/>
  <p:cmAuthor id="2" name="周 文轩" initials="周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764"/>
    <a:srgbClr val="00E6ED"/>
    <a:srgbClr val="FFC1C1"/>
    <a:srgbClr val="969696"/>
    <a:srgbClr val="FF5353"/>
    <a:srgbClr val="A5A5A5"/>
    <a:srgbClr val="0000FF"/>
    <a:srgbClr val="002060"/>
    <a:srgbClr val="015F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2" autoAdjust="0"/>
    <p:restoredTop sz="86449" autoAdjust="0"/>
  </p:normalViewPr>
  <p:slideViewPr>
    <p:cSldViewPr showGuides="1">
      <p:cViewPr varScale="1">
        <p:scale>
          <a:sx n="98" d="100"/>
          <a:sy n="98" d="100"/>
        </p:scale>
        <p:origin x="512" y="56"/>
      </p:cViewPr>
      <p:guideLst>
        <p:guide orient="horz" pos="1628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notesViewPr>
    <p:cSldViewPr>
      <p:cViewPr varScale="1">
        <p:scale>
          <a:sx n="67" d="100"/>
          <a:sy n="67" d="100"/>
        </p:scale>
        <p:origin x="36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F385-65DF-B64B-AB97-A74B49445F30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2C50-E8EE-B248-969E-B7713C306D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9444"/>
            <a:ext cx="7943507" cy="3058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65257B-888D-47A6-888A-402FB565835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F08C-9BC7-0916-2ED6-111F8B7B9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643F72-00A1-EA5D-6411-5270B7E57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931435-94E0-3899-6A3A-6E2269EAB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A9394-B6DC-E808-7051-C539C7BF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48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474F3-E79F-D276-A7A3-111370D6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B087D8-6653-B1AD-3013-88FBFB167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44CCC2-73DA-73D1-42C9-5B5893433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7A3B5-3BB0-E27B-198B-A8EF4B670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92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CE1BB-F40D-500F-D865-9136976E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EDAE43-8596-98FD-A432-EC757D17F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AA81AD-9D67-2309-074D-F4F48892A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97256-A858-D794-AA39-E3E239AAA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5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BC12-3036-1D44-59F2-F4566B868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B69F1-6EA2-7243-0A07-781A54DB6C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A9010-E5DE-6784-C932-4776A143379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191E7-76CF-958D-A5D4-2A8FEAF13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11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310C7-4460-4E79-A051-6B708EDD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489F54-AC4E-1B8F-DC5A-11C12E7E3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1C651-8938-A615-1C1B-6311992CFDC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BFB3C-2806-2EA9-8F3E-16AF3689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54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1F1A-2F1A-CE6E-0B07-E23DF612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7251A-FFD2-BD8F-05F9-E2DD0957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28DD92-272E-DC51-ED22-2971EA4D8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C1BB1-8751-DAC1-A016-400302057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4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D4E66-2589-0210-2F04-484D19CA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40DAF9D-C466-8014-66F9-D07C6DE1E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A43841-1A64-9A47-D65B-8373313AF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67557-C056-781E-416D-5887EFFF2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2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C5E93-A367-09B7-D14E-E52092ED6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7C672D-F3A3-6F69-4F9C-9324E939FE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B815E-5868-FC93-8276-0E5B1860081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1ACEB-7566-EF13-9565-2444ECA3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2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 bwMode="auto">
          <a:xfrm>
            <a:off x="214044" y="771790"/>
            <a:ext cx="2160000" cy="21600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55663" y="3788457"/>
            <a:ext cx="7405688" cy="943533"/>
          </a:xfrm>
        </p:spPr>
        <p:txBody>
          <a:bodyPr anchor="ctr"/>
          <a:lstStyle>
            <a:lvl1pPr>
              <a:defRPr sz="2800" b="1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hidden">
          <a:xfrm>
            <a:off x="-13493" y="1334113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9" y="108000"/>
            <a:ext cx="8964487" cy="57367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单击此编辑母版标题样式处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" y="969572"/>
            <a:ext cx="8964488" cy="405045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002060"/>
              </a:buClr>
              <a:defRPr lang="zh-CN" altLang="en-US" sz="28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504825" indent="-221615">
              <a:spcBef>
                <a:spcPts val="0"/>
              </a:spcBef>
              <a:buClr>
                <a:srgbClr val="002060"/>
              </a:buClr>
              <a:defRPr lang="zh-CN" altLang="en-US" sz="24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754380" indent="-248285">
              <a:spcBef>
                <a:spcPts val="0"/>
              </a:spcBef>
              <a:buClr>
                <a:srgbClr val="002060"/>
              </a:buClr>
              <a:defRPr lang="zh-CN" altLang="en-US" sz="20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>
              <a:defRPr sz="1200" b="1">
                <a:solidFill>
                  <a:srgbClr val="002060"/>
                </a:solidFill>
                <a:latin typeface="+mn-lt"/>
                <a:ea typeface="STHeiti" panose="02010600040101010101" pitchFamily="2" charset="-122"/>
                <a:cs typeface="华文新魏" panose="02010800040101010101" charset="-122"/>
              </a:defRPr>
            </a:lvl4pPr>
            <a:lvl5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81940" lvl="0" indent="-28194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504825" lvl="1" indent="-22161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dirty="0"/>
              <a:t>第二级</a:t>
            </a:r>
          </a:p>
          <a:p>
            <a:pPr marL="754380" lvl="2" indent="-24828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hidden">
          <a:xfrm>
            <a:off x="0" y="1923678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450539" y="214695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感谢聆听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297" y="108000"/>
            <a:ext cx="8965201" cy="5097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96" y="916278"/>
            <a:ext cx="8965200" cy="424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734876"/>
            <a:ext cx="9144000" cy="108681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67000">
                <a:srgbClr val="63779E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1190"/>
            <a:ext cx="57606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1940" indent="-281940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n"/>
        <a:defRPr sz="28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marL="504825" indent="-22161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¡"/>
        <a:defRPr sz="24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2pPr>
      <a:lvl3pPr marL="754380" indent="-24828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u"/>
        <a:defRPr sz="20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3pPr>
      <a:lvl4pPr marL="1261110" indent="-289560" algn="l" rtl="0" eaLnBrk="0" fontAlgn="base" hangingPunct="0">
        <a:spcBef>
          <a:spcPts val="225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200" b="0">
          <a:solidFill>
            <a:srgbClr val="002060"/>
          </a:solidFill>
          <a:latin typeface="+mn-lt"/>
          <a:ea typeface="STHeiti" panose="02010600040101010101" pitchFamily="2" charset="-122"/>
          <a:cs typeface="STHeiti" panose="02010600040101010101" pitchFamily="2" charset="-122"/>
        </a:defRPr>
      </a:lvl4pPr>
      <a:lvl5pPr marL="1552575" indent="-290830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 b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954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" y="1316355"/>
            <a:ext cx="9144000" cy="1111250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k-Nearest Neighbor Based Algorithm for </a:t>
            </a:r>
            <a:b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55776" y="3967903"/>
            <a:ext cx="4176464" cy="11439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Presentation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Chen Ning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 algn="ctr"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Supervisor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sym typeface="+mn-ea"/>
              </a:rPr>
              <a:t>Shen-Huan Lyu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Date: 5/3/2024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504" y="2715896"/>
            <a:ext cx="89289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Min-Ling Zhang Zhi-Hua Zhou</a:t>
            </a:r>
          </a:p>
          <a:p>
            <a:r>
              <a:rPr lang="en-US" altLang="zh-CN" dirty="0"/>
              <a:t>National Laboratory for Novel Software Technology,</a:t>
            </a:r>
          </a:p>
          <a:p>
            <a:r>
              <a:rPr lang="en-US" altLang="zh-CN" dirty="0"/>
              <a:t> Nanjing University, Nanjing 210093, China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BC87-CC62-D723-3B6E-87498E34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7E6E-05E4-8616-E2E2-FBEFCAE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31817B-3127-206E-1908-6B348857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08" y="1491630"/>
            <a:ext cx="6470983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7846-6D6D-42DC-4575-C3D35956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9FC4-0956-0609-287C-4B78CA4B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089CF-6AE0-1B9B-CE8C-57E257A3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25" y="1347614"/>
            <a:ext cx="6540836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77868-8D7B-A728-9AC8-5D9A75E9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BC413-CEA1-739E-0451-D0B5558C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34B28C-C724-6614-4235-488410FC1C13}"/>
              </a:ext>
            </a:extLst>
          </p:cNvPr>
          <p:cNvSpPr txBox="1"/>
          <p:nvPr/>
        </p:nvSpPr>
        <p:spPr>
          <a:xfrm>
            <a:off x="225170" y="1002090"/>
            <a:ext cx="8820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Although k-nearest neighbors(KNN) can solve the questions of lazy learning of multi-label learning, it now seems not necessary and also is limited by the KNN algorithm.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8276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1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231510" y="1338509"/>
            <a:ext cx="4348514" cy="607341"/>
            <a:chOff x="2228207" y="1302988"/>
            <a:chExt cx="4320480" cy="603426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80808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6746" y="2073377"/>
            <a:ext cx="4348514" cy="510335"/>
            <a:chOff x="2213820" y="2117425"/>
            <a:chExt cx="4320480" cy="507045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75415" y="2788084"/>
            <a:ext cx="4320480" cy="507045"/>
            <a:chOff x="2213820" y="2837505"/>
            <a:chExt cx="4320480" cy="507045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75415" y="3517064"/>
            <a:ext cx="4320480" cy="507045"/>
            <a:chOff x="2213820" y="2837505"/>
            <a:chExt cx="4320480" cy="507045"/>
          </a:xfrm>
        </p:grpSpPr>
        <p:sp>
          <p:nvSpPr>
            <p:cNvPr id="2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512" y="915566"/>
            <a:ext cx="8784976" cy="297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360000">
              <a:lnSpc>
                <a:spcPct val="200000"/>
              </a:lnSpc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An intuitive approach to solve multi-label problem is to decompose it into </a:t>
            </a:r>
            <a:r>
              <a:rPr lang="en-US" altLang="zh-CN" sz="1600" b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multiple independent binary classification problems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But this kind of method ignores the correlations between the different labels of each instance. Fortunately, some special algorithms are proposed, such as </a:t>
            </a:r>
            <a:r>
              <a:rPr lang="en-US" altLang="zh-CN" sz="1600" b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multi-label text categorization algorithms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multi-label decision trees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1600" b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multi-label kernel method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l" defTabSz="360000">
              <a:lnSpc>
                <a:spcPct val="200000"/>
              </a:lnSpc>
            </a:pPr>
            <a:r>
              <a:rPr lang="en-US" altLang="zh-CN" sz="1600" dirty="0">
                <a:solidFill>
                  <a:srgbClr val="08276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Howe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ver, </a:t>
            </a:r>
            <a:r>
              <a:rPr lang="en-US" altLang="zh-CN" sz="1600" b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multi-label lazy learning approach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is still not available. The paper use </a:t>
            </a:r>
            <a:r>
              <a:rPr lang="en-US" altLang="zh-CN" sz="1600" b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k-nearest neighbor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(KNN) algorithm to solve it.</a:t>
            </a:r>
            <a:endParaRPr lang="zh-CN" altLang="en-US" sz="1600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627E6-9D90-62B4-DFE8-D2008FFD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F6D235-10DE-FC03-D569-A930E199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6B6C8A8-2220-1DF4-9A66-212D5728DF9C}"/>
              </a:ext>
            </a:extLst>
          </p:cNvPr>
          <p:cNvGrpSpPr/>
          <p:nvPr/>
        </p:nvGrpSpPr>
        <p:grpSpPr>
          <a:xfrm>
            <a:off x="2239957" y="1902136"/>
            <a:ext cx="4348514" cy="607341"/>
            <a:chOff x="2228207" y="1302988"/>
            <a:chExt cx="4320480" cy="603426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4B7EE5-A53D-AAD8-D1CF-4577483D5C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DDEC40EE-42B1-C7D6-0B1F-3B8890D276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BABB1B22-67C3-38BD-0976-D963E934AA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171A93AB-E748-42FC-A334-D3883C4A8B5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375D25E-D41A-1EFD-49CA-24DD8F8ED415}"/>
              </a:ext>
            </a:extLst>
          </p:cNvPr>
          <p:cNvGrpSpPr/>
          <p:nvPr/>
        </p:nvGrpSpPr>
        <p:grpSpPr>
          <a:xfrm>
            <a:off x="2239957" y="1156454"/>
            <a:ext cx="4348514" cy="510335"/>
            <a:chOff x="2213820" y="2117425"/>
            <a:chExt cx="4320480" cy="507045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1D7060E3-0D17-1A3E-5DC7-08EC8F2192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42A4979D-57B1-B071-7085-3EA4AD24F4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BF94254-E442-C746-6C3A-43665214BF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2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D2E94E89-272B-218C-1B9F-65607F0DF35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292929">
                      <a:lumMod val="25000"/>
                      <a:lumOff val="75000"/>
                    </a:srgbClr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81ADE0E-621E-96CA-FE32-CAF79A188714}"/>
              </a:ext>
            </a:extLst>
          </p:cNvPr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644FC81C-9992-974B-0338-2E3A7EDC2C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7319706A-7328-66FB-5399-7FC312C92D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9DC8EAE9-7349-2CA5-AE0F-A886DC9206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75F5A241-562F-0076-9E6C-415FCC8344B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788C81-3652-A1E3-B820-E03003A4548D}"/>
              </a:ext>
            </a:extLst>
          </p:cNvPr>
          <p:cNvGrpSpPr/>
          <p:nvPr/>
        </p:nvGrpSpPr>
        <p:grpSpPr>
          <a:xfrm>
            <a:off x="2275415" y="2788084"/>
            <a:ext cx="4320480" cy="507045"/>
            <a:chOff x="2213820" y="2837505"/>
            <a:chExt cx="4320480" cy="507045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53C102F3-98AD-CDE9-D72B-97FF0CBB05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A2086BC-2974-7E05-A7A4-3290B21558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30CBA63-1E3A-6AEF-F1D7-FDAC6A88549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652C7F45-99BF-EE62-4FCA-6D0771D2911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A811EB-036C-E78D-666A-45C0C1289E1D}"/>
              </a:ext>
            </a:extLst>
          </p:cNvPr>
          <p:cNvGrpSpPr/>
          <p:nvPr/>
        </p:nvGrpSpPr>
        <p:grpSpPr>
          <a:xfrm>
            <a:off x="2275415" y="3517064"/>
            <a:ext cx="4320480" cy="507045"/>
            <a:chOff x="2213820" y="2837505"/>
            <a:chExt cx="4320480" cy="507045"/>
          </a:xfrm>
        </p:grpSpPr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7712884E-7DB8-3A3D-EE2B-669609D9C7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5A43E2FD-0948-9D19-EAA1-BCD11FAE85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5FF2E1F3-7645-3C73-5FD5-DD5A7331192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2E92A858-2ACC-9FAA-D12F-2E8D6BA0DB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1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C802BC-32D3-F01E-8E3E-802DC97E04CE}"/>
              </a:ext>
            </a:extLst>
          </p:cNvPr>
          <p:cNvSpPr txBox="1"/>
          <p:nvPr/>
        </p:nvSpPr>
        <p:spPr>
          <a:xfrm>
            <a:off x="197768" y="1059582"/>
            <a:ext cx="87129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BoosTexter</a:t>
            </a:r>
            <a:endParaRPr lang="en-US" altLang="zh-CN" sz="1600" dirty="0">
              <a:solidFill>
                <a:srgbClr val="082764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In the training phase, </a:t>
            </a:r>
            <a:r>
              <a:rPr lang="en-US" altLang="zh-CN" sz="1600" dirty="0" err="1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BoosTexter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maintains a set of weights over both training examples and their labels, where training examples and their corresponding labels that are hard (easy) to predict correctly</a:t>
            </a:r>
          </a:p>
          <a:p>
            <a:pPr algn="l"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get incrementally higher (lower) weights. Following the work of </a:t>
            </a:r>
            <a:r>
              <a:rPr lang="en-US" altLang="zh-CN" sz="1600" dirty="0" err="1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BoosTexter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multi-label learning has attracted many attentions from machine learning researchers.	</a:t>
            </a:r>
          </a:p>
          <a:p>
            <a:pPr marL="285750" indent="-285750" algn="l">
              <a:buFont typeface="Wingdings" panose="05000000000000000000" pitchFamily="2" charset="2"/>
              <a:buChar char="Ø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Bayesian approach</a:t>
            </a:r>
          </a:p>
          <a:p>
            <a:pPr algn="l"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A mixture probabilistic model is assumed to generate each document and EM algorithm is utilized to learn the mixture weights and the word distributions in each mixture component. 	</a:t>
            </a:r>
          </a:p>
          <a:p>
            <a:pPr marL="285750" indent="-285750" algn="l">
              <a:buFont typeface="Wingdings" panose="05000000000000000000" pitchFamily="2" charset="2"/>
              <a:buChar char="Ø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Kernel method</a:t>
            </a:r>
          </a:p>
          <a:p>
            <a:pPr algn="l"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Defining a special cost function based on Ranking Loss and the corresponding margin for multi-label models.</a:t>
            </a:r>
            <a:endParaRPr lang="zh-CN" altLang="en-US" sz="1600" dirty="0">
              <a:solidFill>
                <a:srgbClr val="082764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06760-F6ED-F3A0-0FE5-FD907BC6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D9E482-E2AC-3E3C-F4FC-AE77F932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F3D0BC3-3062-1FD7-8EB9-854D1F6D7856}"/>
              </a:ext>
            </a:extLst>
          </p:cNvPr>
          <p:cNvGrpSpPr/>
          <p:nvPr/>
        </p:nvGrpSpPr>
        <p:grpSpPr>
          <a:xfrm>
            <a:off x="2275415" y="2699444"/>
            <a:ext cx="4348514" cy="607341"/>
            <a:chOff x="2228207" y="1302988"/>
            <a:chExt cx="4320480" cy="603426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AB156E28-CADF-9227-28EE-387BED3A4B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84804ABA-7120-6BA1-ECA0-B8C1709F7E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25D4F2B9-6C83-CAD5-EC33-3896AA3A228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39BC8F30-596B-DDDE-0E5F-516F720AF2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69653A8-BA67-B1E2-EE80-EAD54C697C25}"/>
              </a:ext>
            </a:extLst>
          </p:cNvPr>
          <p:cNvGrpSpPr/>
          <p:nvPr/>
        </p:nvGrpSpPr>
        <p:grpSpPr>
          <a:xfrm>
            <a:off x="2239957" y="1156454"/>
            <a:ext cx="4348514" cy="510335"/>
            <a:chOff x="2213820" y="2117425"/>
            <a:chExt cx="4320480" cy="507045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9F1C76B9-5E33-F6FE-E590-FBB4A27A59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A1770904-5FD3-2576-486D-9A1A98A6C6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6174FE65-2A1F-C1DA-6FCB-D4E2F5B052D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2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57BB1227-0AFB-3EB8-E11D-8D5A0863A6E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9CE425-4240-C645-622C-E75A7DC35783}"/>
              </a:ext>
            </a:extLst>
          </p:cNvPr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82DA160C-B6CC-6718-1DFC-CB23955658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4EF80702-4C67-DCA3-921B-2D229B07C9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EEF272B3-DB3B-E101-6A39-8E51222A56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0DEAE453-6ABB-4E25-4BC4-84EEEBE496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E78579-2E25-EBA8-1E92-11D52EB198CD}"/>
              </a:ext>
            </a:extLst>
          </p:cNvPr>
          <p:cNvGrpSpPr/>
          <p:nvPr/>
        </p:nvGrpSpPr>
        <p:grpSpPr>
          <a:xfrm>
            <a:off x="2275415" y="1972075"/>
            <a:ext cx="4320480" cy="507045"/>
            <a:chOff x="2213820" y="2837505"/>
            <a:chExt cx="4320480" cy="507045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A67C41EF-CF29-0EAC-1372-7DDC3623B3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68E6836C-C416-6E3C-0E41-4DB8F2D119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4F1B389-DD3C-7EB5-11BD-C5A05869AAA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787F8CAC-3974-9DF9-7476-CA7148F0FF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292929">
                      <a:lumMod val="25000"/>
                      <a:lumOff val="75000"/>
                    </a:srgbClr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BE554A-58A8-1345-5D22-65ACDD87799F}"/>
              </a:ext>
            </a:extLst>
          </p:cNvPr>
          <p:cNvGrpSpPr/>
          <p:nvPr/>
        </p:nvGrpSpPr>
        <p:grpSpPr>
          <a:xfrm>
            <a:off x="2275415" y="3517064"/>
            <a:ext cx="4320480" cy="507045"/>
            <a:chOff x="2213820" y="2837505"/>
            <a:chExt cx="4320480" cy="507045"/>
          </a:xfrm>
        </p:grpSpPr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5D51002A-9917-5C5F-4F13-521E207D5C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BB03E098-16BA-849A-F31D-2C9D105338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0C60E3D0-20F3-6112-657D-741F82FFEC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37EFA39-88FD-43F7-EEC5-FBD31354B5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97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0D67-44CD-0110-6B13-7A071E27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F314-97B6-35B4-E5CC-5C2DC67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D4D02-5BE2-0927-B89F-0A86C7622025}"/>
              </a:ext>
            </a:extLst>
          </p:cNvPr>
          <p:cNvSpPr txBox="1"/>
          <p:nvPr/>
        </p:nvSpPr>
        <p:spPr>
          <a:xfrm>
            <a:off x="323528" y="113159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2764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Although there have been several learning algorithms specially designed for multi-label learning, developing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82764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lazy learning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2764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approach for multi-label problems is still an unsolved issue.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2764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This paper propose a method ML-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82764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kNN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2764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to solve that question.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80A401-33FC-64F7-DB41-C5D77C64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11710"/>
            <a:ext cx="5677192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8E71B-2EFA-5D8B-410C-6FFFD6C4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5D03C-57DA-14CC-F460-8DE3C352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Method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92A102-481C-3248-2059-B1E143F6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31044"/>
            <a:ext cx="4286358" cy="41044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51F890-68C4-D49E-9EC8-A2540D5F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770" y="915566"/>
            <a:ext cx="478572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0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3C3C0-4582-26CD-2CCE-1856576A8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C494541-914B-88F3-2705-76E1525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578E9AA-51FF-A308-5072-8EA8B0B66143}"/>
              </a:ext>
            </a:extLst>
          </p:cNvPr>
          <p:cNvGrpSpPr/>
          <p:nvPr/>
        </p:nvGrpSpPr>
        <p:grpSpPr>
          <a:xfrm>
            <a:off x="2245673" y="3524535"/>
            <a:ext cx="4348514" cy="607341"/>
            <a:chOff x="2228207" y="1302988"/>
            <a:chExt cx="4320480" cy="603426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8DD11D1D-AC81-1776-89F6-A2A2476D8D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B8155C7A-6E7F-F12C-835F-3AA8D86D2F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84D409F6-A710-B13B-7D0A-4A8890FCE7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AB0281CC-5685-391D-F326-AF2CE9C960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87E9CB-9B7C-610B-62EE-AAC9964BB3B6}"/>
              </a:ext>
            </a:extLst>
          </p:cNvPr>
          <p:cNvGrpSpPr/>
          <p:nvPr/>
        </p:nvGrpSpPr>
        <p:grpSpPr>
          <a:xfrm>
            <a:off x="2239957" y="1156454"/>
            <a:ext cx="4348514" cy="510335"/>
            <a:chOff x="2213820" y="2117425"/>
            <a:chExt cx="4320480" cy="507045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F03847CB-E5CA-D5B4-EC4A-C18595171C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5F5E5E7B-8797-F60F-99CC-E3EBCAF078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76AE82B2-65C1-131D-77B7-637BB27C47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2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D9CEAF04-31B5-7648-B07D-5E0FA797E04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1AD902-1A85-395D-6065-D3F8F64D6C69}"/>
              </a:ext>
            </a:extLst>
          </p:cNvPr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06C1A66E-FDC6-5EDD-ECA5-E8A1BE1B29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47175D23-7EE9-EC72-BB07-24DDB49C28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26217E7A-5A89-EDB5-DD1B-DAE44849CF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A9EC975D-98F2-D7E7-9A74-31BB115D67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B99B505-1160-C7D9-2F67-619A9E81249A}"/>
              </a:ext>
            </a:extLst>
          </p:cNvPr>
          <p:cNvGrpSpPr/>
          <p:nvPr/>
        </p:nvGrpSpPr>
        <p:grpSpPr>
          <a:xfrm>
            <a:off x="2275415" y="1972075"/>
            <a:ext cx="4320480" cy="507045"/>
            <a:chOff x="2213820" y="2837505"/>
            <a:chExt cx="4320480" cy="507045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59CEB169-89E5-0114-EE3C-404147B36B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F5AA7091-B2DB-00D9-CEBB-41FD3B9B72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649282C2-BD49-7204-E814-0C588A2DD3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71531AF1-7402-3843-35B7-C0F4E6C394A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9E8756-F15B-A9CA-000F-37363EBC737C}"/>
              </a:ext>
            </a:extLst>
          </p:cNvPr>
          <p:cNvGrpSpPr/>
          <p:nvPr/>
        </p:nvGrpSpPr>
        <p:grpSpPr>
          <a:xfrm>
            <a:off x="2275415" y="2803465"/>
            <a:ext cx="4320480" cy="507045"/>
            <a:chOff x="2213820" y="2837505"/>
            <a:chExt cx="4320480" cy="507045"/>
          </a:xfrm>
        </p:grpSpPr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F28F6077-C4B4-1872-000F-FA1FF6000F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4C208FDD-B133-F88D-A489-5C395CA0A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1E873B19-CCA3-1B4A-E6F0-A38FC8151C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3C72DA59-27A8-6786-58B2-DF03AD237FF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292929">
                      <a:lumMod val="25000"/>
                      <a:lumOff val="75000"/>
                    </a:srgbClr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420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c5MjFhMWU2NGM4ZWFhYjVmNDExMmFhMTg1ZWU1Y2UifQ==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50000"/>
          </a:lnSpc>
          <a:defRPr sz="1600" kern="0" dirty="0" smtClean="0">
            <a:latin typeface="微软雅黑" panose="020B0503020204020204" pitchFamily="34" charset="-122"/>
            <a:ea typeface="微软雅黑" panose="020B0503020204020204" pitchFamily="34" charset="-122"/>
            <a:cs typeface="黑体" panose="02010609060101010101" pitchFamily="49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390</Words>
  <Application>Microsoft Office PowerPoint</Application>
  <PresentationFormat>全屏显示(16:9)</PresentationFormat>
  <Paragraphs>82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Arial</vt:lpstr>
      <vt:lpstr>Georgia</vt:lpstr>
      <vt:lpstr>Times New Roman</vt:lpstr>
      <vt:lpstr>Wingdings</vt:lpstr>
      <vt:lpstr>Axis</vt:lpstr>
      <vt:lpstr>A k-Nearest Neighbor Based Algorithm for  Multi-label Classification</vt:lpstr>
      <vt:lpstr>Table of Contents</vt:lpstr>
      <vt:lpstr>Introduction</vt:lpstr>
      <vt:lpstr>Table of Contents</vt:lpstr>
      <vt:lpstr>Multi-Label Learning</vt:lpstr>
      <vt:lpstr>Table of Contents</vt:lpstr>
      <vt:lpstr>Proposed Method</vt:lpstr>
      <vt:lpstr>Proposed Method</vt:lpstr>
      <vt:lpstr>Table of Contents</vt:lpstr>
      <vt:lpstr>Experiments</vt:lpstr>
      <vt:lpstr>Experiments</vt:lpstr>
      <vt:lpstr>Conclusion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n c</cp:lastModifiedBy>
  <cp:revision>3796</cp:revision>
  <cp:lastPrinted>2024-01-03T02:38:00Z</cp:lastPrinted>
  <dcterms:created xsi:type="dcterms:W3CDTF">2024-01-03T02:38:00Z</dcterms:created>
  <dcterms:modified xsi:type="dcterms:W3CDTF">2024-03-04T15:31:56Z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5C8B478C015FE3638FDB8C65082815A7_43</vt:lpwstr>
  </property>
  <property fmtid="{D5CDD505-2E9C-101B-9397-08002B2CF9AE}" pid="3" name="KSOProductBuildVer">
    <vt:lpwstr>2052-12.1.0.15990</vt:lpwstr>
  </property>
</Properties>
</file>