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337" r:id="rId2"/>
    <p:sldId id="440" r:id="rId3"/>
    <p:sldId id="534" r:id="rId4"/>
    <p:sldId id="599" r:id="rId5"/>
    <p:sldId id="609" r:id="rId6"/>
    <p:sldId id="563" r:id="rId7"/>
    <p:sldId id="532" r:id="rId8"/>
    <p:sldId id="610" r:id="rId9"/>
    <p:sldId id="567" r:id="rId10"/>
    <p:sldId id="570" r:id="rId11"/>
    <p:sldId id="602" r:id="rId12"/>
    <p:sldId id="568" r:id="rId13"/>
    <p:sldId id="581" r:id="rId14"/>
    <p:sldId id="606" r:id="rId15"/>
    <p:sldId id="611" r:id="rId16"/>
    <p:sldId id="597" r:id="rId17"/>
    <p:sldId id="530" r:id="rId18"/>
  </p:sldIdLst>
  <p:sldSz cx="9144000" cy="5143500" type="screen16x9"/>
  <p:notesSz cx="9928225" cy="6797675"/>
  <p:custDataLst>
    <p:tags r:id="rId21"/>
  </p:custDataLst>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8" userDrawn="1">
          <p15:clr>
            <a:srgbClr val="A4A3A4"/>
          </p15:clr>
        </p15:guide>
        <p15:guide id="2" pos="28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874438642" initials="8" lastIdx="2" clrIdx="0"/>
  <p:cmAuthor id="2" name="周 文轩" initials="周"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764"/>
    <a:srgbClr val="00E6ED"/>
    <a:srgbClr val="FFC1C1"/>
    <a:srgbClr val="969696"/>
    <a:srgbClr val="FF5353"/>
    <a:srgbClr val="A5A5A5"/>
    <a:srgbClr val="0000FF"/>
    <a:srgbClr val="002060"/>
    <a:srgbClr val="015F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2" autoAdjust="0"/>
    <p:restoredTop sz="86449" autoAdjust="0"/>
  </p:normalViewPr>
  <p:slideViewPr>
    <p:cSldViewPr showGuides="1">
      <p:cViewPr varScale="1">
        <p:scale>
          <a:sx n="98" d="100"/>
          <a:sy n="98" d="100"/>
        </p:scale>
        <p:origin x="512" y="56"/>
      </p:cViewPr>
      <p:guideLst>
        <p:guide orient="horz" pos="1628"/>
        <p:guide pos="286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6120"/>
    </p:cViewPr>
  </p:sorterViewPr>
  <p:notesViewPr>
    <p:cSldViewPr>
      <p:cViewPr varScale="1">
        <p:scale>
          <a:sx n="67" d="100"/>
          <a:sy n="67" d="100"/>
        </p:scale>
        <p:origin x="364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3313" cy="339884"/>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5622594" y="0"/>
            <a:ext cx="4303313" cy="339884"/>
          </a:xfrm>
          <a:prstGeom prst="rect">
            <a:avLst/>
          </a:prstGeom>
        </p:spPr>
        <p:txBody>
          <a:bodyPr vert="horz" lIns="91440" tIns="45720" rIns="91440" bIns="45720" rtlCol="0"/>
          <a:lstStyle>
            <a:lvl1pPr algn="r">
              <a:defRPr sz="1200"/>
            </a:lvl1pPr>
          </a:lstStyle>
          <a:p>
            <a:fld id="{7896F385-65DF-B64B-AB97-A74B49445F30}" type="datetimeFigureOut">
              <a:rPr kumimoji="1" lang="zh-CN" altLang="en-US" smtClean="0"/>
              <a:t>2024/5/4</a:t>
            </a:fld>
            <a:endParaRPr kumimoji="1" lang="zh-CN" altLang="en-US"/>
          </a:p>
        </p:txBody>
      </p:sp>
      <p:sp>
        <p:nvSpPr>
          <p:cNvPr id="4" name="页脚占位符 3"/>
          <p:cNvSpPr>
            <a:spLocks noGrp="1"/>
          </p:cNvSpPr>
          <p:nvPr>
            <p:ph type="ftr" sz="quarter" idx="2"/>
          </p:nvPr>
        </p:nvSpPr>
        <p:spPr>
          <a:xfrm>
            <a:off x="0" y="6456699"/>
            <a:ext cx="4303313" cy="339884"/>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622594" y="6456699"/>
            <a:ext cx="4303313" cy="339884"/>
          </a:xfrm>
          <a:prstGeom prst="rect">
            <a:avLst/>
          </a:prstGeom>
        </p:spPr>
        <p:txBody>
          <a:bodyPr vert="horz" lIns="91440" tIns="45720" rIns="91440" bIns="45720" rtlCol="0" anchor="b"/>
          <a:lstStyle>
            <a:lvl1pPr algn="r">
              <a:defRPr sz="1200"/>
            </a:lvl1pPr>
          </a:lstStyle>
          <a:p>
            <a:fld id="{9F942C50-E8EE-B248-969E-B7713C306D5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4303313" cy="339884"/>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5622594" y="0"/>
            <a:ext cx="4303313" cy="339884"/>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2698750" y="509588"/>
            <a:ext cx="4532313" cy="2549525"/>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992360" y="3229444"/>
            <a:ext cx="7943507" cy="305895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6456699"/>
            <a:ext cx="4303313" cy="339884"/>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5622594" y="6456699"/>
            <a:ext cx="4303313" cy="339884"/>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F65257B-888D-47A6-888A-402FB565835F}"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a:xfrm>
            <a:off x="2698750" y="509588"/>
            <a:ext cx="4532313" cy="2549525"/>
          </a:xfrm>
        </p:spPr>
      </p:sp>
      <p:sp>
        <p:nvSpPr>
          <p:cNvPr id="13316" name="Rectangle 3"/>
          <p:cNvSpPr>
            <a:spLocks noGrp="1" noChangeArrowheads="1"/>
          </p:cNvSpPr>
          <p:nvPr>
            <p:ph type="body" idx="1"/>
          </p:nvPr>
        </p:nvSpPr>
        <p:spPr>
          <a:noFill/>
        </p:spPr>
        <p:txBody>
          <a:bodyPr/>
          <a:lstStyle/>
          <a:p>
            <a:pPr eaLnBrk="1" hangingPunct="1"/>
            <a:endParaRPr lang="zh-CN" altLang="zh-CN" dirty="0"/>
          </a:p>
        </p:txBody>
      </p:sp>
      <p:sp>
        <p:nvSpPr>
          <p:cNvPr id="2" name="灯片编号占位符 1"/>
          <p:cNvSpPr>
            <a:spLocks noGrp="1"/>
          </p:cNvSpPr>
          <p:nvPr>
            <p:ph type="sldNum" sz="quarter" idx="5"/>
          </p:nvPr>
        </p:nvSpPr>
        <p:spPr/>
        <p:txBody>
          <a:bodyPr/>
          <a:lstStyle/>
          <a:p>
            <a:pPr>
              <a:defRPr/>
            </a:pPr>
            <a:fld id="{2F65257B-888D-47A6-888A-402FB565835F}"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E1F1A-2F1A-CE6E-0B07-E23DF6121B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87251A-FFD2-BD8F-05F9-E2DD095748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28DD92-272E-DC51-ED22-2971EA4D82C8}"/>
              </a:ext>
            </a:extLst>
          </p:cNvPr>
          <p:cNvSpPr>
            <a:spLocks noGrp="1"/>
          </p:cNvSpPr>
          <p:nvPr>
            <p:ph type="body" idx="1"/>
          </p:nvPr>
        </p:nvSpPr>
        <p:spPr/>
        <p:txBody>
          <a:bodyPr/>
          <a:lstStyle/>
          <a:p>
            <a:pPr marL="171450" indent="-171450">
              <a:buFont typeface="Arial" panose="020B0604020202020204" pitchFamily="34" charset="0"/>
              <a:buChar char="•"/>
            </a:pPr>
            <a:r>
              <a:rPr lang="zh-CN" altLang="en-US" b="0" i="0" dirty="0">
                <a:solidFill>
                  <a:srgbClr val="E44234"/>
                </a:solidFill>
                <a:effectLst/>
                <a:highlight>
                  <a:srgbClr val="FFFFFF"/>
                </a:highlight>
                <a:latin typeface="Arial" panose="020B0604020202020204" pitchFamily="34" charset="0"/>
              </a:rPr>
              <a:t>一个样本可能同时具有标签</a:t>
            </a:r>
            <a:r>
              <a:rPr lang="en-US" altLang="zh-CN" b="0" i="0" dirty="0">
                <a:solidFill>
                  <a:srgbClr val="E44234"/>
                </a:solidFill>
                <a:effectLst/>
                <a:highlight>
                  <a:srgbClr val="FFFFFF"/>
                </a:highlight>
                <a:latin typeface="Arial" panose="020B0604020202020204" pitchFamily="34" charset="0"/>
              </a:rPr>
              <a:t>A</a:t>
            </a:r>
            <a:r>
              <a:rPr lang="zh-CN" altLang="en-US" b="0" i="0" dirty="0">
                <a:solidFill>
                  <a:srgbClr val="E44234"/>
                </a:solidFill>
                <a:effectLst/>
                <a:highlight>
                  <a:srgbClr val="FFFFFF"/>
                </a:highlight>
                <a:latin typeface="Arial" panose="020B0604020202020204" pitchFamily="34" charset="0"/>
              </a:rPr>
              <a:t>和</a:t>
            </a:r>
            <a:r>
              <a:rPr lang="en-US" altLang="zh-CN" b="0" i="0" dirty="0">
                <a:solidFill>
                  <a:srgbClr val="E44234"/>
                </a:solidFill>
                <a:effectLst/>
                <a:highlight>
                  <a:srgbClr val="FFFFFF"/>
                </a:highlight>
                <a:latin typeface="Arial" panose="020B0604020202020204" pitchFamily="34" charset="0"/>
              </a:rPr>
              <a:t>B</a:t>
            </a:r>
            <a:r>
              <a:rPr lang="zh-CN" altLang="en-US" b="0" i="0" dirty="0">
                <a:solidFill>
                  <a:srgbClr val="E44234"/>
                </a:solidFill>
                <a:effectLst/>
                <a:highlight>
                  <a:srgbClr val="FFFFFF"/>
                </a:highlight>
                <a:latin typeface="Arial" panose="020B0604020202020204" pitchFamily="34" charset="0"/>
              </a:rPr>
              <a:t>，而另一个样本可能只有标签</a:t>
            </a:r>
            <a:r>
              <a:rPr lang="en-US" altLang="zh-CN" b="0" i="0" dirty="0">
                <a:solidFill>
                  <a:srgbClr val="E44234"/>
                </a:solidFill>
                <a:effectLst/>
                <a:highlight>
                  <a:srgbClr val="FFFFFF"/>
                </a:highlight>
                <a:latin typeface="Arial" panose="020B0604020202020204" pitchFamily="34" charset="0"/>
              </a:rPr>
              <a:t>A</a:t>
            </a:r>
            <a:r>
              <a:rPr lang="zh-CN" altLang="en-US" b="0" i="0" dirty="0">
                <a:solidFill>
                  <a:srgbClr val="E44234"/>
                </a:solidFill>
                <a:effectLst/>
                <a:highlight>
                  <a:srgbClr val="FFFFFF"/>
                </a:highlight>
                <a:latin typeface="Arial" panose="020B0604020202020204" pitchFamily="34" charset="0"/>
              </a:rPr>
              <a:t>。如果只考虑标签</a:t>
            </a:r>
            <a:r>
              <a:rPr lang="en-US" altLang="zh-CN" b="0" i="0" dirty="0">
                <a:solidFill>
                  <a:srgbClr val="E44234"/>
                </a:solidFill>
                <a:effectLst/>
                <a:highlight>
                  <a:srgbClr val="FFFFFF"/>
                </a:highlight>
                <a:latin typeface="Arial" panose="020B0604020202020204" pitchFamily="34" charset="0"/>
              </a:rPr>
              <a:t>A</a:t>
            </a:r>
            <a:r>
              <a:rPr lang="zh-CN" altLang="en-US" b="0" i="0" dirty="0">
                <a:solidFill>
                  <a:srgbClr val="E44234"/>
                </a:solidFill>
                <a:effectLst/>
                <a:highlight>
                  <a:srgbClr val="FFFFFF"/>
                </a:highlight>
                <a:latin typeface="Arial" panose="020B0604020202020204" pitchFamily="34" charset="0"/>
              </a:rPr>
              <a:t>，那么这两个样本都是正样本，但如果同时考虑标签</a:t>
            </a:r>
            <a:r>
              <a:rPr lang="en-US" altLang="zh-CN" b="0" i="0" dirty="0">
                <a:solidFill>
                  <a:srgbClr val="E44234"/>
                </a:solidFill>
                <a:effectLst/>
                <a:highlight>
                  <a:srgbClr val="FFFFFF"/>
                </a:highlight>
                <a:latin typeface="Arial" panose="020B0604020202020204" pitchFamily="34" charset="0"/>
              </a:rPr>
              <a:t>B</a:t>
            </a:r>
            <a:r>
              <a:rPr lang="zh-CN" altLang="en-US" b="0" i="0" dirty="0">
                <a:solidFill>
                  <a:srgbClr val="E44234"/>
                </a:solidFill>
                <a:effectLst/>
                <a:highlight>
                  <a:srgbClr val="FFFFFF"/>
                </a:highlight>
                <a:latin typeface="Arial" panose="020B0604020202020204" pitchFamily="34" charset="0"/>
              </a:rPr>
              <a:t>，那么它们的正样本状态就会有所不同</a:t>
            </a:r>
            <a:endParaRPr lang="en-US" altLang="zh-CN" b="0" i="0" dirty="0">
              <a:solidFill>
                <a:srgbClr val="E44234"/>
              </a:solidFill>
              <a:effectLst/>
              <a:highlight>
                <a:srgbClr val="FFFFFF"/>
              </a:highlight>
              <a:latin typeface="Arial" panose="020B0604020202020204" pitchFamily="34" charset="0"/>
            </a:endParaRPr>
          </a:p>
          <a:p>
            <a:pPr marL="171450" indent="-171450">
              <a:buFont typeface="Arial" panose="020B0604020202020204" pitchFamily="34" charset="0"/>
              <a:buChar char="•"/>
            </a:pPr>
            <a:r>
              <a:rPr lang="zh-CN" altLang="en-US" b="0" i="0" dirty="0">
                <a:solidFill>
                  <a:srgbClr val="E44234"/>
                </a:solidFill>
                <a:effectLst/>
                <a:highlight>
                  <a:srgbClr val="FFFFFF"/>
                </a:highlight>
                <a:latin typeface="Arial" panose="020B0604020202020204" pitchFamily="34" charset="0"/>
              </a:rPr>
              <a:t>对于 </a:t>
            </a:r>
            <a:r>
              <a:rPr lang="en-US" altLang="zh-CN" b="0" i="0" dirty="0">
                <a:solidFill>
                  <a:srgbClr val="E44234"/>
                </a:solidFill>
                <a:effectLst/>
                <a:highlight>
                  <a:srgbClr val="FFFFFF"/>
                </a:highlight>
                <a:latin typeface="Arial" panose="020B0604020202020204" pitchFamily="34" charset="0"/>
              </a:rPr>
              <a:t>ANY </a:t>
            </a:r>
            <a:r>
              <a:rPr lang="zh-CN" altLang="en-US" b="0" i="0" dirty="0">
                <a:solidFill>
                  <a:srgbClr val="E44234"/>
                </a:solidFill>
                <a:effectLst/>
                <a:highlight>
                  <a:srgbClr val="FFFFFF"/>
                </a:highlight>
                <a:latin typeface="Arial" panose="020B0604020202020204" pitchFamily="34" charset="0"/>
              </a:rPr>
              <a:t>而言，所有的正例都属于第三类别，然而对于第一类别而言只有三个正例，因此，第一类别将有更少的权重</a:t>
            </a:r>
            <a:endParaRPr lang="zh-CN" altLang="en-US" dirty="0"/>
          </a:p>
        </p:txBody>
      </p:sp>
      <p:sp>
        <p:nvSpPr>
          <p:cNvPr id="4" name="灯片编号占位符 3">
            <a:extLst>
              <a:ext uri="{FF2B5EF4-FFF2-40B4-BE49-F238E27FC236}">
                <a16:creationId xmlns:a16="http://schemas.microsoft.com/office/drawing/2014/main" id="{BD0C1BB1-8751-DAC1-A016-400302057B88}"/>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674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E1F1A-2F1A-CE6E-0B07-E23DF6121B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87251A-FFD2-BD8F-05F9-E2DD095748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28DD92-272E-DC51-ED22-2971EA4D82C8}"/>
              </a:ext>
            </a:extLst>
          </p:cNvPr>
          <p:cNvSpPr>
            <a:spLocks noGrp="1"/>
          </p:cNvSpPr>
          <p:nvPr>
            <p:ph type="body" idx="1"/>
          </p:nvPr>
        </p:nvSpPr>
        <p:spPr/>
        <p:txBody>
          <a:bodyPr/>
          <a:lstStyle/>
          <a:p>
            <a:pPr marL="0" indent="0">
              <a:buNone/>
            </a:pPr>
            <a:endParaRPr lang="zh-CN" altLang="en-US" dirty="0"/>
          </a:p>
        </p:txBody>
      </p:sp>
      <p:sp>
        <p:nvSpPr>
          <p:cNvPr id="4" name="灯片编号占位符 3">
            <a:extLst>
              <a:ext uri="{FF2B5EF4-FFF2-40B4-BE49-F238E27FC236}">
                <a16:creationId xmlns:a16="http://schemas.microsoft.com/office/drawing/2014/main" id="{BD0C1BB1-8751-DAC1-A016-400302057B88}"/>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495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C5E93-A367-09B7-D14E-E52092ED66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7C672D-F3A3-6F69-4F9C-9324E939FEFB}"/>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19B815E-5868-FC93-8276-0E5B1860081E}"/>
              </a:ext>
            </a:extLst>
          </p:cNvPr>
          <p:cNvSpPr>
            <a:spLocks noGrp="1"/>
          </p:cNvSpPr>
          <p:nvPr>
            <p:ph type="body" idx="3"/>
          </p:nvPr>
        </p:nvSpPr>
        <p:spPr/>
        <p:txBody>
          <a:bodyPr/>
          <a:lstStyle/>
          <a:p>
            <a:endParaRPr lang="zh-CN" altLang="en-US"/>
          </a:p>
        </p:txBody>
      </p:sp>
      <p:sp>
        <p:nvSpPr>
          <p:cNvPr id="4" name="灯片编号占位符 3">
            <a:extLst>
              <a:ext uri="{FF2B5EF4-FFF2-40B4-BE49-F238E27FC236}">
                <a16:creationId xmlns:a16="http://schemas.microsoft.com/office/drawing/2014/main" id="{DF91ACEB-7566-EF13-9565-2444ECA30153}"/>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702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9F08C-9BC7-0916-2ED6-111F8B7B91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643F72-00A1-EA5D-6411-5270B7E575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931435-94E0-3899-6A3A-6E2269EAB4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47A9394-B6DC-E808-7051-C539C7BFB133}"/>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1448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9F08C-9BC7-0916-2ED6-111F8B7B91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643F72-00A1-EA5D-6411-5270B7E575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931435-94E0-3899-6A3A-6E2269EAB4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47A9394-B6DC-E808-7051-C539C7BFB133}"/>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75304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C5E93-A367-09B7-D14E-E52092ED66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7C672D-F3A3-6F69-4F9C-9324E939FEFB}"/>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19B815E-5868-FC93-8276-0E5B1860081E}"/>
              </a:ext>
            </a:extLst>
          </p:cNvPr>
          <p:cNvSpPr>
            <a:spLocks noGrp="1"/>
          </p:cNvSpPr>
          <p:nvPr>
            <p:ph type="body" idx="3"/>
          </p:nvPr>
        </p:nvSpPr>
        <p:spPr/>
        <p:txBody>
          <a:bodyPr/>
          <a:lstStyle/>
          <a:p>
            <a:endParaRPr lang="zh-CN" altLang="en-US"/>
          </a:p>
        </p:txBody>
      </p:sp>
      <p:sp>
        <p:nvSpPr>
          <p:cNvPr id="4" name="灯片编号占位符 3">
            <a:extLst>
              <a:ext uri="{FF2B5EF4-FFF2-40B4-BE49-F238E27FC236}">
                <a16:creationId xmlns:a16="http://schemas.microsoft.com/office/drawing/2014/main" id="{DF91ACEB-7566-EF13-9565-2444ECA30153}"/>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4499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CE1BB-F40D-500F-D865-9136976E7F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EDAE43-8596-98FD-A432-EC757D17F4E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BAA81AD-9D67-2309-074D-F4F48892AC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BE97256-A858-D794-AA39-E3E239AAA878}"/>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3757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t>4</a:t>
            </a:fld>
            <a:endParaRPr lang="en-US" altLang="zh-CN"/>
          </a:p>
        </p:txBody>
      </p:sp>
    </p:spTree>
    <p:extLst>
      <p:ext uri="{BB962C8B-B14F-4D97-AF65-F5344CB8AC3E}">
        <p14:creationId xmlns:p14="http://schemas.microsoft.com/office/powerpoint/2010/main" val="90011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t>5</a:t>
            </a:fld>
            <a:endParaRPr lang="en-US" altLang="zh-CN"/>
          </a:p>
        </p:txBody>
      </p:sp>
    </p:spTree>
    <p:extLst>
      <p:ext uri="{BB962C8B-B14F-4D97-AF65-F5344CB8AC3E}">
        <p14:creationId xmlns:p14="http://schemas.microsoft.com/office/powerpoint/2010/main" val="369813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ABC12-3036-1D44-59F2-F4566B868E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8EB69F1-6EA2-7243-0A07-781A54DB6C96}"/>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19EA9010-E5DE-6784-C932-4776A143379A}"/>
              </a:ext>
            </a:extLst>
          </p:cNvPr>
          <p:cNvSpPr>
            <a:spLocks noGrp="1"/>
          </p:cNvSpPr>
          <p:nvPr>
            <p:ph type="body" idx="3"/>
          </p:nvPr>
        </p:nvSpPr>
        <p:spPr/>
        <p:txBody>
          <a:bodyPr/>
          <a:lstStyle/>
          <a:p>
            <a:endParaRPr lang="zh-CN" altLang="en-US"/>
          </a:p>
        </p:txBody>
      </p:sp>
      <p:sp>
        <p:nvSpPr>
          <p:cNvPr id="4" name="灯片编号占位符 3">
            <a:extLst>
              <a:ext uri="{FF2B5EF4-FFF2-40B4-BE49-F238E27FC236}">
                <a16:creationId xmlns:a16="http://schemas.microsoft.com/office/drawing/2014/main" id="{073191E7-76CF-958D-A5D4-2A8FEAF13193}"/>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1311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r>
              <a:rPr lang="zh-CN" altLang="en-US" b="0" i="0" dirty="0">
                <a:solidFill>
                  <a:srgbClr val="1F2328"/>
                </a:solidFill>
                <a:effectLst/>
                <a:latin typeface="-apple-system"/>
              </a:rPr>
              <a:t>对于一张同时包含“海滩”、“日落”和“人”的图像，传统的单标签或多标签分类模型可能会为整张图像学习一个单一的特征向量，用于预测所有可能的标签。然而，这种方法可能无法很好地捕捉到每个标签的独特视觉特征。</a:t>
            </a:r>
          </a:p>
          <a:p>
            <a:pPr algn="l" fontAlgn="base"/>
            <a:r>
              <a:rPr lang="zh-CN" altLang="en-US" b="0" i="0" dirty="0">
                <a:solidFill>
                  <a:srgbClr val="1F2328"/>
                </a:solidFill>
                <a:effectLst/>
                <a:latin typeface="-apple-system"/>
              </a:rPr>
              <a:t>相比之下，当我们谈论多个标签级别的表征时，模型会为每个标签学习一个独立表征。例如：</a:t>
            </a:r>
          </a:p>
          <a:p>
            <a:pPr algn="l" fontAlgn="base">
              <a:buFont typeface="+mj-lt"/>
              <a:buAutoNum type="arabicPeriod"/>
            </a:pPr>
            <a:r>
              <a:rPr lang="zh-CN" altLang="en-US" b="0" i="0" dirty="0">
                <a:solidFill>
                  <a:srgbClr val="1F2328"/>
                </a:solidFill>
                <a:effectLst/>
                <a:latin typeface="-apple-system"/>
              </a:rPr>
              <a:t>对于“海滩”标签，模型可能会学习到与沙子、海水和海岸线相关的特征。</a:t>
            </a:r>
          </a:p>
          <a:p>
            <a:pPr algn="l" fontAlgn="base">
              <a:buFont typeface="+mj-lt"/>
              <a:buAutoNum type="arabicPeriod"/>
            </a:pPr>
            <a:r>
              <a:rPr lang="zh-CN" altLang="en-US" b="0" i="0" dirty="0">
                <a:solidFill>
                  <a:srgbClr val="1F2328"/>
                </a:solidFill>
                <a:effectLst/>
                <a:latin typeface="-apple-system"/>
              </a:rPr>
              <a:t>对于“日落”标签，模型可能会关注图像中的橙色、红色和黄色色调，以及太阳接近地平线的位置。</a:t>
            </a:r>
          </a:p>
          <a:p>
            <a:pPr algn="l" fontAlgn="base">
              <a:buFont typeface="+mj-lt"/>
              <a:buAutoNum type="arabicPeriod"/>
            </a:pPr>
            <a:r>
              <a:rPr lang="zh-CN" altLang="en-US" b="0" i="0" dirty="0">
                <a:solidFill>
                  <a:srgbClr val="1F2328"/>
                </a:solidFill>
                <a:effectLst/>
                <a:latin typeface="-apple-system"/>
              </a:rPr>
              <a:t>对于“人”标签，模型可能会专注于检测图像中的人物轮廓、肤色和姿态。</a:t>
            </a:r>
          </a:p>
          <a:p>
            <a:pPr algn="l" fontAlgn="base"/>
            <a:r>
              <a:rPr lang="zh-CN" altLang="en-US" b="0" i="0" dirty="0">
                <a:solidFill>
                  <a:srgbClr val="1F2328"/>
                </a:solidFill>
                <a:effectLst/>
                <a:latin typeface="-apple-system"/>
              </a:rPr>
              <a:t>在训练过程中，模型通过比较不同样本中相同标签的表征来学习。例如，来自不同图像的“海滩”标签的表征应该彼此相似，而与“日落”或“人”标签的表征则应该有所区别。这种比较可以通过对比损失函数来实现，它鼓励相同标签的表征相互靠近，而不同标签的表征相互远离。</a:t>
            </a:r>
          </a:p>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t>8</a:t>
            </a:fld>
            <a:endParaRPr lang="en-US" altLang="zh-CN"/>
          </a:p>
        </p:txBody>
      </p:sp>
    </p:spTree>
    <p:extLst>
      <p:ext uri="{BB962C8B-B14F-4D97-AF65-F5344CB8AC3E}">
        <p14:creationId xmlns:p14="http://schemas.microsoft.com/office/powerpoint/2010/main" val="545901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310C7-4460-4E79-A051-6B708EDDFC4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489F54-AC4E-1B8F-DC5A-11C12E7E3A7A}"/>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5211C651-8938-A615-1C1B-6311992CFDC9}"/>
              </a:ext>
            </a:extLst>
          </p:cNvPr>
          <p:cNvSpPr>
            <a:spLocks noGrp="1"/>
          </p:cNvSpPr>
          <p:nvPr>
            <p:ph type="body" idx="3"/>
          </p:nvPr>
        </p:nvSpPr>
        <p:spPr/>
        <p:txBody>
          <a:bodyPr/>
          <a:lstStyle/>
          <a:p>
            <a:endParaRPr lang="zh-CN" altLang="en-US"/>
          </a:p>
        </p:txBody>
      </p:sp>
      <p:sp>
        <p:nvSpPr>
          <p:cNvPr id="4" name="灯片编号占位符 3">
            <a:extLst>
              <a:ext uri="{FF2B5EF4-FFF2-40B4-BE49-F238E27FC236}">
                <a16:creationId xmlns:a16="http://schemas.microsoft.com/office/drawing/2014/main" id="{F7DBFB3C-2806-2EA9-8F3E-16AF36894AAC}"/>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5257B-888D-47A6-888A-402FB565835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58547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1" name="椭圆 10"/>
          <p:cNvSpPr/>
          <p:nvPr userDrawn="1"/>
        </p:nvSpPr>
        <p:spPr bwMode="auto">
          <a:xfrm>
            <a:off x="214044" y="771790"/>
            <a:ext cx="2160000" cy="2160000"/>
          </a:xfrm>
          <a:prstGeom prst="ellipse">
            <a:avLst/>
          </a:prstGeom>
          <a:noFill/>
          <a:ln w="25400" cap="flat" cmpd="sng" algn="ctr">
            <a:solidFill>
              <a:srgbClr val="002060"/>
            </a:solidFill>
            <a:prstDash val="solid"/>
            <a:round/>
            <a:headEnd type="none" w="med" len="med"/>
            <a:tailEnd type="none" w="med" len="med"/>
          </a:ln>
          <a:effectLst/>
        </p:spPr>
        <p:txBody>
          <a:bodyPr vert="horz" wrap="none" lIns="68580" tIns="34290" rIns="68580" bIns="34290" numCol="1" rtlCol="0" anchor="ctr" anchorCtr="0" compatLnSpc="1"/>
          <a:lstStyle/>
          <a:p>
            <a:pPr marL="0" marR="0" indent="0" algn="ctr" defTabSz="685800" rtl="0" eaLnBrk="1" fontAlgn="base" latinLnBrk="0" hangingPunct="1">
              <a:lnSpc>
                <a:spcPct val="100000"/>
              </a:lnSpc>
              <a:spcBef>
                <a:spcPct val="0"/>
              </a:spcBef>
              <a:spcAft>
                <a:spcPct val="0"/>
              </a:spcAft>
              <a:buClrTx/>
              <a:buSzTx/>
              <a:buFontTx/>
              <a:buNone/>
            </a:pPr>
            <a:endParaRPr kumimoji="0" lang="zh-CN" altLang="en-US" sz="1350" b="0" i="0" u="none" strike="noStrike" cap="none" normalizeH="0" baseline="0">
              <a:ln>
                <a:noFill/>
              </a:ln>
              <a:solidFill>
                <a:schemeClr val="tx1"/>
              </a:solidFill>
              <a:effectLst/>
              <a:latin typeface="+mn-lt"/>
              <a:ea typeface="黑体" panose="02010609060101010101" pitchFamily="49" charset="-122"/>
            </a:endParaRPr>
          </a:p>
        </p:txBody>
      </p:sp>
      <p:sp>
        <p:nvSpPr>
          <p:cNvPr id="189449" name="Rectangle 9"/>
          <p:cNvSpPr>
            <a:spLocks noGrp="1" noChangeArrowheads="1"/>
          </p:cNvSpPr>
          <p:nvPr>
            <p:ph type="ctrTitle"/>
          </p:nvPr>
        </p:nvSpPr>
        <p:spPr>
          <a:xfrm>
            <a:off x="855663" y="3788457"/>
            <a:ext cx="7405688" cy="943533"/>
          </a:xfrm>
        </p:spPr>
        <p:txBody>
          <a:bodyPr anchor="ctr"/>
          <a:lstStyle>
            <a:lvl1pPr>
              <a:defRPr sz="2800" b="1">
                <a:solidFill>
                  <a:srgbClr val="002060"/>
                </a:solidFill>
                <a:effectLst/>
                <a:latin typeface="+mn-lt"/>
                <a:ea typeface="黑体" panose="02010609060101010101" pitchFamily="49" charset="-122"/>
                <a:cs typeface="Times New Roman" panose="02020603050405020304" pitchFamily="18" charset="0"/>
              </a:defRPr>
            </a:lvl1pPr>
          </a:lstStyle>
          <a:p>
            <a:r>
              <a:rPr lang="zh-CN" altLang="en-US" dirty="0"/>
              <a:t>单击此处编辑母版标题样式</a:t>
            </a:r>
          </a:p>
        </p:txBody>
      </p:sp>
      <p:sp>
        <p:nvSpPr>
          <p:cNvPr id="9" name="Rectangle 8"/>
          <p:cNvSpPr>
            <a:spLocks noChangeArrowheads="1"/>
          </p:cNvSpPr>
          <p:nvPr userDrawn="1"/>
        </p:nvSpPr>
        <p:spPr bwMode="hidden">
          <a:xfrm>
            <a:off x="-13493" y="1334113"/>
            <a:ext cx="9144000" cy="1111864"/>
          </a:xfrm>
          <a:prstGeom prst="rect">
            <a:avLst/>
          </a:prstGeom>
          <a:gradFill rotWithShape="0">
            <a:gsLst>
              <a:gs pos="58000">
                <a:srgbClr val="002060"/>
              </a:gs>
              <a:gs pos="0">
                <a:srgbClr val="002060"/>
              </a:gs>
              <a:gs pos="100000">
                <a:schemeClr val="bg1"/>
              </a:gs>
            </a:gsLst>
            <a:lin ang="0" scaled="1"/>
          </a:gra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2360" y="195486"/>
            <a:ext cx="1008112" cy="10081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009" y="108000"/>
            <a:ext cx="8964487" cy="573677"/>
          </a:xfrm>
        </p:spPr>
        <p:txBody>
          <a:bodyPr/>
          <a:lstStyle>
            <a:lvl1pPr>
              <a:defRPr>
                <a:solidFill>
                  <a:srgbClr val="002060"/>
                </a:solidFill>
                <a:effectLst/>
                <a:latin typeface="+mn-lt"/>
                <a:ea typeface="黑体" panose="02010609060101010101" pitchFamily="49" charset="-122"/>
              </a:defRPr>
            </a:lvl1pPr>
          </a:lstStyle>
          <a:p>
            <a:r>
              <a:rPr lang="zh-CN" altLang="en-US" dirty="0"/>
              <a:t>单击此编辑母版标题样式处</a:t>
            </a:r>
          </a:p>
        </p:txBody>
      </p:sp>
      <p:sp>
        <p:nvSpPr>
          <p:cNvPr id="3" name="内容占位符 2"/>
          <p:cNvSpPr>
            <a:spLocks noGrp="1"/>
          </p:cNvSpPr>
          <p:nvPr>
            <p:ph idx="1"/>
          </p:nvPr>
        </p:nvSpPr>
        <p:spPr>
          <a:xfrm>
            <a:off x="72009" y="969572"/>
            <a:ext cx="8964488" cy="4050450"/>
          </a:xfrm>
          <a:prstGeom prst="rect">
            <a:avLst/>
          </a:prstGeom>
        </p:spPr>
        <p:txBody>
          <a:bodyPr/>
          <a:lstStyle>
            <a:lvl1pPr marL="285750" indent="-285750">
              <a:spcBef>
                <a:spcPts val="0"/>
              </a:spcBef>
              <a:buClr>
                <a:srgbClr val="002060"/>
              </a:buClr>
              <a:defRPr lang="zh-CN" altLang="en-US" sz="2800" b="0" dirty="0">
                <a:solidFill>
                  <a:srgbClr val="002060"/>
                </a:solidFill>
                <a:effectLst/>
                <a:latin typeface="+mn-lt"/>
                <a:ea typeface="黑体" panose="02010609060101010101" pitchFamily="49" charset="-122"/>
                <a:cs typeface="黑体" panose="02010609060101010101" pitchFamily="49" charset="-122"/>
              </a:defRPr>
            </a:lvl1pPr>
            <a:lvl2pPr marL="504825" indent="-221615">
              <a:spcBef>
                <a:spcPts val="0"/>
              </a:spcBef>
              <a:buClr>
                <a:srgbClr val="002060"/>
              </a:buClr>
              <a:defRPr lang="zh-CN" altLang="en-US" sz="2400" b="0" dirty="0">
                <a:solidFill>
                  <a:srgbClr val="002060"/>
                </a:solidFill>
                <a:effectLst/>
                <a:latin typeface="+mn-lt"/>
                <a:ea typeface="黑体" panose="02010609060101010101" pitchFamily="49" charset="-122"/>
                <a:cs typeface="黑体" panose="02010609060101010101" pitchFamily="49" charset="-122"/>
              </a:defRPr>
            </a:lvl2pPr>
            <a:lvl3pPr marL="754380" indent="-248285">
              <a:spcBef>
                <a:spcPts val="0"/>
              </a:spcBef>
              <a:buClr>
                <a:srgbClr val="002060"/>
              </a:buClr>
              <a:defRPr lang="zh-CN" altLang="en-US" sz="2000" b="0" dirty="0">
                <a:solidFill>
                  <a:srgbClr val="002060"/>
                </a:solidFill>
                <a:effectLst/>
                <a:latin typeface="+mn-lt"/>
                <a:ea typeface="黑体" panose="02010609060101010101" pitchFamily="49" charset="-122"/>
                <a:cs typeface="黑体" panose="02010609060101010101" pitchFamily="49" charset="-122"/>
              </a:defRPr>
            </a:lvl3pPr>
            <a:lvl4pPr>
              <a:defRPr sz="1200" b="1">
                <a:solidFill>
                  <a:srgbClr val="002060"/>
                </a:solidFill>
                <a:latin typeface="+mn-lt"/>
                <a:ea typeface="STHeiti" panose="02010600040101010101" pitchFamily="2" charset="-122"/>
                <a:cs typeface="华文新魏" panose="02010800040101010101" charset="-122"/>
              </a:defRPr>
            </a:lvl4pPr>
            <a:lvl5pPr>
              <a:defRPr b="1">
                <a:latin typeface="Times New Roman" panose="02020603050405020304" pitchFamily="18" charset="0"/>
                <a:cs typeface="Times New Roman" panose="02020603050405020304" pitchFamily="18" charset="0"/>
              </a:defRPr>
            </a:lvl5pPr>
          </a:lstStyle>
          <a:p>
            <a:pPr marL="281940" lvl="0" indent="-281940" algn="l" rtl="0" eaLnBrk="0" fontAlgn="base" hangingPunct="0">
              <a:spcBef>
                <a:spcPts val="0"/>
              </a:spcBef>
              <a:spcAft>
                <a:spcPct val="0"/>
              </a:spcAft>
              <a:buClr>
                <a:srgbClr val="002060"/>
              </a:buClr>
              <a:buSzPct val="70000"/>
              <a:buFont typeface="Wingdings" panose="05000000000000000000" pitchFamily="2" charset="2"/>
              <a:buChar char="n"/>
            </a:pPr>
            <a:r>
              <a:rPr lang="zh-CN" altLang="en-US" dirty="0"/>
              <a:t>单击此处编辑母版文本样式</a:t>
            </a:r>
          </a:p>
          <a:p>
            <a:pPr marL="504825" lvl="1" indent="-221615" algn="l" rtl="0" eaLnBrk="0" fontAlgn="base" hangingPunct="0">
              <a:spcBef>
                <a:spcPts val="0"/>
              </a:spcBef>
              <a:spcAft>
                <a:spcPct val="0"/>
              </a:spcAft>
              <a:buClr>
                <a:srgbClr val="002060"/>
              </a:buClr>
              <a:buSzPct val="65000"/>
              <a:buFont typeface="Wingdings" panose="05000000000000000000" pitchFamily="2" charset="2"/>
              <a:buChar char="¡"/>
            </a:pPr>
            <a:r>
              <a:rPr lang="zh-CN" altLang="en-US" dirty="0"/>
              <a:t>第二级</a:t>
            </a:r>
          </a:p>
          <a:p>
            <a:pPr marL="754380" lvl="2" indent="-248285" algn="l" rtl="0" eaLnBrk="0" fontAlgn="base" hangingPunct="0">
              <a:spcBef>
                <a:spcPts val="0"/>
              </a:spcBef>
              <a:spcAft>
                <a:spcPct val="0"/>
              </a:spcAft>
              <a:buClr>
                <a:srgbClr val="002060"/>
              </a:buClr>
              <a:buSzPct val="70000"/>
              <a:buFont typeface="Wingdings" panose="05000000000000000000" pitchFamily="2" charset="2"/>
              <a:buChar char="u"/>
            </a:pPr>
            <a:r>
              <a:rPr lang="zh-CN" altLang="en-US" dirty="0"/>
              <a:t>第三级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结尾">
    <p:spTree>
      <p:nvGrpSpPr>
        <p:cNvPr id="1" name=""/>
        <p:cNvGrpSpPr/>
        <p:nvPr/>
      </p:nvGrpSpPr>
      <p:grpSpPr>
        <a:xfrm>
          <a:off x="0" y="0"/>
          <a:ext cx="0" cy="0"/>
          <a:chOff x="0" y="0"/>
          <a:chExt cx="0" cy="0"/>
        </a:xfrm>
      </p:grpSpPr>
      <p:sp>
        <p:nvSpPr>
          <p:cNvPr id="4" name="Rectangle 8"/>
          <p:cNvSpPr>
            <a:spLocks noChangeArrowheads="1"/>
          </p:cNvSpPr>
          <p:nvPr userDrawn="1"/>
        </p:nvSpPr>
        <p:spPr bwMode="hidden">
          <a:xfrm>
            <a:off x="0" y="1923678"/>
            <a:ext cx="9144000" cy="1111864"/>
          </a:xfrm>
          <a:prstGeom prst="rect">
            <a:avLst/>
          </a:prstGeom>
          <a:gradFill rotWithShape="0">
            <a:gsLst>
              <a:gs pos="58000">
                <a:srgbClr val="002060"/>
              </a:gs>
              <a:gs pos="0">
                <a:srgbClr val="002060"/>
              </a:gs>
              <a:gs pos="100000">
                <a:schemeClr val="bg1"/>
              </a:gs>
            </a:gsLst>
            <a:lin ang="0" scaled="1"/>
          </a:gradFill>
          <a:ln>
            <a:noFill/>
          </a:ln>
        </p:spPr>
        <p:txBody>
          <a:bodyPr wrap="none" anchor="ctr"/>
          <a:lstStyle/>
          <a:p>
            <a:endParaRPr lang="zh-CN" altLang="zh-CN" sz="2400"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2360" y="195486"/>
            <a:ext cx="1008112" cy="1008112"/>
          </a:xfrm>
          <a:prstGeom prst="rect">
            <a:avLst/>
          </a:prstGeom>
        </p:spPr>
      </p:pic>
      <p:sp>
        <p:nvSpPr>
          <p:cNvPr id="3" name="文本框 2"/>
          <p:cNvSpPr txBox="1"/>
          <p:nvPr userDrawn="1"/>
        </p:nvSpPr>
        <p:spPr>
          <a:xfrm>
            <a:off x="3450539" y="2146959"/>
            <a:ext cx="2242922" cy="707886"/>
          </a:xfrm>
          <a:prstGeom prst="rect">
            <a:avLst/>
          </a:prstGeom>
          <a:noFill/>
        </p:spPr>
        <p:txBody>
          <a:bodyPr wrap="none" rtlCol="0">
            <a:spAutoFit/>
          </a:bodyPr>
          <a:lstStyle/>
          <a:p>
            <a:r>
              <a:rPr lang="zh-CN" altLang="en-US" sz="4000" b="1" dirty="0">
                <a:solidFill>
                  <a:schemeClr val="bg1"/>
                </a:solidFill>
              </a:rPr>
              <a:t>感谢聆听</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71297" y="108000"/>
            <a:ext cx="8965201" cy="509711"/>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71296" y="916278"/>
            <a:ext cx="8965200" cy="424776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Rectangle 3"/>
          <p:cNvSpPr>
            <a:spLocks noChangeArrowheads="1"/>
          </p:cNvSpPr>
          <p:nvPr userDrawn="1"/>
        </p:nvSpPr>
        <p:spPr bwMode="auto">
          <a:xfrm>
            <a:off x="0" y="734876"/>
            <a:ext cx="9144000" cy="108681"/>
          </a:xfrm>
          <a:prstGeom prst="rect">
            <a:avLst/>
          </a:prstGeom>
          <a:gradFill rotWithShape="0">
            <a:gsLst>
              <a:gs pos="0">
                <a:srgbClr val="002060"/>
              </a:gs>
              <a:gs pos="67000">
                <a:srgbClr val="63779E"/>
              </a:gs>
              <a:gs pos="100000">
                <a:schemeClr val="bg1"/>
              </a:gs>
            </a:gsLst>
            <a:lin ang="0" scaled="1"/>
          </a:gradFill>
          <a:ln>
            <a:noFill/>
          </a:ln>
        </p:spPr>
        <p:txBody>
          <a:bodyPr wrap="none" anchor="ctr"/>
          <a:lstStyle/>
          <a:p>
            <a:endParaRPr lang="zh-CN" altLang="zh-CN" sz="240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71190"/>
            <a:ext cx="576064" cy="5760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rtl="0" eaLnBrk="0" fontAlgn="base" hangingPunct="0">
        <a:spcBef>
          <a:spcPct val="0"/>
        </a:spcBef>
        <a:spcAft>
          <a:spcPct val="0"/>
        </a:spcAft>
        <a:defRPr sz="3200" b="1">
          <a:solidFill>
            <a:srgbClr val="002060"/>
          </a:solidFill>
          <a:effectLst/>
          <a:latin typeface="+mn-lt"/>
          <a:ea typeface="黑体" panose="02010609060101010101" pitchFamily="49" charset="-122"/>
          <a:cs typeface="黑体" panose="02010609060101010101" pitchFamily="49" charset="-122"/>
        </a:defRPr>
      </a:lvl1pPr>
      <a:lvl2pPr algn="ctr" rtl="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p:titleStyle>
    <p:bodyStyle>
      <a:lvl1pPr marL="281940" indent="-281940" algn="l" rtl="0" eaLnBrk="0" fontAlgn="base" hangingPunct="0">
        <a:spcBef>
          <a:spcPts val="0"/>
        </a:spcBef>
        <a:spcAft>
          <a:spcPct val="0"/>
        </a:spcAft>
        <a:buClr>
          <a:srgbClr val="002060"/>
        </a:buClr>
        <a:buSzPct val="70000"/>
        <a:buFont typeface="Wingdings" panose="05000000000000000000" pitchFamily="2" charset="2"/>
        <a:buChar char="n"/>
        <a:defRPr sz="2800" b="0">
          <a:solidFill>
            <a:srgbClr val="002060"/>
          </a:solidFill>
          <a:effectLst/>
          <a:latin typeface="+mn-lt"/>
          <a:ea typeface="黑体" panose="02010609060101010101" pitchFamily="49" charset="-122"/>
          <a:cs typeface="黑体" panose="02010609060101010101" pitchFamily="49" charset="-122"/>
        </a:defRPr>
      </a:lvl1pPr>
      <a:lvl2pPr marL="504825" indent="-221615" algn="l" rtl="0" eaLnBrk="0" fontAlgn="base" hangingPunct="0">
        <a:spcBef>
          <a:spcPts val="0"/>
        </a:spcBef>
        <a:spcAft>
          <a:spcPct val="0"/>
        </a:spcAft>
        <a:buClr>
          <a:srgbClr val="002060"/>
        </a:buClr>
        <a:buSzPct val="65000"/>
        <a:buFont typeface="Wingdings" panose="05000000000000000000" pitchFamily="2" charset="2"/>
        <a:buChar char="¡"/>
        <a:defRPr sz="2400" b="0">
          <a:solidFill>
            <a:srgbClr val="002060"/>
          </a:solidFill>
          <a:effectLst/>
          <a:latin typeface="+mn-lt"/>
          <a:ea typeface="黑体" panose="02010609060101010101" pitchFamily="49" charset="-122"/>
          <a:cs typeface="黑体" panose="02010609060101010101" pitchFamily="49" charset="-122"/>
        </a:defRPr>
      </a:lvl2pPr>
      <a:lvl3pPr marL="754380" indent="-248285" algn="l" rtl="0" eaLnBrk="0" fontAlgn="base" hangingPunct="0">
        <a:spcBef>
          <a:spcPts val="0"/>
        </a:spcBef>
        <a:spcAft>
          <a:spcPct val="0"/>
        </a:spcAft>
        <a:buClr>
          <a:srgbClr val="002060"/>
        </a:buClr>
        <a:buSzPct val="70000"/>
        <a:buFont typeface="Wingdings" panose="05000000000000000000" pitchFamily="2" charset="2"/>
        <a:buChar char="u"/>
        <a:defRPr sz="2000" b="0">
          <a:solidFill>
            <a:srgbClr val="002060"/>
          </a:solidFill>
          <a:effectLst/>
          <a:latin typeface="+mn-lt"/>
          <a:ea typeface="黑体" panose="02010609060101010101" pitchFamily="49" charset="-122"/>
          <a:cs typeface="黑体" panose="02010609060101010101" pitchFamily="49" charset="-122"/>
        </a:defRPr>
      </a:lvl3pPr>
      <a:lvl4pPr marL="1261110" indent="-289560" algn="l" rtl="0" eaLnBrk="0" fontAlgn="base" hangingPunct="0">
        <a:spcBef>
          <a:spcPts val="225"/>
        </a:spcBef>
        <a:spcAft>
          <a:spcPct val="0"/>
        </a:spcAft>
        <a:buClr>
          <a:schemeClr val="hlink"/>
        </a:buClr>
        <a:buSzPct val="75000"/>
        <a:buFont typeface="Wingdings" panose="05000000000000000000" pitchFamily="2" charset="2"/>
        <a:buChar char="¡"/>
        <a:defRPr sz="1200" b="0">
          <a:solidFill>
            <a:srgbClr val="002060"/>
          </a:solidFill>
          <a:latin typeface="+mn-lt"/>
          <a:ea typeface="STHeiti" panose="02010600040101010101" pitchFamily="2" charset="-122"/>
          <a:cs typeface="STHeiti" panose="02010600040101010101" pitchFamily="2" charset="-122"/>
        </a:defRPr>
      </a:lvl4pPr>
      <a:lvl5pPr marL="1552575" indent="-290830" algn="l" rtl="0" eaLnBrk="0" fontAlgn="base" hangingPunct="0">
        <a:spcBef>
          <a:spcPts val="225"/>
        </a:spcBef>
        <a:spcAft>
          <a:spcPct val="0"/>
        </a:spcAft>
        <a:buClr>
          <a:schemeClr val="accent1"/>
        </a:buClr>
        <a:buSzPct val="70000"/>
        <a:buFont typeface="Wingdings" panose="05000000000000000000" pitchFamily="2" charset="2"/>
        <a:buChar char="n"/>
        <a:defRPr sz="1200" b="0">
          <a:solidFill>
            <a:schemeClr val="tx1"/>
          </a:solidFill>
          <a:latin typeface="Times New Roman" panose="02020603050405020304" pitchFamily="18" charset="0"/>
          <a:ea typeface="+mn-ea"/>
          <a:cs typeface="Times New Roman" panose="02020603050405020304" pitchFamily="18" charset="0"/>
        </a:defRPr>
      </a:lvl5pPr>
      <a:lvl6pPr marL="1895475" indent="-290830" algn="l" rtl="0" fontAlgn="base">
        <a:spcBef>
          <a:spcPct val="20000"/>
        </a:spcBef>
        <a:spcAft>
          <a:spcPct val="0"/>
        </a:spcAft>
        <a:buClr>
          <a:schemeClr val="accent1"/>
        </a:buClr>
        <a:buSzPct val="70000"/>
        <a:buFont typeface="Wingdings" panose="05000000000000000000" pitchFamily="2" charset="2"/>
        <a:buChar char="n"/>
        <a:defRPr sz="1200">
          <a:solidFill>
            <a:schemeClr val="tx1"/>
          </a:solidFill>
          <a:latin typeface="+mn-lt"/>
          <a:ea typeface="+mn-ea"/>
        </a:defRPr>
      </a:lvl6pPr>
      <a:lvl7pPr marL="2238375" indent="-290830" algn="l" rtl="0" fontAlgn="base">
        <a:spcBef>
          <a:spcPct val="20000"/>
        </a:spcBef>
        <a:spcAft>
          <a:spcPct val="0"/>
        </a:spcAft>
        <a:buClr>
          <a:schemeClr val="accent1"/>
        </a:buClr>
        <a:buSzPct val="70000"/>
        <a:buFont typeface="Wingdings" panose="05000000000000000000" pitchFamily="2" charset="2"/>
        <a:buChar char="n"/>
        <a:defRPr sz="1200">
          <a:solidFill>
            <a:schemeClr val="tx1"/>
          </a:solidFill>
          <a:latin typeface="+mn-lt"/>
          <a:ea typeface="+mn-ea"/>
        </a:defRPr>
      </a:lvl7pPr>
      <a:lvl8pPr marL="2581275" indent="-290830" algn="l" rtl="0" fontAlgn="base">
        <a:spcBef>
          <a:spcPct val="20000"/>
        </a:spcBef>
        <a:spcAft>
          <a:spcPct val="0"/>
        </a:spcAft>
        <a:buClr>
          <a:schemeClr val="accent1"/>
        </a:buClr>
        <a:buSzPct val="70000"/>
        <a:buFont typeface="Wingdings" panose="05000000000000000000" pitchFamily="2" charset="2"/>
        <a:buChar char="n"/>
        <a:defRPr sz="1200">
          <a:solidFill>
            <a:schemeClr val="tx1"/>
          </a:solidFill>
          <a:latin typeface="+mn-lt"/>
          <a:ea typeface="+mn-ea"/>
        </a:defRPr>
      </a:lvl8pPr>
      <a:lvl9pPr marL="2924175" indent="-290830" algn="l" rtl="0" fontAlgn="base">
        <a:spcBef>
          <a:spcPct val="20000"/>
        </a:spcBef>
        <a:spcAft>
          <a:spcPct val="0"/>
        </a:spcAft>
        <a:buClr>
          <a:schemeClr val="accent1"/>
        </a:buClr>
        <a:buSzPct val="70000"/>
        <a:buFont typeface="Wingdings" panose="05000000000000000000" pitchFamily="2" charset="2"/>
        <a:buChar char="n"/>
        <a:defRPr sz="12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6350" y="1316355"/>
            <a:ext cx="9144000" cy="1111250"/>
          </a:xfrm>
        </p:spPr>
        <p:txBody>
          <a:bodyPr/>
          <a:lstStyle/>
          <a:p>
            <a:r>
              <a:rPr lang="en-US" altLang="zh-CN" sz="3200" dirty="0">
                <a:solidFill>
                  <a:schemeClr val="bg1"/>
                </a:solidFill>
                <a:latin typeface="Times New Roman" panose="02020603050405020304" pitchFamily="18" charset="0"/>
              </a:rPr>
              <a:t>Multi-Label Supervised Contrastive Learning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4" name="矩形 1"/>
          <p:cNvSpPr>
            <a:spLocks noChangeArrowheads="1"/>
          </p:cNvSpPr>
          <p:nvPr/>
        </p:nvSpPr>
        <p:spPr bwMode="auto">
          <a:xfrm>
            <a:off x="2483768" y="3867894"/>
            <a:ext cx="4176464" cy="1143903"/>
          </a:xfrm>
          <a:prstGeom prst="rect">
            <a:avLst/>
          </a:prstGeom>
          <a:noFill/>
          <a:ln>
            <a:noFill/>
          </a:ln>
        </p:spPr>
        <p:txBody>
          <a:bodyPr wrap="square">
            <a:spAutoFit/>
          </a:bodyPr>
          <a:lstStyle/>
          <a:p>
            <a:pPr algn="ctr">
              <a:spcBef>
                <a:spcPts val="450"/>
              </a:spcBef>
            </a:pPr>
            <a:r>
              <a:rPr lang="en-US" altLang="zh-CN"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Presentation</a:t>
            </a:r>
            <a:r>
              <a:rPr lang="zh-CN" altLang="en-US"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Chen Ning</a:t>
            </a:r>
            <a:endParaRPr lang="zh-CN" altLang="en-US"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indent="457200" algn="ctr">
              <a:spcBef>
                <a:spcPts val="450"/>
              </a:spcBef>
            </a:pPr>
            <a:r>
              <a:rPr lang="en-US" altLang="zh-CN"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Supervisor</a:t>
            </a:r>
            <a:r>
              <a:rPr lang="zh-CN" altLang="en-US" sz="20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2060"/>
                </a:solidFill>
                <a:ea typeface="黑体" panose="02010609060101010101" pitchFamily="49" charset="-122"/>
                <a:cs typeface="Times New Roman" panose="02020603050405020304" pitchFamily="18" charset="0"/>
                <a:sym typeface="+mn-ea"/>
              </a:rPr>
              <a:t>Shen-Huan Lyu</a:t>
            </a:r>
            <a:endParaRPr lang="en-US" altLang="zh-CN" sz="2000" dirty="0">
              <a:solidFill>
                <a:srgbClr val="002060"/>
              </a:solidFill>
              <a:ea typeface="黑体" panose="02010609060101010101" pitchFamily="49" charset="-122"/>
              <a:cs typeface="Times New Roman" panose="02020603050405020304" pitchFamily="18" charset="0"/>
            </a:endParaRPr>
          </a:p>
          <a:p>
            <a:pPr algn="ctr">
              <a:spcBef>
                <a:spcPts val="450"/>
              </a:spcBef>
            </a:pPr>
            <a:r>
              <a:rPr lang="en-US" altLang="zh-CN" sz="2000" dirty="0">
                <a:solidFill>
                  <a:srgbClr val="002060"/>
                </a:solidFill>
                <a:ea typeface="黑体" panose="02010609060101010101" pitchFamily="49" charset="-122"/>
                <a:cs typeface="Times New Roman" panose="02020603050405020304" pitchFamily="18" charset="0"/>
              </a:rPr>
              <a:t>Date: 5/4/2024</a:t>
            </a:r>
          </a:p>
        </p:txBody>
      </p:sp>
      <p:sp>
        <p:nvSpPr>
          <p:cNvPr id="2" name="文本框 1">
            <a:extLst>
              <a:ext uri="{FF2B5EF4-FFF2-40B4-BE49-F238E27FC236}">
                <a16:creationId xmlns:a16="http://schemas.microsoft.com/office/drawing/2014/main" id="{A0288BE9-5108-806F-906A-499AA93C85BD}"/>
              </a:ext>
            </a:extLst>
          </p:cNvPr>
          <p:cNvSpPr txBox="1"/>
          <p:nvPr/>
        </p:nvSpPr>
        <p:spPr>
          <a:xfrm>
            <a:off x="977413" y="2523549"/>
            <a:ext cx="7560840" cy="1323439"/>
          </a:xfrm>
          <a:prstGeom prst="rect">
            <a:avLst/>
          </a:prstGeom>
          <a:noFill/>
        </p:spPr>
        <p:txBody>
          <a:bodyPr wrap="square" rtlCol="0">
            <a:spAutoFit/>
          </a:bodyPr>
          <a:lstStyle/>
          <a:p>
            <a:r>
              <a:rPr lang="en-US" altLang="zh-CN" sz="2000" dirty="0" err="1"/>
              <a:t>Pingyue</a:t>
            </a:r>
            <a:r>
              <a:rPr lang="en-US" altLang="zh-CN" sz="2000" dirty="0"/>
              <a:t> Zhang	</a:t>
            </a:r>
            <a:r>
              <a:rPr lang="en-US" altLang="zh-CN" sz="2000" dirty="0" err="1"/>
              <a:t>Mengyue</a:t>
            </a:r>
            <a:r>
              <a:rPr lang="en-US" altLang="zh-CN" sz="2000" dirty="0"/>
              <a:t> Wu</a:t>
            </a:r>
          </a:p>
          <a:p>
            <a:r>
              <a:rPr lang="en-US" altLang="zh-CN" sz="2000" dirty="0" err="1"/>
              <a:t>MoE</a:t>
            </a:r>
            <a:r>
              <a:rPr lang="en-US" altLang="zh-CN" sz="2000" dirty="0"/>
              <a:t> Key Lab of Artificial Intelligence, AI Institute</a:t>
            </a:r>
          </a:p>
          <a:p>
            <a:r>
              <a:rPr lang="en-US" altLang="zh-CN" sz="2000" dirty="0"/>
              <a:t>X-LANCE Lab, Department of Computer Science and Engineering</a:t>
            </a:r>
          </a:p>
          <a:p>
            <a:r>
              <a:rPr lang="en-US" altLang="zh-CN" sz="2000" dirty="0"/>
              <a:t>Shanghai Jiao Tong University, Shanghai, China</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F0D67-44CD-0110-6B13-7A071E272D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A4F314-97B6-35B4-E5CC-5C2DC67B964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Proposed Method</a:t>
            </a:r>
            <a:endParaRPr lang="zh-CN" altLang="en-US" dirty="0"/>
          </a:p>
        </p:txBody>
      </p:sp>
      <p:sp>
        <p:nvSpPr>
          <p:cNvPr id="15" name="文本框 14">
            <a:extLst>
              <a:ext uri="{FF2B5EF4-FFF2-40B4-BE49-F238E27FC236}">
                <a16:creationId xmlns:a16="http://schemas.microsoft.com/office/drawing/2014/main" id="{BCBD4D02-5BE2-0927-B89F-0A86C7622025}"/>
              </a:ext>
            </a:extLst>
          </p:cNvPr>
          <p:cNvSpPr txBox="1"/>
          <p:nvPr/>
        </p:nvSpPr>
        <p:spPr>
          <a:xfrm>
            <a:off x="323528" y="1131590"/>
            <a:ext cx="8496944" cy="369332"/>
          </a:xfrm>
          <a:prstGeom prst="rect">
            <a:avLst/>
          </a:prstGeom>
          <a:noFill/>
        </p:spPr>
        <p:txBody>
          <a:bodyPr wrap="square" rtlCol="0">
            <a:spAutoFit/>
          </a:bodyPr>
          <a:lstStyle/>
          <a:p>
            <a:pPr marL="285750" marR="0" lvl="0" indent="-285750" algn="l" defTabSz="3600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en-US" altLang="zh-CN" dirty="0">
                <a:solidFill>
                  <a:srgbClr val="082764"/>
                </a:solidFill>
                <a:ea typeface="黑体" panose="02010609060101010101" pitchFamily="49" charset="-122"/>
                <a:cs typeface="Times New Roman" panose="02020603050405020304" pitchFamily="18" charset="0"/>
              </a:rPr>
              <a:t>Two Definition</a:t>
            </a:r>
          </a:p>
        </p:txBody>
      </p:sp>
      <p:pic>
        <p:nvPicPr>
          <p:cNvPr id="12" name="图片 11">
            <a:extLst>
              <a:ext uri="{FF2B5EF4-FFF2-40B4-BE49-F238E27FC236}">
                <a16:creationId xmlns:a16="http://schemas.microsoft.com/office/drawing/2014/main" id="{501BAB67-55F0-994E-2551-968B5736B6D9}"/>
              </a:ext>
            </a:extLst>
          </p:cNvPr>
          <p:cNvPicPr>
            <a:picLocks noChangeAspect="1"/>
          </p:cNvPicPr>
          <p:nvPr/>
        </p:nvPicPr>
        <p:blipFill>
          <a:blip r:embed="rId3"/>
          <a:stretch>
            <a:fillRect/>
          </a:stretch>
        </p:blipFill>
        <p:spPr>
          <a:xfrm>
            <a:off x="2843809" y="1072922"/>
            <a:ext cx="4464496" cy="3871973"/>
          </a:xfrm>
          <a:prstGeom prst="rect">
            <a:avLst/>
          </a:prstGeom>
        </p:spPr>
      </p:pic>
    </p:spTree>
    <p:extLst>
      <p:ext uri="{BB962C8B-B14F-4D97-AF65-F5344CB8AC3E}">
        <p14:creationId xmlns:p14="http://schemas.microsoft.com/office/powerpoint/2010/main" val="166769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F0D67-44CD-0110-6B13-7A071E272D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A4F314-97B6-35B4-E5CC-5C2DC67B964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Proposed Method</a:t>
            </a:r>
            <a:endParaRPr lang="zh-CN" altLang="en-US" dirty="0"/>
          </a:p>
        </p:txBody>
      </p:sp>
      <p:sp>
        <p:nvSpPr>
          <p:cNvPr id="15" name="文本框 14">
            <a:extLst>
              <a:ext uri="{FF2B5EF4-FFF2-40B4-BE49-F238E27FC236}">
                <a16:creationId xmlns:a16="http://schemas.microsoft.com/office/drawing/2014/main" id="{BCBD4D02-5BE2-0927-B89F-0A86C7622025}"/>
              </a:ext>
            </a:extLst>
          </p:cNvPr>
          <p:cNvSpPr txBox="1"/>
          <p:nvPr/>
        </p:nvSpPr>
        <p:spPr>
          <a:xfrm>
            <a:off x="323528" y="1131590"/>
            <a:ext cx="8496944" cy="369332"/>
          </a:xfrm>
          <a:prstGeom prst="rect">
            <a:avLst/>
          </a:prstGeom>
          <a:noFill/>
        </p:spPr>
        <p:txBody>
          <a:bodyPr wrap="square" rtlCol="0">
            <a:spAutoFit/>
          </a:bodyPr>
          <a:lstStyle/>
          <a:p>
            <a:pPr marL="285750" indent="-285750" algn="l" defTabSz="360000">
              <a:buFont typeface="Wingdings" panose="05000000000000000000" pitchFamily="2" charset="2"/>
              <a:buChar char="Ø"/>
              <a:defRPr/>
            </a:pPr>
            <a:r>
              <a:rPr lang="en-US" altLang="zh-CN" dirty="0">
                <a:solidFill>
                  <a:srgbClr val="082764"/>
                </a:solidFill>
                <a:ea typeface="黑体" panose="02010609060101010101" pitchFamily="49" charset="-122"/>
                <a:cs typeface="Times New Roman" panose="02020603050405020304" pitchFamily="18" charset="0"/>
              </a:rPr>
              <a:t>	The proposed loss</a:t>
            </a:r>
          </a:p>
        </p:txBody>
      </p:sp>
      <p:pic>
        <p:nvPicPr>
          <p:cNvPr id="6" name="图片 5">
            <a:extLst>
              <a:ext uri="{FF2B5EF4-FFF2-40B4-BE49-F238E27FC236}">
                <a16:creationId xmlns:a16="http://schemas.microsoft.com/office/drawing/2014/main" id="{F0343F2E-C15F-79E7-68E5-5426017A71EE}"/>
              </a:ext>
            </a:extLst>
          </p:cNvPr>
          <p:cNvPicPr>
            <a:picLocks noChangeAspect="1"/>
          </p:cNvPicPr>
          <p:nvPr/>
        </p:nvPicPr>
        <p:blipFill>
          <a:blip r:embed="rId3"/>
          <a:stretch>
            <a:fillRect/>
          </a:stretch>
        </p:blipFill>
        <p:spPr>
          <a:xfrm>
            <a:off x="2987824" y="1280759"/>
            <a:ext cx="4411733" cy="3595247"/>
          </a:xfrm>
          <a:prstGeom prst="rect">
            <a:avLst/>
          </a:prstGeom>
        </p:spPr>
      </p:pic>
    </p:spTree>
    <p:extLst>
      <p:ext uri="{BB962C8B-B14F-4D97-AF65-F5344CB8AC3E}">
        <p14:creationId xmlns:p14="http://schemas.microsoft.com/office/powerpoint/2010/main" val="315185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3C3C0-4582-26CD-2CCE-1856576A86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C494541-914B-88F3-2705-76E1525E5726}"/>
              </a:ext>
            </a:extLst>
          </p:cNvPr>
          <p:cNvSpPr>
            <a:spLocks noGrp="1"/>
          </p:cNvSpPr>
          <p:nvPr>
            <p:ph type="title"/>
          </p:nvPr>
        </p:nvSpPr>
        <p:spPr/>
        <p:txBody>
          <a:bodyPr/>
          <a:lstStyle/>
          <a:p>
            <a:r>
              <a:rPr lang="en-US" altLang="zh-CN" dirty="0"/>
              <a:t>Table of Contents</a:t>
            </a:r>
          </a:p>
        </p:txBody>
      </p:sp>
      <p:grpSp>
        <p:nvGrpSpPr>
          <p:cNvPr id="41" name="组合 40">
            <a:extLst>
              <a:ext uri="{FF2B5EF4-FFF2-40B4-BE49-F238E27FC236}">
                <a16:creationId xmlns:a16="http://schemas.microsoft.com/office/drawing/2014/main" id="{0578E9AA-51FF-A308-5072-8EA8B0B66143}"/>
              </a:ext>
            </a:extLst>
          </p:cNvPr>
          <p:cNvGrpSpPr/>
          <p:nvPr/>
        </p:nvGrpSpPr>
        <p:grpSpPr>
          <a:xfrm>
            <a:off x="2245673" y="3524535"/>
            <a:ext cx="4348514" cy="607341"/>
            <a:chOff x="2228207" y="1302988"/>
            <a:chExt cx="4320480" cy="603426"/>
          </a:xfrm>
        </p:grpSpPr>
        <p:sp>
          <p:nvSpPr>
            <p:cNvPr id="5" name="AutoShape 10">
              <a:extLst>
                <a:ext uri="{FF2B5EF4-FFF2-40B4-BE49-F238E27FC236}">
                  <a16:creationId xmlns:a16="http://schemas.microsoft.com/office/drawing/2014/main" id="{8DD11D1D-AC81-1776-89F6-A2A2476D8D3F}"/>
                </a:ext>
              </a:extLst>
            </p:cNvPr>
            <p:cNvSpPr>
              <a:spLocks noChangeArrowheads="1"/>
            </p:cNvSpPr>
            <p:nvPr/>
          </p:nvSpPr>
          <p:spPr bwMode="gray">
            <a:xfrm>
              <a:off x="2588900" y="1339853"/>
              <a:ext cx="3959787" cy="469547"/>
            </a:xfrm>
            <a:prstGeom prst="roundRect">
              <a:avLst>
                <a:gd name="adj" fmla="val 16667"/>
              </a:avLst>
            </a:prstGeom>
            <a:noFill/>
            <a:ln w="28575" algn="ctr">
              <a:solidFill>
                <a:srgbClr val="00007F"/>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endParaRPr>
            </a:p>
          </p:txBody>
        </p:sp>
        <p:sp>
          <p:nvSpPr>
            <p:cNvPr id="6" name="AutoShape 11">
              <a:extLst>
                <a:ext uri="{FF2B5EF4-FFF2-40B4-BE49-F238E27FC236}">
                  <a16:creationId xmlns:a16="http://schemas.microsoft.com/office/drawing/2014/main" id="{B8155C7A-6E7F-F12C-835F-3AA8D86D2F85}"/>
                </a:ext>
              </a:extLst>
            </p:cNvPr>
            <p:cNvSpPr>
              <a:spLocks noChangeArrowheads="1"/>
            </p:cNvSpPr>
            <p:nvPr/>
          </p:nvSpPr>
          <p:spPr bwMode="gray">
            <a:xfrm>
              <a:off x="2228207" y="1302988"/>
              <a:ext cx="718062" cy="603426"/>
            </a:xfrm>
            <a:prstGeom prst="diamond">
              <a:avLst/>
            </a:prstGeom>
            <a:solidFill>
              <a:srgbClr val="002060">
                <a:alpha val="96000"/>
              </a:srgbClr>
            </a:solidFill>
            <a:ln w="25400" algn="ctr">
              <a:solidFill>
                <a:srgbClr val="FFFFFF"/>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808080"/>
                </a:solidFill>
                <a:effectLst/>
                <a:uLnTx/>
                <a:uFillTx/>
                <a:latin typeface="Arial"/>
                <a:ea typeface="黑体" panose="02010609060101010101" pitchFamily="49" charset="-122"/>
                <a:cs typeface="+mn-cs"/>
              </a:endParaRPr>
            </a:p>
          </p:txBody>
        </p:sp>
        <p:sp>
          <p:nvSpPr>
            <p:cNvPr id="7" name="Text Box 12">
              <a:extLst>
                <a:ext uri="{FF2B5EF4-FFF2-40B4-BE49-F238E27FC236}">
                  <a16:creationId xmlns:a16="http://schemas.microsoft.com/office/drawing/2014/main" id="{84D409F6-A710-B13B-7D0A-4A8890FCE74C}"/>
                </a:ext>
              </a:extLst>
            </p:cNvPr>
            <p:cNvSpPr txBox="1">
              <a:spLocks noChangeArrowheads="1"/>
            </p:cNvSpPr>
            <p:nvPr/>
          </p:nvSpPr>
          <p:spPr bwMode="gray">
            <a:xfrm>
              <a:off x="2987824" y="1347614"/>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rPr>
                <a:t>Experiments</a:t>
              </a:r>
            </a:p>
          </p:txBody>
        </p:sp>
        <p:sp>
          <p:nvSpPr>
            <p:cNvPr id="8" name="Text Box 18">
              <a:extLst>
                <a:ext uri="{FF2B5EF4-FFF2-40B4-BE49-F238E27FC236}">
                  <a16:creationId xmlns:a16="http://schemas.microsoft.com/office/drawing/2014/main" id="{AB0281CC-5685-391D-F326-AF2CE9C96065}"/>
                </a:ext>
              </a:extLst>
            </p:cNvPr>
            <p:cNvSpPr txBox="1">
              <a:spLocks noChangeArrowheads="1"/>
            </p:cNvSpPr>
            <p:nvPr/>
          </p:nvSpPr>
          <p:spPr bwMode="gray">
            <a:xfrm>
              <a:off x="2427035" y="1330350"/>
              <a:ext cx="356188" cy="4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FFFFFF"/>
                  </a:solidFill>
                  <a:latin typeface="Arial"/>
                  <a:ea typeface="黑体" panose="02010609060101010101" pitchFamily="49" charset="-122"/>
                  <a:cs typeface="Times New Roman" panose="02020603050405020304" pitchFamily="18" charset="0"/>
                </a:rPr>
                <a:t>4</a:t>
              </a:r>
              <a:endParaRPr kumimoji="0" lang="en-US" altLang="zh-CN" sz="2400" b="1" i="0" u="none" strike="noStrike" kern="0" cap="none" spc="0" normalizeH="0" baseline="0" noProof="0" dirty="0">
                <a:ln>
                  <a:noFill/>
                </a:ln>
                <a:solidFill>
                  <a:srgbClr val="FFFFFF"/>
                </a:solidFill>
                <a:effectLst/>
                <a:uLnTx/>
                <a:uFillTx/>
                <a:latin typeface="Arial"/>
                <a:ea typeface="黑体" panose="02010609060101010101" pitchFamily="49"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7387E9CB-9B7C-610B-62EE-AAC9964BB3B6}"/>
              </a:ext>
            </a:extLst>
          </p:cNvPr>
          <p:cNvGrpSpPr/>
          <p:nvPr/>
        </p:nvGrpSpPr>
        <p:grpSpPr>
          <a:xfrm>
            <a:off x="2239957" y="1156454"/>
            <a:ext cx="4348514" cy="510335"/>
            <a:chOff x="2213820" y="2117425"/>
            <a:chExt cx="4320480" cy="507045"/>
          </a:xfrm>
        </p:grpSpPr>
        <p:sp>
          <p:nvSpPr>
            <p:cNvPr id="9" name="AutoShape 10">
              <a:extLst>
                <a:ext uri="{FF2B5EF4-FFF2-40B4-BE49-F238E27FC236}">
                  <a16:creationId xmlns:a16="http://schemas.microsoft.com/office/drawing/2014/main" id="{F03847CB-E5CA-D5B4-EC4A-C18595171CB2}"/>
                </a:ext>
              </a:extLst>
            </p:cNvPr>
            <p:cNvSpPr>
              <a:spLocks noChangeArrowheads="1"/>
            </p:cNvSpPr>
            <p:nvPr/>
          </p:nvSpPr>
          <p:spPr bwMode="gray">
            <a:xfrm>
              <a:off x="2574513" y="215429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0" name="AutoShape 11">
              <a:extLst>
                <a:ext uri="{FF2B5EF4-FFF2-40B4-BE49-F238E27FC236}">
                  <a16:creationId xmlns:a16="http://schemas.microsoft.com/office/drawing/2014/main" id="{5F5E5E7B-8797-F60F-99CC-E3EBCAF078D1}"/>
                </a:ext>
              </a:extLst>
            </p:cNvPr>
            <p:cNvSpPr>
              <a:spLocks noChangeArrowheads="1"/>
            </p:cNvSpPr>
            <p:nvPr/>
          </p:nvSpPr>
          <p:spPr bwMode="gray">
            <a:xfrm>
              <a:off x="2213820" y="211742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1" name="Text Box 12">
              <a:extLst>
                <a:ext uri="{FF2B5EF4-FFF2-40B4-BE49-F238E27FC236}">
                  <a16:creationId xmlns:a16="http://schemas.microsoft.com/office/drawing/2014/main" id="{76AE82B2-65C1-131D-77B7-637BB27C47CA}"/>
                </a:ext>
              </a:extLst>
            </p:cNvPr>
            <p:cNvSpPr txBox="1">
              <a:spLocks noChangeArrowheads="1"/>
            </p:cNvSpPr>
            <p:nvPr/>
          </p:nvSpPr>
          <p:spPr bwMode="gray">
            <a:xfrm>
              <a:off x="2973437" y="2162052"/>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Introduction</a:t>
              </a:r>
            </a:p>
          </p:txBody>
        </p:sp>
        <p:sp>
          <p:nvSpPr>
            <p:cNvPr id="12" name="Text Box 18">
              <a:extLst>
                <a:ext uri="{FF2B5EF4-FFF2-40B4-BE49-F238E27FC236}">
                  <a16:creationId xmlns:a16="http://schemas.microsoft.com/office/drawing/2014/main" id="{D9CEAF04-31B5-7648-B07D-5E0FA797E04E}"/>
                </a:ext>
              </a:extLst>
            </p:cNvPr>
            <p:cNvSpPr txBox="1">
              <a:spLocks noChangeArrowheads="1"/>
            </p:cNvSpPr>
            <p:nvPr/>
          </p:nvSpPr>
          <p:spPr bwMode="gray">
            <a:xfrm>
              <a:off x="2412648" y="214478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1</a:t>
              </a:r>
            </a:p>
          </p:txBody>
        </p:sp>
      </p:grpSp>
      <p:grpSp>
        <p:nvGrpSpPr>
          <p:cNvPr id="43" name="组合 42">
            <a:extLst>
              <a:ext uri="{FF2B5EF4-FFF2-40B4-BE49-F238E27FC236}">
                <a16:creationId xmlns:a16="http://schemas.microsoft.com/office/drawing/2014/main" id="{4A1AD902-1A85-395D-6065-D3F8F64D6C69}"/>
              </a:ext>
            </a:extLst>
          </p:cNvPr>
          <p:cNvGrpSpPr/>
          <p:nvPr/>
        </p:nvGrpSpPr>
        <p:grpSpPr>
          <a:xfrm>
            <a:off x="2247381" y="4264979"/>
            <a:ext cx="4348514" cy="510335"/>
            <a:chOff x="2213820" y="2837505"/>
            <a:chExt cx="4320480" cy="507045"/>
          </a:xfrm>
        </p:grpSpPr>
        <p:sp>
          <p:nvSpPr>
            <p:cNvPr id="13" name="AutoShape 10">
              <a:extLst>
                <a:ext uri="{FF2B5EF4-FFF2-40B4-BE49-F238E27FC236}">
                  <a16:creationId xmlns:a16="http://schemas.microsoft.com/office/drawing/2014/main" id="{06C1A66E-FDC6-5EDD-ECA5-E8A1BE1B296C}"/>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4" name="AutoShape 11">
              <a:extLst>
                <a:ext uri="{FF2B5EF4-FFF2-40B4-BE49-F238E27FC236}">
                  <a16:creationId xmlns:a16="http://schemas.microsoft.com/office/drawing/2014/main" id="{47175D23-7EE9-EC72-BB07-24DDB49C28F8}"/>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5" name="Text Box 12">
              <a:extLst>
                <a:ext uri="{FF2B5EF4-FFF2-40B4-BE49-F238E27FC236}">
                  <a16:creationId xmlns:a16="http://schemas.microsoft.com/office/drawing/2014/main" id="{26217E7A-5A89-EDB5-DD1B-DAE44849CF66}"/>
                </a:ext>
              </a:extLst>
            </p:cNvPr>
            <p:cNvSpPr txBox="1">
              <a:spLocks noChangeArrowheads="1"/>
            </p:cNvSpPr>
            <p:nvPr/>
          </p:nvSpPr>
          <p:spPr bwMode="gray">
            <a:xfrm>
              <a:off x="2924506" y="2882131"/>
              <a:ext cx="3530628"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rPr>
                <a:t>Questions &amp;</a:t>
              </a: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 Thoughts</a:t>
              </a:r>
            </a:p>
          </p:txBody>
        </p:sp>
        <p:sp>
          <p:nvSpPr>
            <p:cNvPr id="16" name="Text Box 18">
              <a:extLst>
                <a:ext uri="{FF2B5EF4-FFF2-40B4-BE49-F238E27FC236}">
                  <a16:creationId xmlns:a16="http://schemas.microsoft.com/office/drawing/2014/main" id="{A9EC975D-98F2-D7E7-9A74-31BB115D6770}"/>
                </a:ext>
              </a:extLst>
            </p:cNvPr>
            <p:cNvSpPr txBox="1">
              <a:spLocks noChangeArrowheads="1"/>
            </p:cNvSpPr>
            <p:nvPr/>
          </p:nvSpPr>
          <p:spPr bwMode="gray">
            <a:xfrm>
              <a:off x="2412648" y="286486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5</a:t>
              </a:r>
            </a:p>
          </p:txBody>
        </p:sp>
      </p:grpSp>
      <p:grpSp>
        <p:nvGrpSpPr>
          <p:cNvPr id="4" name="组合 3">
            <a:extLst>
              <a:ext uri="{FF2B5EF4-FFF2-40B4-BE49-F238E27FC236}">
                <a16:creationId xmlns:a16="http://schemas.microsoft.com/office/drawing/2014/main" id="{3B99B505-1160-C7D9-2F67-619A9E81249A}"/>
              </a:ext>
            </a:extLst>
          </p:cNvPr>
          <p:cNvGrpSpPr/>
          <p:nvPr/>
        </p:nvGrpSpPr>
        <p:grpSpPr>
          <a:xfrm>
            <a:off x="2275415" y="1972075"/>
            <a:ext cx="4320480" cy="507045"/>
            <a:chOff x="2213820" y="2837505"/>
            <a:chExt cx="4320480" cy="507045"/>
          </a:xfrm>
        </p:grpSpPr>
        <p:sp>
          <p:nvSpPr>
            <p:cNvPr id="17" name="AutoShape 10">
              <a:extLst>
                <a:ext uri="{FF2B5EF4-FFF2-40B4-BE49-F238E27FC236}">
                  <a16:creationId xmlns:a16="http://schemas.microsoft.com/office/drawing/2014/main" id="{59CEB169-89E5-0114-EE3C-404147B36BD3}"/>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8" name="AutoShape 11">
              <a:extLst>
                <a:ext uri="{FF2B5EF4-FFF2-40B4-BE49-F238E27FC236}">
                  <a16:creationId xmlns:a16="http://schemas.microsoft.com/office/drawing/2014/main" id="{F5AA7091-B2DB-00D9-CEBB-41FD3B9B72A7}"/>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9" name="Text Box 12">
              <a:extLst>
                <a:ext uri="{FF2B5EF4-FFF2-40B4-BE49-F238E27FC236}">
                  <a16:creationId xmlns:a16="http://schemas.microsoft.com/office/drawing/2014/main" id="{649282C2-BD49-7204-E814-0C588A2DD3ED}"/>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Related Work</a:t>
              </a:r>
            </a:p>
          </p:txBody>
        </p:sp>
        <p:sp>
          <p:nvSpPr>
            <p:cNvPr id="20" name="Text Box 18">
              <a:extLst>
                <a:ext uri="{FF2B5EF4-FFF2-40B4-BE49-F238E27FC236}">
                  <a16:creationId xmlns:a16="http://schemas.microsoft.com/office/drawing/2014/main" id="{71531AF1-7402-3843-35B7-C0F4E6C394AD}"/>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2</a:t>
              </a:r>
            </a:p>
          </p:txBody>
        </p:sp>
      </p:grpSp>
      <p:grpSp>
        <p:nvGrpSpPr>
          <p:cNvPr id="22" name="组合 21">
            <a:extLst>
              <a:ext uri="{FF2B5EF4-FFF2-40B4-BE49-F238E27FC236}">
                <a16:creationId xmlns:a16="http://schemas.microsoft.com/office/drawing/2014/main" id="{499E8756-F15B-A9CA-000F-37363EBC737C}"/>
              </a:ext>
            </a:extLst>
          </p:cNvPr>
          <p:cNvGrpSpPr/>
          <p:nvPr/>
        </p:nvGrpSpPr>
        <p:grpSpPr>
          <a:xfrm>
            <a:off x="2275415" y="2803465"/>
            <a:ext cx="4320480" cy="507045"/>
            <a:chOff x="2213820" y="2837505"/>
            <a:chExt cx="4320480" cy="507045"/>
          </a:xfrm>
        </p:grpSpPr>
        <p:sp>
          <p:nvSpPr>
            <p:cNvPr id="23" name="AutoShape 10">
              <a:extLst>
                <a:ext uri="{FF2B5EF4-FFF2-40B4-BE49-F238E27FC236}">
                  <a16:creationId xmlns:a16="http://schemas.microsoft.com/office/drawing/2014/main" id="{F28F6077-C4B4-1872-000F-FA1FF6000F2A}"/>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24" name="AutoShape 11">
              <a:extLst>
                <a:ext uri="{FF2B5EF4-FFF2-40B4-BE49-F238E27FC236}">
                  <a16:creationId xmlns:a16="http://schemas.microsoft.com/office/drawing/2014/main" id="{4C208FDD-B133-F88D-A489-5C395CA0AE65}"/>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25" name="Text Box 12">
              <a:extLst>
                <a:ext uri="{FF2B5EF4-FFF2-40B4-BE49-F238E27FC236}">
                  <a16:creationId xmlns:a16="http://schemas.microsoft.com/office/drawing/2014/main" id="{1E873B19-CCA3-1B4A-E6F0-A38FC8151CBA}"/>
                </a:ext>
              </a:extLst>
            </p:cNvPr>
            <p:cNvSpPr txBox="1">
              <a:spLocks noChangeArrowheads="1"/>
            </p:cNvSpPr>
            <p:nvPr/>
          </p:nvSpPr>
          <p:spPr bwMode="gray">
            <a:xfrm>
              <a:off x="2973437" y="2882131"/>
              <a:ext cx="3330452" cy="46166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Proposed Method</a:t>
              </a:r>
            </a:p>
          </p:txBody>
        </p:sp>
        <p:sp>
          <p:nvSpPr>
            <p:cNvPr id="26" name="Text Box 18">
              <a:extLst>
                <a:ext uri="{FF2B5EF4-FFF2-40B4-BE49-F238E27FC236}">
                  <a16:creationId xmlns:a16="http://schemas.microsoft.com/office/drawing/2014/main" id="{3C72DA59-27A8-6786-58B2-DF03AD237FF1}"/>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292929">
                      <a:lumMod val="25000"/>
                      <a:lumOff val="75000"/>
                    </a:srgbClr>
                  </a:solidFill>
                  <a:latin typeface="Arial"/>
                  <a:ea typeface="黑体" panose="02010609060101010101" pitchFamily="49" charset="-122"/>
                  <a:cs typeface="Times New Roman" panose="02020603050405020304" pitchFamily="18" charset="0"/>
                </a:rPr>
                <a:t>3</a:t>
              </a:r>
              <a:endPar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78042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CBC87-CC62-D723-3B6E-87498E3426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0557E6E-05E4-8616-E2E2-FBEFCAEAAE2A}"/>
              </a:ext>
            </a:extLst>
          </p:cNvPr>
          <p:cNvSpPr>
            <a:spLocks noGrp="1"/>
          </p:cNvSpPr>
          <p:nvPr>
            <p:ph type="title"/>
          </p:nvPr>
        </p:nvSpPr>
        <p:spPr>
          <a:xfrm>
            <a:off x="0" y="11217"/>
            <a:ext cx="8964487" cy="699542"/>
          </a:xfr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p>
        </p:txBody>
      </p:sp>
      <p:sp>
        <p:nvSpPr>
          <p:cNvPr id="8" name="文本框 7">
            <a:extLst>
              <a:ext uri="{FF2B5EF4-FFF2-40B4-BE49-F238E27FC236}">
                <a16:creationId xmlns:a16="http://schemas.microsoft.com/office/drawing/2014/main" id="{87C9FE4B-D28E-5202-8B02-09FBED200376}"/>
              </a:ext>
            </a:extLst>
          </p:cNvPr>
          <p:cNvSpPr txBox="1"/>
          <p:nvPr/>
        </p:nvSpPr>
        <p:spPr>
          <a:xfrm>
            <a:off x="241676" y="916528"/>
            <a:ext cx="8064896"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t>Comparison with existing approaches</a:t>
            </a:r>
            <a:endParaRPr lang="zh-CN" altLang="en-US" dirty="0"/>
          </a:p>
        </p:txBody>
      </p:sp>
      <p:pic>
        <p:nvPicPr>
          <p:cNvPr id="7" name="图片 6">
            <a:extLst>
              <a:ext uri="{FF2B5EF4-FFF2-40B4-BE49-F238E27FC236}">
                <a16:creationId xmlns:a16="http://schemas.microsoft.com/office/drawing/2014/main" id="{A88021FA-B852-3D70-97FC-AE6287EEB902}"/>
              </a:ext>
            </a:extLst>
          </p:cNvPr>
          <p:cNvPicPr>
            <a:picLocks noChangeAspect="1"/>
          </p:cNvPicPr>
          <p:nvPr/>
        </p:nvPicPr>
        <p:blipFill>
          <a:blip r:embed="rId3"/>
          <a:stretch>
            <a:fillRect/>
          </a:stretch>
        </p:blipFill>
        <p:spPr>
          <a:xfrm>
            <a:off x="1691680" y="1285860"/>
            <a:ext cx="5434174" cy="3699146"/>
          </a:xfrm>
          <a:prstGeom prst="rect">
            <a:avLst/>
          </a:prstGeom>
        </p:spPr>
      </p:pic>
    </p:spTree>
    <p:extLst>
      <p:ext uri="{BB962C8B-B14F-4D97-AF65-F5344CB8AC3E}">
        <p14:creationId xmlns:p14="http://schemas.microsoft.com/office/powerpoint/2010/main" val="146341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CBC87-CC62-D723-3B6E-87498E3426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0557E6E-05E4-8616-E2E2-FBEFCAEAAE2A}"/>
              </a:ext>
            </a:extLst>
          </p:cNvPr>
          <p:cNvSpPr>
            <a:spLocks noGrp="1"/>
          </p:cNvSpPr>
          <p:nvPr>
            <p:ph type="title"/>
          </p:nvPr>
        </p:nvSpPr>
        <p:spPr>
          <a:xfrm>
            <a:off x="0" y="11217"/>
            <a:ext cx="8964487" cy="699542"/>
          </a:xfr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p>
        </p:txBody>
      </p:sp>
      <p:sp>
        <p:nvSpPr>
          <p:cNvPr id="8" name="文本框 7">
            <a:extLst>
              <a:ext uri="{FF2B5EF4-FFF2-40B4-BE49-F238E27FC236}">
                <a16:creationId xmlns:a16="http://schemas.microsoft.com/office/drawing/2014/main" id="{87C9FE4B-D28E-5202-8B02-09FBED200376}"/>
              </a:ext>
            </a:extLst>
          </p:cNvPr>
          <p:cNvSpPr txBox="1"/>
          <p:nvPr/>
        </p:nvSpPr>
        <p:spPr>
          <a:xfrm>
            <a:off x="284398" y="889535"/>
            <a:ext cx="8064896"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t>Ablation Studies</a:t>
            </a:r>
            <a:endParaRPr lang="zh-CN" altLang="en-US" dirty="0"/>
          </a:p>
        </p:txBody>
      </p:sp>
      <p:pic>
        <p:nvPicPr>
          <p:cNvPr id="5" name="图片 4">
            <a:extLst>
              <a:ext uri="{FF2B5EF4-FFF2-40B4-BE49-F238E27FC236}">
                <a16:creationId xmlns:a16="http://schemas.microsoft.com/office/drawing/2014/main" id="{C14651D0-0B70-2B75-EF8D-ED5E5F77C66A}"/>
              </a:ext>
            </a:extLst>
          </p:cNvPr>
          <p:cNvPicPr>
            <a:picLocks noChangeAspect="1"/>
          </p:cNvPicPr>
          <p:nvPr/>
        </p:nvPicPr>
        <p:blipFill>
          <a:blip r:embed="rId3"/>
          <a:stretch>
            <a:fillRect/>
          </a:stretch>
        </p:blipFill>
        <p:spPr>
          <a:xfrm>
            <a:off x="302948" y="1437643"/>
            <a:ext cx="8572941" cy="2463927"/>
          </a:xfrm>
          <a:prstGeom prst="rect">
            <a:avLst/>
          </a:prstGeom>
        </p:spPr>
      </p:pic>
    </p:spTree>
    <p:extLst>
      <p:ext uri="{BB962C8B-B14F-4D97-AF65-F5344CB8AC3E}">
        <p14:creationId xmlns:p14="http://schemas.microsoft.com/office/powerpoint/2010/main" val="202898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3C3C0-4582-26CD-2CCE-1856576A86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C494541-914B-88F3-2705-76E1525E5726}"/>
              </a:ext>
            </a:extLst>
          </p:cNvPr>
          <p:cNvSpPr>
            <a:spLocks noGrp="1"/>
          </p:cNvSpPr>
          <p:nvPr>
            <p:ph type="title"/>
          </p:nvPr>
        </p:nvSpPr>
        <p:spPr/>
        <p:txBody>
          <a:bodyPr/>
          <a:lstStyle/>
          <a:p>
            <a:r>
              <a:rPr lang="en-US" altLang="zh-CN" dirty="0"/>
              <a:t>Table of Contents</a:t>
            </a:r>
          </a:p>
        </p:txBody>
      </p:sp>
      <p:grpSp>
        <p:nvGrpSpPr>
          <p:cNvPr id="41" name="组合 40">
            <a:extLst>
              <a:ext uri="{FF2B5EF4-FFF2-40B4-BE49-F238E27FC236}">
                <a16:creationId xmlns:a16="http://schemas.microsoft.com/office/drawing/2014/main" id="{0578E9AA-51FF-A308-5072-8EA8B0B66143}"/>
              </a:ext>
            </a:extLst>
          </p:cNvPr>
          <p:cNvGrpSpPr/>
          <p:nvPr/>
        </p:nvGrpSpPr>
        <p:grpSpPr>
          <a:xfrm>
            <a:off x="2262212" y="4263528"/>
            <a:ext cx="4348514" cy="607341"/>
            <a:chOff x="2228207" y="1302988"/>
            <a:chExt cx="4320480" cy="603426"/>
          </a:xfrm>
        </p:grpSpPr>
        <p:sp>
          <p:nvSpPr>
            <p:cNvPr id="5" name="AutoShape 10">
              <a:extLst>
                <a:ext uri="{FF2B5EF4-FFF2-40B4-BE49-F238E27FC236}">
                  <a16:creationId xmlns:a16="http://schemas.microsoft.com/office/drawing/2014/main" id="{8DD11D1D-AC81-1776-89F6-A2A2476D8D3F}"/>
                </a:ext>
              </a:extLst>
            </p:cNvPr>
            <p:cNvSpPr>
              <a:spLocks noChangeArrowheads="1"/>
            </p:cNvSpPr>
            <p:nvPr/>
          </p:nvSpPr>
          <p:spPr bwMode="gray">
            <a:xfrm>
              <a:off x="2588900" y="1339853"/>
              <a:ext cx="3959787" cy="469547"/>
            </a:xfrm>
            <a:prstGeom prst="roundRect">
              <a:avLst>
                <a:gd name="adj" fmla="val 16667"/>
              </a:avLst>
            </a:prstGeom>
            <a:noFill/>
            <a:ln w="28575" algn="ctr">
              <a:solidFill>
                <a:srgbClr val="00007F"/>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endParaRPr>
            </a:p>
          </p:txBody>
        </p:sp>
        <p:sp>
          <p:nvSpPr>
            <p:cNvPr id="6" name="AutoShape 11">
              <a:extLst>
                <a:ext uri="{FF2B5EF4-FFF2-40B4-BE49-F238E27FC236}">
                  <a16:creationId xmlns:a16="http://schemas.microsoft.com/office/drawing/2014/main" id="{B8155C7A-6E7F-F12C-835F-3AA8D86D2F85}"/>
                </a:ext>
              </a:extLst>
            </p:cNvPr>
            <p:cNvSpPr>
              <a:spLocks noChangeArrowheads="1"/>
            </p:cNvSpPr>
            <p:nvPr/>
          </p:nvSpPr>
          <p:spPr bwMode="gray">
            <a:xfrm>
              <a:off x="2228207" y="1302988"/>
              <a:ext cx="718062" cy="603426"/>
            </a:xfrm>
            <a:prstGeom prst="diamond">
              <a:avLst/>
            </a:prstGeom>
            <a:solidFill>
              <a:srgbClr val="002060">
                <a:alpha val="96000"/>
              </a:srgbClr>
            </a:solidFill>
            <a:ln w="25400" algn="ctr">
              <a:solidFill>
                <a:srgbClr val="FFFFFF"/>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808080"/>
                </a:solidFill>
                <a:effectLst/>
                <a:uLnTx/>
                <a:uFillTx/>
                <a:latin typeface="Arial"/>
                <a:ea typeface="黑体" panose="02010609060101010101" pitchFamily="49" charset="-122"/>
                <a:cs typeface="+mn-cs"/>
              </a:endParaRPr>
            </a:p>
          </p:txBody>
        </p:sp>
        <p:sp>
          <p:nvSpPr>
            <p:cNvPr id="7" name="Text Box 12">
              <a:extLst>
                <a:ext uri="{FF2B5EF4-FFF2-40B4-BE49-F238E27FC236}">
                  <a16:creationId xmlns:a16="http://schemas.microsoft.com/office/drawing/2014/main" id="{84D409F6-A710-B13B-7D0A-4A8890FCE74C}"/>
                </a:ext>
              </a:extLst>
            </p:cNvPr>
            <p:cNvSpPr txBox="1">
              <a:spLocks noChangeArrowheads="1"/>
            </p:cNvSpPr>
            <p:nvPr/>
          </p:nvSpPr>
          <p:spPr bwMode="gray">
            <a:xfrm>
              <a:off x="2761110" y="1347614"/>
              <a:ext cx="3765464"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dirty="0">
                  <a:solidFill>
                    <a:srgbClr val="002060"/>
                  </a:solidFill>
                  <a:latin typeface="Arial"/>
                  <a:ea typeface="黑体" panose="02010609060101010101" pitchFamily="49" charset="-122"/>
                  <a:cs typeface="Arial" panose="020B0604020202020204" pitchFamily="34" charset="0"/>
                </a:rPr>
                <a:t>Questions &amp; Thoughts</a:t>
              </a:r>
              <a:endPar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endParaRPr>
            </a:p>
          </p:txBody>
        </p:sp>
        <p:sp>
          <p:nvSpPr>
            <p:cNvPr id="8" name="Text Box 18">
              <a:extLst>
                <a:ext uri="{FF2B5EF4-FFF2-40B4-BE49-F238E27FC236}">
                  <a16:creationId xmlns:a16="http://schemas.microsoft.com/office/drawing/2014/main" id="{AB0281CC-5685-391D-F326-AF2CE9C96065}"/>
                </a:ext>
              </a:extLst>
            </p:cNvPr>
            <p:cNvSpPr txBox="1">
              <a:spLocks noChangeArrowheads="1"/>
            </p:cNvSpPr>
            <p:nvPr/>
          </p:nvSpPr>
          <p:spPr bwMode="gray">
            <a:xfrm>
              <a:off x="2427035" y="1330350"/>
              <a:ext cx="356188" cy="4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FFFFFF"/>
                  </a:solidFill>
                  <a:latin typeface="Arial"/>
                  <a:ea typeface="黑体" panose="02010609060101010101" pitchFamily="49" charset="-122"/>
                  <a:cs typeface="Times New Roman" panose="02020603050405020304" pitchFamily="18" charset="0"/>
                </a:rPr>
                <a:t>5</a:t>
              </a:r>
              <a:endParaRPr kumimoji="0" lang="en-US" altLang="zh-CN" sz="2400" b="1" i="0" u="none" strike="noStrike" kern="0" cap="none" spc="0" normalizeH="0" baseline="0" noProof="0" dirty="0">
                <a:ln>
                  <a:noFill/>
                </a:ln>
                <a:solidFill>
                  <a:srgbClr val="FFFFFF"/>
                </a:solidFill>
                <a:effectLst/>
                <a:uLnTx/>
                <a:uFillTx/>
                <a:latin typeface="Arial"/>
                <a:ea typeface="黑体" panose="02010609060101010101" pitchFamily="49"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7387E9CB-9B7C-610B-62EE-AAC9964BB3B6}"/>
              </a:ext>
            </a:extLst>
          </p:cNvPr>
          <p:cNvGrpSpPr/>
          <p:nvPr/>
        </p:nvGrpSpPr>
        <p:grpSpPr>
          <a:xfrm>
            <a:off x="2239957" y="1156454"/>
            <a:ext cx="4348514" cy="510335"/>
            <a:chOff x="2213820" y="2117425"/>
            <a:chExt cx="4320480" cy="507045"/>
          </a:xfrm>
        </p:grpSpPr>
        <p:sp>
          <p:nvSpPr>
            <p:cNvPr id="9" name="AutoShape 10">
              <a:extLst>
                <a:ext uri="{FF2B5EF4-FFF2-40B4-BE49-F238E27FC236}">
                  <a16:creationId xmlns:a16="http://schemas.microsoft.com/office/drawing/2014/main" id="{F03847CB-E5CA-D5B4-EC4A-C18595171CB2}"/>
                </a:ext>
              </a:extLst>
            </p:cNvPr>
            <p:cNvSpPr>
              <a:spLocks noChangeArrowheads="1"/>
            </p:cNvSpPr>
            <p:nvPr/>
          </p:nvSpPr>
          <p:spPr bwMode="gray">
            <a:xfrm>
              <a:off x="2574513" y="215429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0" name="AutoShape 11">
              <a:extLst>
                <a:ext uri="{FF2B5EF4-FFF2-40B4-BE49-F238E27FC236}">
                  <a16:creationId xmlns:a16="http://schemas.microsoft.com/office/drawing/2014/main" id="{5F5E5E7B-8797-F60F-99CC-E3EBCAF078D1}"/>
                </a:ext>
              </a:extLst>
            </p:cNvPr>
            <p:cNvSpPr>
              <a:spLocks noChangeArrowheads="1"/>
            </p:cNvSpPr>
            <p:nvPr/>
          </p:nvSpPr>
          <p:spPr bwMode="gray">
            <a:xfrm>
              <a:off x="2213820" y="211742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1" name="Text Box 12">
              <a:extLst>
                <a:ext uri="{FF2B5EF4-FFF2-40B4-BE49-F238E27FC236}">
                  <a16:creationId xmlns:a16="http://schemas.microsoft.com/office/drawing/2014/main" id="{76AE82B2-65C1-131D-77B7-637BB27C47CA}"/>
                </a:ext>
              </a:extLst>
            </p:cNvPr>
            <p:cNvSpPr txBox="1">
              <a:spLocks noChangeArrowheads="1"/>
            </p:cNvSpPr>
            <p:nvPr/>
          </p:nvSpPr>
          <p:spPr bwMode="gray">
            <a:xfrm>
              <a:off x="2973437" y="2162052"/>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Introduction</a:t>
              </a:r>
            </a:p>
          </p:txBody>
        </p:sp>
        <p:sp>
          <p:nvSpPr>
            <p:cNvPr id="12" name="Text Box 18">
              <a:extLst>
                <a:ext uri="{FF2B5EF4-FFF2-40B4-BE49-F238E27FC236}">
                  <a16:creationId xmlns:a16="http://schemas.microsoft.com/office/drawing/2014/main" id="{D9CEAF04-31B5-7648-B07D-5E0FA797E04E}"/>
                </a:ext>
              </a:extLst>
            </p:cNvPr>
            <p:cNvSpPr txBox="1">
              <a:spLocks noChangeArrowheads="1"/>
            </p:cNvSpPr>
            <p:nvPr/>
          </p:nvSpPr>
          <p:spPr bwMode="gray">
            <a:xfrm>
              <a:off x="2412648" y="214478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1</a:t>
              </a:r>
            </a:p>
          </p:txBody>
        </p:sp>
      </p:grpSp>
      <p:grpSp>
        <p:nvGrpSpPr>
          <p:cNvPr id="43" name="组合 42">
            <a:extLst>
              <a:ext uri="{FF2B5EF4-FFF2-40B4-BE49-F238E27FC236}">
                <a16:creationId xmlns:a16="http://schemas.microsoft.com/office/drawing/2014/main" id="{4A1AD902-1A85-395D-6065-D3F8F64D6C69}"/>
              </a:ext>
            </a:extLst>
          </p:cNvPr>
          <p:cNvGrpSpPr/>
          <p:nvPr/>
        </p:nvGrpSpPr>
        <p:grpSpPr>
          <a:xfrm>
            <a:off x="2276553" y="3524663"/>
            <a:ext cx="4348514" cy="510335"/>
            <a:chOff x="2213820" y="2837505"/>
            <a:chExt cx="4320480" cy="507045"/>
          </a:xfrm>
        </p:grpSpPr>
        <p:sp>
          <p:nvSpPr>
            <p:cNvPr id="13" name="AutoShape 10">
              <a:extLst>
                <a:ext uri="{FF2B5EF4-FFF2-40B4-BE49-F238E27FC236}">
                  <a16:creationId xmlns:a16="http://schemas.microsoft.com/office/drawing/2014/main" id="{06C1A66E-FDC6-5EDD-ECA5-E8A1BE1B296C}"/>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4" name="AutoShape 11">
              <a:extLst>
                <a:ext uri="{FF2B5EF4-FFF2-40B4-BE49-F238E27FC236}">
                  <a16:creationId xmlns:a16="http://schemas.microsoft.com/office/drawing/2014/main" id="{47175D23-7EE9-EC72-BB07-24DDB49C28F8}"/>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5" name="Text Box 12">
              <a:extLst>
                <a:ext uri="{FF2B5EF4-FFF2-40B4-BE49-F238E27FC236}">
                  <a16:creationId xmlns:a16="http://schemas.microsoft.com/office/drawing/2014/main" id="{26217E7A-5A89-EDB5-DD1B-DAE44849CF66}"/>
                </a:ext>
              </a:extLst>
            </p:cNvPr>
            <p:cNvSpPr txBox="1">
              <a:spLocks noChangeArrowheads="1"/>
            </p:cNvSpPr>
            <p:nvPr/>
          </p:nvSpPr>
          <p:spPr bwMode="gray">
            <a:xfrm>
              <a:off x="2973437" y="2882128"/>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rPr>
                <a:t>Experiments</a:t>
              </a:r>
            </a:p>
          </p:txBody>
        </p:sp>
        <p:sp>
          <p:nvSpPr>
            <p:cNvPr id="16" name="Text Box 18">
              <a:extLst>
                <a:ext uri="{FF2B5EF4-FFF2-40B4-BE49-F238E27FC236}">
                  <a16:creationId xmlns:a16="http://schemas.microsoft.com/office/drawing/2014/main" id="{A9EC975D-98F2-D7E7-9A74-31BB115D6770}"/>
                </a:ext>
              </a:extLst>
            </p:cNvPr>
            <p:cNvSpPr txBox="1">
              <a:spLocks noChangeArrowheads="1"/>
            </p:cNvSpPr>
            <p:nvPr/>
          </p:nvSpPr>
          <p:spPr bwMode="gray">
            <a:xfrm>
              <a:off x="2412648" y="286486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292929">
                      <a:lumMod val="25000"/>
                      <a:lumOff val="75000"/>
                    </a:srgbClr>
                  </a:solidFill>
                  <a:latin typeface="Arial"/>
                  <a:ea typeface="黑体" panose="02010609060101010101" pitchFamily="49" charset="-122"/>
                  <a:cs typeface="Times New Roman" panose="02020603050405020304" pitchFamily="18" charset="0"/>
                </a:rPr>
                <a:t>4</a:t>
              </a:r>
              <a:endPar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3B99B505-1160-C7D9-2F67-619A9E81249A}"/>
              </a:ext>
            </a:extLst>
          </p:cNvPr>
          <p:cNvGrpSpPr/>
          <p:nvPr/>
        </p:nvGrpSpPr>
        <p:grpSpPr>
          <a:xfrm>
            <a:off x="2275415" y="1972075"/>
            <a:ext cx="4320480" cy="507045"/>
            <a:chOff x="2213820" y="2837505"/>
            <a:chExt cx="4320480" cy="507045"/>
          </a:xfrm>
        </p:grpSpPr>
        <p:sp>
          <p:nvSpPr>
            <p:cNvPr id="17" name="AutoShape 10">
              <a:extLst>
                <a:ext uri="{FF2B5EF4-FFF2-40B4-BE49-F238E27FC236}">
                  <a16:creationId xmlns:a16="http://schemas.microsoft.com/office/drawing/2014/main" id="{59CEB169-89E5-0114-EE3C-404147B36BD3}"/>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8" name="AutoShape 11">
              <a:extLst>
                <a:ext uri="{FF2B5EF4-FFF2-40B4-BE49-F238E27FC236}">
                  <a16:creationId xmlns:a16="http://schemas.microsoft.com/office/drawing/2014/main" id="{F5AA7091-B2DB-00D9-CEBB-41FD3B9B72A7}"/>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9" name="Text Box 12">
              <a:extLst>
                <a:ext uri="{FF2B5EF4-FFF2-40B4-BE49-F238E27FC236}">
                  <a16:creationId xmlns:a16="http://schemas.microsoft.com/office/drawing/2014/main" id="{649282C2-BD49-7204-E814-0C588A2DD3ED}"/>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Related Work</a:t>
              </a:r>
            </a:p>
          </p:txBody>
        </p:sp>
        <p:sp>
          <p:nvSpPr>
            <p:cNvPr id="20" name="Text Box 18">
              <a:extLst>
                <a:ext uri="{FF2B5EF4-FFF2-40B4-BE49-F238E27FC236}">
                  <a16:creationId xmlns:a16="http://schemas.microsoft.com/office/drawing/2014/main" id="{71531AF1-7402-3843-35B7-C0F4E6C394AD}"/>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2</a:t>
              </a:r>
            </a:p>
          </p:txBody>
        </p:sp>
      </p:grpSp>
      <p:grpSp>
        <p:nvGrpSpPr>
          <p:cNvPr id="22" name="组合 21">
            <a:extLst>
              <a:ext uri="{FF2B5EF4-FFF2-40B4-BE49-F238E27FC236}">
                <a16:creationId xmlns:a16="http://schemas.microsoft.com/office/drawing/2014/main" id="{499E8756-F15B-A9CA-000F-37363EBC737C}"/>
              </a:ext>
            </a:extLst>
          </p:cNvPr>
          <p:cNvGrpSpPr/>
          <p:nvPr/>
        </p:nvGrpSpPr>
        <p:grpSpPr>
          <a:xfrm>
            <a:off x="2275415" y="2803465"/>
            <a:ext cx="4320480" cy="507045"/>
            <a:chOff x="2213820" y="2837505"/>
            <a:chExt cx="4320480" cy="507045"/>
          </a:xfrm>
        </p:grpSpPr>
        <p:sp>
          <p:nvSpPr>
            <p:cNvPr id="23" name="AutoShape 10">
              <a:extLst>
                <a:ext uri="{FF2B5EF4-FFF2-40B4-BE49-F238E27FC236}">
                  <a16:creationId xmlns:a16="http://schemas.microsoft.com/office/drawing/2014/main" id="{F28F6077-C4B4-1872-000F-FA1FF6000F2A}"/>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24" name="AutoShape 11">
              <a:extLst>
                <a:ext uri="{FF2B5EF4-FFF2-40B4-BE49-F238E27FC236}">
                  <a16:creationId xmlns:a16="http://schemas.microsoft.com/office/drawing/2014/main" id="{4C208FDD-B133-F88D-A489-5C395CA0AE65}"/>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25" name="Text Box 12">
              <a:extLst>
                <a:ext uri="{FF2B5EF4-FFF2-40B4-BE49-F238E27FC236}">
                  <a16:creationId xmlns:a16="http://schemas.microsoft.com/office/drawing/2014/main" id="{1E873B19-CCA3-1B4A-E6F0-A38FC8151CBA}"/>
                </a:ext>
              </a:extLst>
            </p:cNvPr>
            <p:cNvSpPr txBox="1">
              <a:spLocks noChangeArrowheads="1"/>
            </p:cNvSpPr>
            <p:nvPr/>
          </p:nvSpPr>
          <p:spPr bwMode="gray">
            <a:xfrm>
              <a:off x="2973437" y="2882131"/>
              <a:ext cx="3330452" cy="46166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Proposed Method</a:t>
              </a:r>
            </a:p>
          </p:txBody>
        </p:sp>
        <p:sp>
          <p:nvSpPr>
            <p:cNvPr id="26" name="Text Box 18">
              <a:extLst>
                <a:ext uri="{FF2B5EF4-FFF2-40B4-BE49-F238E27FC236}">
                  <a16:creationId xmlns:a16="http://schemas.microsoft.com/office/drawing/2014/main" id="{3C72DA59-27A8-6786-58B2-DF03AD237FF1}"/>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292929">
                      <a:lumMod val="25000"/>
                      <a:lumOff val="75000"/>
                    </a:srgbClr>
                  </a:solidFill>
                  <a:latin typeface="Arial"/>
                  <a:ea typeface="黑体" panose="02010609060101010101" pitchFamily="49" charset="-122"/>
                  <a:cs typeface="Times New Roman" panose="02020603050405020304" pitchFamily="18" charset="0"/>
                </a:rPr>
                <a:t>3</a:t>
              </a:r>
              <a:endPar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84412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77868-8D7B-A728-9AC8-5D9A75E974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6BC413-CEA1-739E-0451-D0B5558C495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Questions &amp; Thoughts</a:t>
            </a:r>
            <a:endParaRPr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C334B28C-C724-6614-4235-488410FC1C13}"/>
              </a:ext>
            </a:extLst>
          </p:cNvPr>
          <p:cNvSpPr txBox="1"/>
          <p:nvPr/>
        </p:nvSpPr>
        <p:spPr>
          <a:xfrm>
            <a:off x="225170" y="1002090"/>
            <a:ext cx="8820471" cy="584775"/>
          </a:xfrm>
          <a:prstGeom prst="rect">
            <a:avLst/>
          </a:prstGeom>
          <a:noFill/>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1600" dirty="0">
                <a:solidFill>
                  <a:srgbClr val="082764"/>
                </a:solidFill>
                <a:ea typeface="黑体" panose="02010609060101010101" pitchFamily="49" charset="-122"/>
                <a:cs typeface="Times New Roman" panose="02020603050405020304" pitchFamily="18" charset="0"/>
              </a:rPr>
              <a:t>I don’t see a solution regarding the resolution of the relationship between the labels.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1600" dirty="0">
                <a:solidFill>
                  <a:srgbClr val="082764"/>
                </a:solidFill>
                <a:ea typeface="黑体" panose="02010609060101010101" pitchFamily="49" charset="-122"/>
                <a:cs typeface="Times New Roman" panose="02020603050405020304" pitchFamily="18" charset="0"/>
              </a:rPr>
              <a:t>Whether we need to think the correlations </a:t>
            </a:r>
            <a:r>
              <a:rPr lang="en-US" altLang="zh-CN" sz="1600">
                <a:solidFill>
                  <a:srgbClr val="082764"/>
                </a:solidFill>
                <a:ea typeface="黑体" panose="02010609060101010101" pitchFamily="49" charset="-122"/>
                <a:cs typeface="Times New Roman" panose="02020603050405020304" pitchFamily="18" charset="0"/>
              </a:rPr>
              <a:t>of the positive labels.</a:t>
            </a:r>
            <a:endParaRPr lang="en-US" altLang="zh-CN" sz="1600" dirty="0">
              <a:solidFill>
                <a:srgbClr val="082764"/>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49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Table of Contents</a:t>
            </a:r>
          </a:p>
        </p:txBody>
      </p:sp>
      <p:grpSp>
        <p:nvGrpSpPr>
          <p:cNvPr id="41" name="组合 40"/>
          <p:cNvGrpSpPr/>
          <p:nvPr/>
        </p:nvGrpSpPr>
        <p:grpSpPr>
          <a:xfrm>
            <a:off x="2231510" y="1338509"/>
            <a:ext cx="4348514" cy="607341"/>
            <a:chOff x="2228207" y="1302988"/>
            <a:chExt cx="4320480" cy="603426"/>
          </a:xfrm>
        </p:grpSpPr>
        <p:sp>
          <p:nvSpPr>
            <p:cNvPr id="5" name="AutoShape 10"/>
            <p:cNvSpPr>
              <a:spLocks noChangeArrowheads="1"/>
            </p:cNvSpPr>
            <p:nvPr/>
          </p:nvSpPr>
          <p:spPr bwMode="gray">
            <a:xfrm>
              <a:off x="2588900" y="1339853"/>
              <a:ext cx="3959787" cy="469547"/>
            </a:xfrm>
            <a:prstGeom prst="roundRect">
              <a:avLst>
                <a:gd name="adj" fmla="val 16667"/>
              </a:avLst>
            </a:prstGeom>
            <a:noFill/>
            <a:ln w="28575" algn="ctr">
              <a:solidFill>
                <a:srgbClr val="00007F"/>
              </a:solidFill>
              <a:round/>
            </a:ln>
            <a:effectLst>
              <a:outerShdw blurRad="88900" dist="63500" dir="2400000" sx="98000" sy="98000" algn="ctr" rotWithShape="0">
                <a:srgbClr val="808080"/>
              </a:outerShdw>
            </a:effectLst>
          </p:spPr>
          <p:txBody>
            <a:bodyPr wrap="none" anchor="ctr"/>
            <a:lstStyle/>
            <a:p>
              <a:pPr fontAlgn="auto">
                <a:spcBef>
                  <a:spcPts val="0"/>
                </a:spcBef>
                <a:spcAft>
                  <a:spcPts val="0"/>
                </a:spcAft>
                <a:defRPr/>
              </a:pPr>
              <a:endParaRPr lang="en-US" altLang="zh-CN" sz="2400" dirty="0">
                <a:solidFill>
                  <a:srgbClr val="002060"/>
                </a:solidFill>
                <a:latin typeface="+mn-lt"/>
                <a:ea typeface="黑体" panose="02010609060101010101" pitchFamily="49" charset="-122"/>
                <a:cs typeface="Arial" panose="020B0604020202020204" pitchFamily="34" charset="0"/>
              </a:endParaRPr>
            </a:p>
          </p:txBody>
        </p:sp>
        <p:sp>
          <p:nvSpPr>
            <p:cNvPr id="6" name="AutoShape 11"/>
            <p:cNvSpPr>
              <a:spLocks noChangeArrowheads="1"/>
            </p:cNvSpPr>
            <p:nvPr/>
          </p:nvSpPr>
          <p:spPr bwMode="gray">
            <a:xfrm>
              <a:off x="2228207" y="1302988"/>
              <a:ext cx="718062" cy="603426"/>
            </a:xfrm>
            <a:prstGeom prst="diamond">
              <a:avLst/>
            </a:prstGeom>
            <a:solidFill>
              <a:srgbClr val="002060">
                <a:alpha val="96000"/>
              </a:srgbClr>
            </a:solidFill>
            <a:ln w="25400" algn="ctr">
              <a:solidFill>
                <a:srgbClr val="FFFFFF"/>
              </a:solidFill>
              <a:miter lim="800000"/>
            </a:ln>
            <a:effectLst>
              <a:outerShdw blurRad="177800" dist="114300" dir="4320000" sx="91000" sy="91000" algn="ctr" rotWithShape="0">
                <a:srgbClr val="333333">
                  <a:alpha val="45000"/>
                </a:srgbClr>
              </a:outerShdw>
            </a:effectLst>
          </p:spPr>
          <p:txBody>
            <a:bodyPr wrap="none" anchor="ctr"/>
            <a:lstStyle/>
            <a:p>
              <a:pPr fontAlgn="auto">
                <a:spcBef>
                  <a:spcPts val="0"/>
                </a:spcBef>
                <a:spcAft>
                  <a:spcPts val="0"/>
                </a:spcAft>
                <a:defRPr/>
              </a:pPr>
              <a:endParaRPr kumimoji="1" lang="zh-CN" altLang="en-US" sz="2400" b="1" kern="0">
                <a:solidFill>
                  <a:srgbClr val="808080"/>
                </a:solidFill>
                <a:latin typeface="+mn-lt"/>
                <a:ea typeface="黑体" panose="02010609060101010101" pitchFamily="49" charset="-122"/>
              </a:endParaRPr>
            </a:p>
          </p:txBody>
        </p:sp>
        <p:sp>
          <p:nvSpPr>
            <p:cNvPr id="7" name="Text Box 12"/>
            <p:cNvSpPr txBox="1">
              <a:spLocks noChangeArrowheads="1"/>
            </p:cNvSpPr>
            <p:nvPr/>
          </p:nvSpPr>
          <p:spPr bwMode="gray">
            <a:xfrm>
              <a:off x="2987824" y="1347614"/>
              <a:ext cx="3330452" cy="457407"/>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rgbClr val="002060"/>
                  </a:solidFill>
                  <a:latin typeface="+mn-lt"/>
                  <a:ea typeface="黑体" panose="02010609060101010101" pitchFamily="49" charset="-122"/>
                  <a:cs typeface="Arial" panose="020B0604020202020204" pitchFamily="34" charset="0"/>
                </a:rPr>
                <a:t>Introduction</a:t>
              </a:r>
            </a:p>
          </p:txBody>
        </p:sp>
        <p:sp>
          <p:nvSpPr>
            <p:cNvPr id="8" name="Text Box 18"/>
            <p:cNvSpPr txBox="1">
              <a:spLocks noChangeArrowheads="1"/>
            </p:cNvSpPr>
            <p:nvPr/>
          </p:nvSpPr>
          <p:spPr bwMode="gray">
            <a:xfrm>
              <a:off x="2427035" y="1330350"/>
              <a:ext cx="356188" cy="4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0" lang="en-US" altLang="zh-CN" sz="2400" kern="0" dirty="0">
                  <a:solidFill>
                    <a:srgbClr val="FFFFFF"/>
                  </a:solidFill>
                  <a:latin typeface="+mn-lt"/>
                  <a:ea typeface="黑体" panose="02010609060101010101" pitchFamily="49" charset="-122"/>
                  <a:cs typeface="Times New Roman" panose="02020603050405020304" pitchFamily="18" charset="0"/>
                </a:rPr>
                <a:t>1</a:t>
              </a:r>
            </a:p>
          </p:txBody>
        </p:sp>
      </p:grpSp>
      <p:grpSp>
        <p:nvGrpSpPr>
          <p:cNvPr id="42" name="组合 41"/>
          <p:cNvGrpSpPr/>
          <p:nvPr/>
        </p:nvGrpSpPr>
        <p:grpSpPr>
          <a:xfrm>
            <a:off x="2246746" y="2073377"/>
            <a:ext cx="4348514" cy="510335"/>
            <a:chOff x="2213820" y="2117425"/>
            <a:chExt cx="4320480" cy="507045"/>
          </a:xfrm>
        </p:grpSpPr>
        <p:sp>
          <p:nvSpPr>
            <p:cNvPr id="9" name="AutoShape 10"/>
            <p:cNvSpPr>
              <a:spLocks noChangeArrowheads="1"/>
            </p:cNvSpPr>
            <p:nvPr/>
          </p:nvSpPr>
          <p:spPr bwMode="gray">
            <a:xfrm>
              <a:off x="2574513" y="215429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fontAlgn="auto">
                <a:spcBef>
                  <a:spcPts val="0"/>
                </a:spcBef>
                <a:spcAft>
                  <a:spcPts val="0"/>
                </a:spcAft>
                <a:defRPr/>
              </a:pPr>
              <a:endParaRPr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endParaRPr>
            </a:p>
          </p:txBody>
        </p:sp>
        <p:sp>
          <p:nvSpPr>
            <p:cNvPr id="10" name="AutoShape 11"/>
            <p:cNvSpPr>
              <a:spLocks noChangeArrowheads="1"/>
            </p:cNvSpPr>
            <p:nvPr/>
          </p:nvSpPr>
          <p:spPr bwMode="gray">
            <a:xfrm>
              <a:off x="2213820" y="211742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fontAlgn="auto">
                <a:spcBef>
                  <a:spcPts val="0"/>
                </a:spcBef>
                <a:spcAft>
                  <a:spcPts val="0"/>
                </a:spcAft>
                <a:defRPr/>
              </a:pPr>
              <a:endParaRPr kumimoji="1" lang="zh-CN" altLang="en-US" sz="2400" b="1" kern="0">
                <a:solidFill>
                  <a:schemeClr val="tx1">
                    <a:lumMod val="25000"/>
                    <a:lumOff val="75000"/>
                  </a:schemeClr>
                </a:solidFill>
                <a:latin typeface="+mn-lt"/>
                <a:ea typeface="黑体" panose="02010609060101010101" pitchFamily="49" charset="-122"/>
              </a:endParaRPr>
            </a:p>
          </p:txBody>
        </p:sp>
        <p:sp>
          <p:nvSpPr>
            <p:cNvPr id="11" name="Text Box 12"/>
            <p:cNvSpPr txBox="1">
              <a:spLocks noChangeArrowheads="1"/>
            </p:cNvSpPr>
            <p:nvPr/>
          </p:nvSpPr>
          <p:spPr bwMode="gray">
            <a:xfrm>
              <a:off x="2973437" y="2162051"/>
              <a:ext cx="3330452" cy="457407"/>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rPr>
                <a:t>Related Work</a:t>
              </a:r>
            </a:p>
          </p:txBody>
        </p:sp>
        <p:sp>
          <p:nvSpPr>
            <p:cNvPr id="12" name="Text Box 18"/>
            <p:cNvSpPr txBox="1">
              <a:spLocks noChangeArrowheads="1"/>
            </p:cNvSpPr>
            <p:nvPr/>
          </p:nvSpPr>
          <p:spPr bwMode="gray">
            <a:xfrm>
              <a:off x="2412648" y="214478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0" lang="en-US" altLang="zh-CN" sz="2400" kern="0" dirty="0">
                  <a:solidFill>
                    <a:schemeClr val="tx1">
                      <a:lumMod val="25000"/>
                      <a:lumOff val="75000"/>
                    </a:schemeClr>
                  </a:solidFill>
                  <a:latin typeface="+mn-lt"/>
                  <a:ea typeface="黑体" panose="02010609060101010101" pitchFamily="49" charset="-122"/>
                  <a:cs typeface="Times New Roman" panose="02020603050405020304" pitchFamily="18" charset="0"/>
                </a:rPr>
                <a:t>2</a:t>
              </a:r>
            </a:p>
          </p:txBody>
        </p:sp>
      </p:grpSp>
      <p:grpSp>
        <p:nvGrpSpPr>
          <p:cNvPr id="43" name="组合 42"/>
          <p:cNvGrpSpPr/>
          <p:nvPr/>
        </p:nvGrpSpPr>
        <p:grpSpPr>
          <a:xfrm>
            <a:off x="2247381" y="4264979"/>
            <a:ext cx="4348514" cy="510335"/>
            <a:chOff x="2213820" y="2837505"/>
            <a:chExt cx="4320480" cy="507045"/>
          </a:xfrm>
        </p:grpSpPr>
        <p:sp>
          <p:nvSpPr>
            <p:cNvPr id="13" name="AutoShape 10"/>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fontAlgn="auto">
                <a:spcBef>
                  <a:spcPts val="0"/>
                </a:spcBef>
                <a:spcAft>
                  <a:spcPts val="0"/>
                </a:spcAft>
                <a:defRPr/>
              </a:pPr>
              <a:endParaRPr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endParaRPr>
            </a:p>
          </p:txBody>
        </p:sp>
        <p:sp>
          <p:nvSpPr>
            <p:cNvPr id="14" name="AutoShape 11"/>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fontAlgn="auto">
                <a:spcBef>
                  <a:spcPts val="0"/>
                </a:spcBef>
                <a:spcAft>
                  <a:spcPts val="0"/>
                </a:spcAft>
                <a:defRPr/>
              </a:pPr>
              <a:endParaRPr kumimoji="1" lang="zh-CN" altLang="en-US" sz="2400" b="1" kern="0">
                <a:solidFill>
                  <a:schemeClr val="tx1">
                    <a:lumMod val="25000"/>
                    <a:lumOff val="75000"/>
                  </a:schemeClr>
                </a:solidFill>
                <a:latin typeface="+mn-lt"/>
                <a:ea typeface="黑体" panose="02010609060101010101" pitchFamily="49" charset="-122"/>
              </a:endParaRPr>
            </a:p>
          </p:txBody>
        </p:sp>
        <p:sp>
          <p:nvSpPr>
            <p:cNvPr id="15" name="Text Box 12"/>
            <p:cNvSpPr txBox="1">
              <a:spLocks noChangeArrowheads="1"/>
            </p:cNvSpPr>
            <p:nvPr/>
          </p:nvSpPr>
          <p:spPr bwMode="gray">
            <a:xfrm>
              <a:off x="2930701" y="2882131"/>
              <a:ext cx="3524433"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rPr>
                <a:t>Questions &amp;</a:t>
              </a: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 Thoughts</a:t>
              </a:r>
              <a:endParaRPr kumimoji="0"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endParaRPr>
            </a:p>
          </p:txBody>
        </p:sp>
        <p:sp>
          <p:nvSpPr>
            <p:cNvPr id="16" name="Text Box 18"/>
            <p:cNvSpPr txBox="1">
              <a:spLocks noChangeArrowheads="1"/>
            </p:cNvSpPr>
            <p:nvPr/>
          </p:nvSpPr>
          <p:spPr bwMode="gray">
            <a:xfrm>
              <a:off x="2412648" y="286486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0" lang="en-US" altLang="zh-CN" sz="2400" kern="0" dirty="0">
                  <a:solidFill>
                    <a:schemeClr val="tx1">
                      <a:lumMod val="25000"/>
                      <a:lumOff val="75000"/>
                    </a:schemeClr>
                  </a:solidFill>
                  <a:latin typeface="+mn-lt"/>
                  <a:ea typeface="黑体" panose="02010609060101010101" pitchFamily="49" charset="-122"/>
                  <a:cs typeface="Times New Roman" panose="02020603050405020304" pitchFamily="18" charset="0"/>
                </a:rPr>
                <a:t>5</a:t>
              </a:r>
            </a:p>
          </p:txBody>
        </p:sp>
      </p:grpSp>
      <p:grpSp>
        <p:nvGrpSpPr>
          <p:cNvPr id="4" name="组合 3"/>
          <p:cNvGrpSpPr/>
          <p:nvPr/>
        </p:nvGrpSpPr>
        <p:grpSpPr>
          <a:xfrm>
            <a:off x="2275415" y="2788084"/>
            <a:ext cx="4320480" cy="507045"/>
            <a:chOff x="2213820" y="2837505"/>
            <a:chExt cx="4320480" cy="507045"/>
          </a:xfrm>
        </p:grpSpPr>
        <p:sp>
          <p:nvSpPr>
            <p:cNvPr id="17" name="AutoShape 10"/>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fontAlgn="auto">
                <a:spcBef>
                  <a:spcPts val="0"/>
                </a:spcBef>
                <a:spcAft>
                  <a:spcPts val="0"/>
                </a:spcAft>
                <a:defRPr/>
              </a:pPr>
              <a:endParaRPr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endParaRPr>
            </a:p>
          </p:txBody>
        </p:sp>
        <p:sp>
          <p:nvSpPr>
            <p:cNvPr id="18" name="AutoShape 11"/>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fontAlgn="auto">
                <a:spcBef>
                  <a:spcPts val="0"/>
                </a:spcBef>
                <a:spcAft>
                  <a:spcPts val="0"/>
                </a:spcAft>
                <a:defRPr/>
              </a:pPr>
              <a:endParaRPr kumimoji="1" lang="zh-CN" altLang="en-US" sz="2400" b="1" kern="0">
                <a:solidFill>
                  <a:schemeClr val="tx1">
                    <a:lumMod val="25000"/>
                    <a:lumOff val="75000"/>
                  </a:schemeClr>
                </a:solidFill>
                <a:latin typeface="+mn-lt"/>
                <a:ea typeface="黑体" panose="02010609060101010101" pitchFamily="49" charset="-122"/>
              </a:endParaRPr>
            </a:p>
          </p:txBody>
        </p:sp>
        <p:sp>
          <p:nvSpPr>
            <p:cNvPr id="19" name="Text Box 12"/>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rPr>
                <a:t>Proposed Method</a:t>
              </a:r>
            </a:p>
          </p:txBody>
        </p:sp>
        <p:sp>
          <p:nvSpPr>
            <p:cNvPr id="20" name="Text Box 18"/>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0" lang="en-US" altLang="zh-CN" sz="2400" kern="0" dirty="0">
                  <a:solidFill>
                    <a:schemeClr val="tx1">
                      <a:lumMod val="25000"/>
                      <a:lumOff val="75000"/>
                    </a:schemeClr>
                  </a:solidFill>
                  <a:latin typeface="+mn-lt"/>
                  <a:ea typeface="黑体" panose="02010609060101010101" pitchFamily="49" charset="-122"/>
                  <a:cs typeface="Times New Roman" panose="02020603050405020304" pitchFamily="18" charset="0"/>
                </a:rPr>
                <a:t>3</a:t>
              </a:r>
            </a:p>
          </p:txBody>
        </p:sp>
      </p:grpSp>
      <p:grpSp>
        <p:nvGrpSpPr>
          <p:cNvPr id="22" name="组合 21"/>
          <p:cNvGrpSpPr/>
          <p:nvPr/>
        </p:nvGrpSpPr>
        <p:grpSpPr>
          <a:xfrm>
            <a:off x="2275415" y="3517064"/>
            <a:ext cx="4320480" cy="507045"/>
            <a:chOff x="2213820" y="2837505"/>
            <a:chExt cx="4320480" cy="507045"/>
          </a:xfrm>
        </p:grpSpPr>
        <p:sp>
          <p:nvSpPr>
            <p:cNvPr id="23" name="AutoShape 10"/>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fontAlgn="auto">
                <a:spcBef>
                  <a:spcPts val="0"/>
                </a:spcBef>
                <a:spcAft>
                  <a:spcPts val="0"/>
                </a:spcAft>
                <a:defRPr/>
              </a:pPr>
              <a:endParaRPr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endParaRPr>
            </a:p>
          </p:txBody>
        </p:sp>
        <p:sp>
          <p:nvSpPr>
            <p:cNvPr id="24" name="AutoShape 11"/>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fontAlgn="auto">
                <a:spcBef>
                  <a:spcPts val="0"/>
                </a:spcBef>
                <a:spcAft>
                  <a:spcPts val="0"/>
                </a:spcAft>
                <a:defRPr/>
              </a:pPr>
              <a:endParaRPr kumimoji="1" lang="zh-CN" altLang="en-US" sz="2400" b="1" kern="0">
                <a:solidFill>
                  <a:schemeClr val="tx1">
                    <a:lumMod val="25000"/>
                    <a:lumOff val="75000"/>
                  </a:schemeClr>
                </a:solidFill>
                <a:latin typeface="+mn-lt"/>
                <a:ea typeface="黑体" panose="02010609060101010101" pitchFamily="49" charset="-122"/>
              </a:endParaRPr>
            </a:p>
          </p:txBody>
        </p:sp>
        <p:sp>
          <p:nvSpPr>
            <p:cNvPr id="25" name="Text Box 12"/>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chemeClr val="tx1">
                      <a:lumMod val="25000"/>
                      <a:lumOff val="75000"/>
                    </a:schemeClr>
                  </a:solidFill>
                  <a:latin typeface="+mn-lt"/>
                  <a:ea typeface="黑体" panose="02010609060101010101" pitchFamily="49" charset="-122"/>
                  <a:cs typeface="Arial" panose="020B0604020202020204" pitchFamily="34" charset="0"/>
                </a:rPr>
                <a:t>Experiments</a:t>
              </a:r>
            </a:p>
          </p:txBody>
        </p:sp>
        <p:sp>
          <p:nvSpPr>
            <p:cNvPr id="26" name="Text Box 18"/>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0" lang="en-US" altLang="zh-CN" sz="2400" kern="0" dirty="0">
                  <a:solidFill>
                    <a:schemeClr val="tx1">
                      <a:lumMod val="25000"/>
                      <a:lumOff val="75000"/>
                    </a:schemeClr>
                  </a:solidFill>
                  <a:latin typeface="+mn-lt"/>
                  <a:ea typeface="黑体" panose="02010609060101010101" pitchFamily="49" charset="-122"/>
                  <a:cs typeface="Times New Roman" panose="02020603050405020304" pitchFamily="18" charset="0"/>
                </a:rPr>
                <a:t>4</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a:t>
            </a:r>
          </a:p>
        </p:txBody>
      </p:sp>
      <p:sp>
        <p:nvSpPr>
          <p:cNvPr id="6" name="文本框 5">
            <a:extLst>
              <a:ext uri="{FF2B5EF4-FFF2-40B4-BE49-F238E27FC236}">
                <a16:creationId xmlns:a16="http://schemas.microsoft.com/office/drawing/2014/main" id="{C486F202-6354-EEA6-F43F-271B7538B419}"/>
              </a:ext>
            </a:extLst>
          </p:cNvPr>
          <p:cNvSpPr txBox="1"/>
          <p:nvPr/>
        </p:nvSpPr>
        <p:spPr>
          <a:xfrm>
            <a:off x="323528" y="983082"/>
            <a:ext cx="8424936" cy="92333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solidFill>
                  <a:srgbClr val="082764"/>
                </a:solidFill>
                <a:ea typeface="黑体" panose="02010609060101010101" pitchFamily="49" charset="-122"/>
                <a:cs typeface="Times New Roman" panose="02020603050405020304" pitchFamily="18" charset="0"/>
              </a:rPr>
              <a:t>Contrastive Learning</a:t>
            </a:r>
          </a:p>
          <a:p>
            <a:pPr algn="l" defTabSz="612000"/>
            <a:r>
              <a:rPr lang="en-US" altLang="zh-CN" dirty="0">
                <a:solidFill>
                  <a:srgbClr val="082764"/>
                </a:solidFill>
                <a:ea typeface="黑体" panose="02010609060101010101" pitchFamily="49" charset="-122"/>
                <a:cs typeface="Times New Roman" panose="02020603050405020304" pitchFamily="18" charset="0"/>
              </a:rPr>
              <a:t>	The core objective of contrastive learning is to train models to distinguish between differences among different samples.</a:t>
            </a:r>
          </a:p>
        </p:txBody>
      </p:sp>
      <p:pic>
        <p:nvPicPr>
          <p:cNvPr id="5" name="图片 4">
            <a:extLst>
              <a:ext uri="{FF2B5EF4-FFF2-40B4-BE49-F238E27FC236}">
                <a16:creationId xmlns:a16="http://schemas.microsoft.com/office/drawing/2014/main" id="{36DE6340-1B77-0E6A-2C57-5794FC6CB385}"/>
              </a:ext>
            </a:extLst>
          </p:cNvPr>
          <p:cNvPicPr>
            <a:picLocks noChangeAspect="1"/>
          </p:cNvPicPr>
          <p:nvPr/>
        </p:nvPicPr>
        <p:blipFill>
          <a:blip r:embed="rId3"/>
          <a:stretch>
            <a:fillRect/>
          </a:stretch>
        </p:blipFill>
        <p:spPr>
          <a:xfrm>
            <a:off x="2663788" y="1995686"/>
            <a:ext cx="3816424" cy="28483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a:t>
            </a:r>
          </a:p>
        </p:txBody>
      </p:sp>
      <p:sp>
        <p:nvSpPr>
          <p:cNvPr id="3" name="文本框 2">
            <a:extLst>
              <a:ext uri="{FF2B5EF4-FFF2-40B4-BE49-F238E27FC236}">
                <a16:creationId xmlns:a16="http://schemas.microsoft.com/office/drawing/2014/main" id="{9D7E864A-02A1-031A-D6D1-D34299C3337D}"/>
              </a:ext>
            </a:extLst>
          </p:cNvPr>
          <p:cNvSpPr txBox="1"/>
          <p:nvPr/>
        </p:nvSpPr>
        <p:spPr>
          <a:xfrm>
            <a:off x="467544" y="1009591"/>
            <a:ext cx="8352928"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solidFill>
                  <a:srgbClr val="082764"/>
                </a:solidFill>
                <a:ea typeface="黑体" panose="02010609060101010101" pitchFamily="49" charset="-122"/>
                <a:cs typeface="Times New Roman" panose="02020603050405020304" pitchFamily="18" charset="0"/>
              </a:rPr>
              <a:t>The shortcoming of the some current methods</a:t>
            </a:r>
          </a:p>
          <a:p>
            <a:pPr algn="l" defTabSz="612000"/>
            <a:r>
              <a:rPr lang="en-US" altLang="zh-CN" dirty="0">
                <a:solidFill>
                  <a:srgbClr val="082764"/>
                </a:solidFill>
                <a:ea typeface="黑体" panose="02010609060101010101" pitchFamily="49" charset="-122"/>
                <a:cs typeface="Times New Roman" panose="02020603050405020304" pitchFamily="18" charset="0"/>
              </a:rPr>
              <a:t>	They focus on the correlation between sample and label set.</a:t>
            </a:r>
          </a:p>
        </p:txBody>
      </p:sp>
      <p:pic>
        <p:nvPicPr>
          <p:cNvPr id="5" name="图片 4">
            <a:extLst>
              <a:ext uri="{FF2B5EF4-FFF2-40B4-BE49-F238E27FC236}">
                <a16:creationId xmlns:a16="http://schemas.microsoft.com/office/drawing/2014/main" id="{EE622C74-0A79-7F37-E2BB-31AF0F0815A3}"/>
              </a:ext>
            </a:extLst>
          </p:cNvPr>
          <p:cNvPicPr>
            <a:picLocks noChangeAspect="1"/>
          </p:cNvPicPr>
          <p:nvPr/>
        </p:nvPicPr>
        <p:blipFill>
          <a:blip r:embed="rId3"/>
          <a:stretch>
            <a:fillRect/>
          </a:stretch>
        </p:blipFill>
        <p:spPr>
          <a:xfrm>
            <a:off x="2555776" y="1923678"/>
            <a:ext cx="4306772" cy="2858070"/>
          </a:xfrm>
          <a:prstGeom prst="rect">
            <a:avLst/>
          </a:prstGeom>
        </p:spPr>
      </p:pic>
    </p:spTree>
    <p:extLst>
      <p:ext uri="{BB962C8B-B14F-4D97-AF65-F5344CB8AC3E}">
        <p14:creationId xmlns:p14="http://schemas.microsoft.com/office/powerpoint/2010/main" val="23737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a:t>
            </a:r>
          </a:p>
        </p:txBody>
      </p:sp>
      <p:sp>
        <p:nvSpPr>
          <p:cNvPr id="3" name="文本框 2">
            <a:extLst>
              <a:ext uri="{FF2B5EF4-FFF2-40B4-BE49-F238E27FC236}">
                <a16:creationId xmlns:a16="http://schemas.microsoft.com/office/drawing/2014/main" id="{9D7E864A-02A1-031A-D6D1-D34299C3337D}"/>
              </a:ext>
            </a:extLst>
          </p:cNvPr>
          <p:cNvSpPr txBox="1"/>
          <p:nvPr/>
        </p:nvSpPr>
        <p:spPr>
          <a:xfrm>
            <a:off x="467544" y="1203598"/>
            <a:ext cx="8352928" cy="2951064"/>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solidFill>
                  <a:srgbClr val="082764"/>
                </a:solidFill>
                <a:ea typeface="黑体" panose="02010609060101010101" pitchFamily="49" charset="-122"/>
                <a:cs typeface="Times New Roman" panose="02020603050405020304" pitchFamily="18" charset="0"/>
              </a:rPr>
              <a:t>A key question</a:t>
            </a:r>
          </a:p>
          <a:p>
            <a:pPr marL="742950" lvl="1" indent="-285750" algn="l">
              <a:buFont typeface="Arial" panose="020B0604020202020204" pitchFamily="34" charset="0"/>
              <a:buChar char="•"/>
            </a:pPr>
            <a:r>
              <a:rPr lang="en-US" altLang="zh-CN" dirty="0">
                <a:solidFill>
                  <a:srgbClr val="082764"/>
                </a:solidFill>
                <a:ea typeface="黑体" panose="02010609060101010101" pitchFamily="49" charset="-122"/>
                <a:cs typeface="Times New Roman" panose="02020603050405020304" pitchFamily="18" charset="0"/>
              </a:rPr>
              <a:t>An intuitive question would be, should we consider one sample as positive when its label set partially overlaps with or exactly matches the anchor’s?</a:t>
            </a:r>
          </a:p>
          <a:p>
            <a:pPr marL="742950" lvl="1" indent="-285750" algn="l">
              <a:buFont typeface="Arial" panose="020B0604020202020204" pitchFamily="34" charset="0"/>
              <a:buChar char="•"/>
            </a:pPr>
            <a:r>
              <a:rPr lang="en-US" altLang="zh-CN" dirty="0">
                <a:solidFill>
                  <a:srgbClr val="082764"/>
                </a:solidFill>
                <a:ea typeface="黑体" panose="02010609060101010101" pitchFamily="49" charset="-122"/>
                <a:cs typeface="Times New Roman" panose="02020603050405020304" pitchFamily="18" charset="0"/>
              </a:rPr>
              <a:t>How can we represent this correlation in loss functions.</a:t>
            </a:r>
          </a:p>
          <a:p>
            <a:pPr lvl="1" algn="l"/>
            <a:endParaRPr lang="en-US" altLang="zh-CN" dirty="0">
              <a:solidFill>
                <a:srgbClr val="082764"/>
              </a:solidFill>
              <a:ea typeface="黑体" panose="02010609060101010101" pitchFamily="49" charset="-122"/>
              <a:cs typeface="Times New Roman" panose="02020603050405020304" pitchFamily="18" charset="0"/>
            </a:endParaRPr>
          </a:p>
          <a:p>
            <a:pPr marL="285750" indent="-285750" algn="l">
              <a:buFont typeface="Wingdings" panose="05000000000000000000" pitchFamily="2" charset="2"/>
              <a:buChar char="Ø"/>
            </a:pPr>
            <a:r>
              <a:rPr lang="en-US" altLang="zh-CN" dirty="0">
                <a:solidFill>
                  <a:srgbClr val="082764"/>
                </a:solidFill>
                <a:ea typeface="黑体" panose="02010609060101010101" pitchFamily="49" charset="-122"/>
                <a:cs typeface="Times New Roman" panose="02020603050405020304" pitchFamily="18" charset="0"/>
              </a:rPr>
              <a:t>Article’s method</a:t>
            </a:r>
          </a:p>
          <a:p>
            <a:pPr marL="742950" lvl="2" indent="-285750" algn="l">
              <a:lnSpc>
                <a:spcPct val="150000"/>
              </a:lnSpc>
              <a:buFont typeface="Arial" panose="020B0604020202020204" pitchFamily="34" charset="0"/>
              <a:buChar char="•"/>
            </a:pPr>
            <a:r>
              <a:rPr lang="en-US" altLang="zh-CN" dirty="0">
                <a:solidFill>
                  <a:srgbClr val="082764"/>
                </a:solidFill>
                <a:ea typeface="黑体" panose="02010609060101010101" pitchFamily="49" charset="-122"/>
                <a:cs typeface="Times New Roman" panose="02020603050405020304" pitchFamily="18" charset="0"/>
              </a:rPr>
              <a:t>Focus on mainly capturing the correlation between samples</a:t>
            </a:r>
          </a:p>
          <a:p>
            <a:pPr marL="742950" lvl="2" indent="-285750" algn="l">
              <a:lnSpc>
                <a:spcPct val="150000"/>
              </a:lnSpc>
              <a:buFont typeface="Arial" panose="020B0604020202020204" pitchFamily="34" charset="0"/>
              <a:buChar char="•"/>
            </a:pPr>
            <a:r>
              <a:rPr lang="en-US" altLang="zh-CN" dirty="0">
                <a:solidFill>
                  <a:srgbClr val="082764"/>
                </a:solidFill>
                <a:ea typeface="黑体" panose="02010609060101010101" pitchFamily="49" charset="-122"/>
                <a:cs typeface="Times New Roman" panose="02020603050405020304" pitchFamily="18" charset="0"/>
              </a:rPr>
              <a:t>Analyze the correlations between two sets of labels, instead of directly using the label information itself.</a:t>
            </a:r>
          </a:p>
        </p:txBody>
      </p:sp>
    </p:spTree>
    <p:extLst>
      <p:ext uri="{BB962C8B-B14F-4D97-AF65-F5344CB8AC3E}">
        <p14:creationId xmlns:p14="http://schemas.microsoft.com/office/powerpoint/2010/main" val="254473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27E6-9D90-62B4-DFE8-D2008FFD013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1F6D235-10DE-FC03-D569-A930E199D91E}"/>
              </a:ext>
            </a:extLst>
          </p:cNvPr>
          <p:cNvSpPr>
            <a:spLocks noGrp="1"/>
          </p:cNvSpPr>
          <p:nvPr>
            <p:ph type="title"/>
          </p:nvPr>
        </p:nvSpPr>
        <p:spPr/>
        <p:txBody>
          <a:bodyPr/>
          <a:lstStyle/>
          <a:p>
            <a:r>
              <a:rPr lang="en-US" altLang="zh-CN" dirty="0"/>
              <a:t>Table of Contents</a:t>
            </a:r>
          </a:p>
        </p:txBody>
      </p:sp>
      <p:grpSp>
        <p:nvGrpSpPr>
          <p:cNvPr id="41" name="组合 40">
            <a:extLst>
              <a:ext uri="{FF2B5EF4-FFF2-40B4-BE49-F238E27FC236}">
                <a16:creationId xmlns:a16="http://schemas.microsoft.com/office/drawing/2014/main" id="{66B6C8A8-2220-1DF4-9A66-212D5728DF9C}"/>
              </a:ext>
            </a:extLst>
          </p:cNvPr>
          <p:cNvGrpSpPr/>
          <p:nvPr/>
        </p:nvGrpSpPr>
        <p:grpSpPr>
          <a:xfrm>
            <a:off x="2239957" y="1902136"/>
            <a:ext cx="4348514" cy="607341"/>
            <a:chOff x="2228207" y="1302988"/>
            <a:chExt cx="4320480" cy="603426"/>
          </a:xfrm>
        </p:grpSpPr>
        <p:sp>
          <p:nvSpPr>
            <p:cNvPr id="5" name="AutoShape 10">
              <a:extLst>
                <a:ext uri="{FF2B5EF4-FFF2-40B4-BE49-F238E27FC236}">
                  <a16:creationId xmlns:a16="http://schemas.microsoft.com/office/drawing/2014/main" id="{B64B7EE5-A53D-AAD8-D1CF-4577483D5C3F}"/>
                </a:ext>
              </a:extLst>
            </p:cNvPr>
            <p:cNvSpPr>
              <a:spLocks noChangeArrowheads="1"/>
            </p:cNvSpPr>
            <p:nvPr/>
          </p:nvSpPr>
          <p:spPr bwMode="gray">
            <a:xfrm>
              <a:off x="2588900" y="1339853"/>
              <a:ext cx="3959787" cy="469547"/>
            </a:xfrm>
            <a:prstGeom prst="roundRect">
              <a:avLst>
                <a:gd name="adj" fmla="val 16667"/>
              </a:avLst>
            </a:prstGeom>
            <a:noFill/>
            <a:ln w="28575" algn="ctr">
              <a:solidFill>
                <a:srgbClr val="00007F"/>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endParaRPr>
            </a:p>
          </p:txBody>
        </p:sp>
        <p:sp>
          <p:nvSpPr>
            <p:cNvPr id="6" name="AutoShape 11">
              <a:extLst>
                <a:ext uri="{FF2B5EF4-FFF2-40B4-BE49-F238E27FC236}">
                  <a16:creationId xmlns:a16="http://schemas.microsoft.com/office/drawing/2014/main" id="{DDEC40EE-42B1-C7D6-0B1F-3B8890D2767A}"/>
                </a:ext>
              </a:extLst>
            </p:cNvPr>
            <p:cNvSpPr>
              <a:spLocks noChangeArrowheads="1"/>
            </p:cNvSpPr>
            <p:nvPr/>
          </p:nvSpPr>
          <p:spPr bwMode="gray">
            <a:xfrm>
              <a:off x="2228207" y="1302988"/>
              <a:ext cx="718062" cy="603426"/>
            </a:xfrm>
            <a:prstGeom prst="diamond">
              <a:avLst/>
            </a:prstGeom>
            <a:solidFill>
              <a:srgbClr val="002060">
                <a:alpha val="96000"/>
              </a:srgbClr>
            </a:solidFill>
            <a:ln w="25400" algn="ctr">
              <a:solidFill>
                <a:srgbClr val="FFFFFF"/>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808080"/>
                </a:solidFill>
                <a:effectLst/>
                <a:uLnTx/>
                <a:uFillTx/>
                <a:latin typeface="Arial"/>
                <a:ea typeface="黑体" panose="02010609060101010101" pitchFamily="49" charset="-122"/>
                <a:cs typeface="+mn-cs"/>
              </a:endParaRPr>
            </a:p>
          </p:txBody>
        </p:sp>
        <p:sp>
          <p:nvSpPr>
            <p:cNvPr id="7" name="Text Box 12">
              <a:extLst>
                <a:ext uri="{FF2B5EF4-FFF2-40B4-BE49-F238E27FC236}">
                  <a16:creationId xmlns:a16="http://schemas.microsoft.com/office/drawing/2014/main" id="{BABB1B22-67C3-38BD-0976-D963E934AA7F}"/>
                </a:ext>
              </a:extLst>
            </p:cNvPr>
            <p:cNvSpPr txBox="1">
              <a:spLocks noChangeArrowheads="1"/>
            </p:cNvSpPr>
            <p:nvPr/>
          </p:nvSpPr>
          <p:spPr bwMode="gray">
            <a:xfrm>
              <a:off x="2987824" y="1347614"/>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rPr>
                <a:t>Related Work</a:t>
              </a:r>
            </a:p>
          </p:txBody>
        </p:sp>
        <p:sp>
          <p:nvSpPr>
            <p:cNvPr id="8" name="Text Box 18">
              <a:extLst>
                <a:ext uri="{FF2B5EF4-FFF2-40B4-BE49-F238E27FC236}">
                  <a16:creationId xmlns:a16="http://schemas.microsoft.com/office/drawing/2014/main" id="{171A93AB-E748-42FC-A334-D3883C4A8B5D}"/>
                </a:ext>
              </a:extLst>
            </p:cNvPr>
            <p:cNvSpPr txBox="1">
              <a:spLocks noChangeArrowheads="1"/>
            </p:cNvSpPr>
            <p:nvPr/>
          </p:nvSpPr>
          <p:spPr bwMode="gray">
            <a:xfrm>
              <a:off x="2427035" y="1330350"/>
              <a:ext cx="356188" cy="4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FFFFFF"/>
                  </a:solidFill>
                  <a:latin typeface="Arial"/>
                  <a:ea typeface="黑体" panose="02010609060101010101" pitchFamily="49" charset="-122"/>
                  <a:cs typeface="Times New Roman" panose="02020603050405020304" pitchFamily="18" charset="0"/>
                </a:rPr>
                <a:t>2</a:t>
              </a:r>
              <a:endParaRPr kumimoji="0" lang="en-US" altLang="zh-CN" sz="2400" b="1" i="0" u="none" strike="noStrike" kern="0" cap="none" spc="0" normalizeH="0" baseline="0" noProof="0" dirty="0">
                <a:ln>
                  <a:noFill/>
                </a:ln>
                <a:solidFill>
                  <a:srgbClr val="FFFFFF"/>
                </a:solidFill>
                <a:effectLst/>
                <a:uLnTx/>
                <a:uFillTx/>
                <a:latin typeface="Arial"/>
                <a:ea typeface="黑体" panose="02010609060101010101" pitchFamily="49"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0375D25E-D41A-1EFD-49CA-24DD8F8ED415}"/>
              </a:ext>
            </a:extLst>
          </p:cNvPr>
          <p:cNvGrpSpPr/>
          <p:nvPr/>
        </p:nvGrpSpPr>
        <p:grpSpPr>
          <a:xfrm>
            <a:off x="2239957" y="1156454"/>
            <a:ext cx="4348514" cy="510335"/>
            <a:chOff x="2213820" y="2117425"/>
            <a:chExt cx="4320480" cy="507045"/>
          </a:xfrm>
        </p:grpSpPr>
        <p:sp>
          <p:nvSpPr>
            <p:cNvPr id="9" name="AutoShape 10">
              <a:extLst>
                <a:ext uri="{FF2B5EF4-FFF2-40B4-BE49-F238E27FC236}">
                  <a16:creationId xmlns:a16="http://schemas.microsoft.com/office/drawing/2014/main" id="{1D7060E3-0D17-1A3E-5DC7-08EC8F2192AD}"/>
                </a:ext>
              </a:extLst>
            </p:cNvPr>
            <p:cNvSpPr>
              <a:spLocks noChangeArrowheads="1"/>
            </p:cNvSpPr>
            <p:nvPr/>
          </p:nvSpPr>
          <p:spPr bwMode="gray">
            <a:xfrm>
              <a:off x="2574513" y="215429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0" name="AutoShape 11">
              <a:extLst>
                <a:ext uri="{FF2B5EF4-FFF2-40B4-BE49-F238E27FC236}">
                  <a16:creationId xmlns:a16="http://schemas.microsoft.com/office/drawing/2014/main" id="{42A4979D-57B1-B071-7085-3EA4AD24F4D2}"/>
                </a:ext>
              </a:extLst>
            </p:cNvPr>
            <p:cNvSpPr>
              <a:spLocks noChangeArrowheads="1"/>
            </p:cNvSpPr>
            <p:nvPr/>
          </p:nvSpPr>
          <p:spPr bwMode="gray">
            <a:xfrm>
              <a:off x="2213820" y="211742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1" name="Text Box 12">
              <a:extLst>
                <a:ext uri="{FF2B5EF4-FFF2-40B4-BE49-F238E27FC236}">
                  <a16:creationId xmlns:a16="http://schemas.microsoft.com/office/drawing/2014/main" id="{EBF94254-E442-C746-6C3A-43665214BF19}"/>
                </a:ext>
              </a:extLst>
            </p:cNvPr>
            <p:cNvSpPr txBox="1">
              <a:spLocks noChangeArrowheads="1"/>
            </p:cNvSpPr>
            <p:nvPr/>
          </p:nvSpPr>
          <p:spPr bwMode="gray">
            <a:xfrm>
              <a:off x="2973437" y="2162052"/>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Introduction</a:t>
              </a:r>
            </a:p>
          </p:txBody>
        </p:sp>
        <p:sp>
          <p:nvSpPr>
            <p:cNvPr id="12" name="Text Box 18">
              <a:extLst>
                <a:ext uri="{FF2B5EF4-FFF2-40B4-BE49-F238E27FC236}">
                  <a16:creationId xmlns:a16="http://schemas.microsoft.com/office/drawing/2014/main" id="{D2E94E89-272B-218C-1B9F-65607F0DF354}"/>
                </a:ext>
              </a:extLst>
            </p:cNvPr>
            <p:cNvSpPr txBox="1">
              <a:spLocks noChangeArrowheads="1"/>
            </p:cNvSpPr>
            <p:nvPr/>
          </p:nvSpPr>
          <p:spPr bwMode="gray">
            <a:xfrm>
              <a:off x="2412648" y="214478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292929">
                      <a:lumMod val="25000"/>
                      <a:lumOff val="75000"/>
                    </a:srgbClr>
                  </a:solidFill>
                  <a:latin typeface="Arial"/>
                  <a:ea typeface="黑体" panose="02010609060101010101" pitchFamily="49" charset="-122"/>
                  <a:cs typeface="Times New Roman" panose="02020603050405020304" pitchFamily="18" charset="0"/>
                </a:rPr>
                <a:t>1</a:t>
              </a:r>
              <a:endPar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581ADE0E-621E-96CA-FE32-CAF79A188714}"/>
              </a:ext>
            </a:extLst>
          </p:cNvPr>
          <p:cNvGrpSpPr/>
          <p:nvPr/>
        </p:nvGrpSpPr>
        <p:grpSpPr>
          <a:xfrm>
            <a:off x="2247381" y="4264979"/>
            <a:ext cx="4348514" cy="510335"/>
            <a:chOff x="2213820" y="2837505"/>
            <a:chExt cx="4320480" cy="507045"/>
          </a:xfrm>
        </p:grpSpPr>
        <p:sp>
          <p:nvSpPr>
            <p:cNvPr id="13" name="AutoShape 10">
              <a:extLst>
                <a:ext uri="{FF2B5EF4-FFF2-40B4-BE49-F238E27FC236}">
                  <a16:creationId xmlns:a16="http://schemas.microsoft.com/office/drawing/2014/main" id="{644FC81C-9992-974B-0338-2E3A7EDC2C68}"/>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4" name="AutoShape 11">
              <a:extLst>
                <a:ext uri="{FF2B5EF4-FFF2-40B4-BE49-F238E27FC236}">
                  <a16:creationId xmlns:a16="http://schemas.microsoft.com/office/drawing/2014/main" id="{7319706A-7328-66FB-5399-7FC312C92DBF}"/>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5" name="Text Box 12">
              <a:extLst>
                <a:ext uri="{FF2B5EF4-FFF2-40B4-BE49-F238E27FC236}">
                  <a16:creationId xmlns:a16="http://schemas.microsoft.com/office/drawing/2014/main" id="{9DC8EAE9-7349-2CA5-AE0F-A886DC9206BE}"/>
                </a:ext>
              </a:extLst>
            </p:cNvPr>
            <p:cNvSpPr txBox="1">
              <a:spLocks noChangeArrowheads="1"/>
            </p:cNvSpPr>
            <p:nvPr/>
          </p:nvSpPr>
          <p:spPr bwMode="gray">
            <a:xfrm>
              <a:off x="2924506" y="2882131"/>
              <a:ext cx="3530628"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rPr>
                <a:t>Questions &amp;</a:t>
              </a: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 Thoughts</a:t>
              </a:r>
            </a:p>
          </p:txBody>
        </p:sp>
        <p:sp>
          <p:nvSpPr>
            <p:cNvPr id="16" name="Text Box 18">
              <a:extLst>
                <a:ext uri="{FF2B5EF4-FFF2-40B4-BE49-F238E27FC236}">
                  <a16:creationId xmlns:a16="http://schemas.microsoft.com/office/drawing/2014/main" id="{75F5A241-562F-0076-9E6C-415FCC8344B0}"/>
                </a:ext>
              </a:extLst>
            </p:cNvPr>
            <p:cNvSpPr txBox="1">
              <a:spLocks noChangeArrowheads="1"/>
            </p:cNvSpPr>
            <p:nvPr/>
          </p:nvSpPr>
          <p:spPr bwMode="gray">
            <a:xfrm>
              <a:off x="2412648" y="286486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5</a:t>
              </a:r>
            </a:p>
          </p:txBody>
        </p:sp>
      </p:grpSp>
      <p:grpSp>
        <p:nvGrpSpPr>
          <p:cNvPr id="4" name="组合 3">
            <a:extLst>
              <a:ext uri="{FF2B5EF4-FFF2-40B4-BE49-F238E27FC236}">
                <a16:creationId xmlns:a16="http://schemas.microsoft.com/office/drawing/2014/main" id="{85788C81-3652-A1E3-B820-E03003A4548D}"/>
              </a:ext>
            </a:extLst>
          </p:cNvPr>
          <p:cNvGrpSpPr/>
          <p:nvPr/>
        </p:nvGrpSpPr>
        <p:grpSpPr>
          <a:xfrm>
            <a:off x="2275415" y="2788084"/>
            <a:ext cx="4320480" cy="507045"/>
            <a:chOff x="2213820" y="2837505"/>
            <a:chExt cx="4320480" cy="507045"/>
          </a:xfrm>
        </p:grpSpPr>
        <p:sp>
          <p:nvSpPr>
            <p:cNvPr id="17" name="AutoShape 10">
              <a:extLst>
                <a:ext uri="{FF2B5EF4-FFF2-40B4-BE49-F238E27FC236}">
                  <a16:creationId xmlns:a16="http://schemas.microsoft.com/office/drawing/2014/main" id="{53C102F3-98AD-CDE9-D72B-97FF0CBB05B0}"/>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8" name="AutoShape 11">
              <a:extLst>
                <a:ext uri="{FF2B5EF4-FFF2-40B4-BE49-F238E27FC236}">
                  <a16:creationId xmlns:a16="http://schemas.microsoft.com/office/drawing/2014/main" id="{CA2086BC-2974-7E05-A7A4-3290B215583D}"/>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9" name="Text Box 12">
              <a:extLst>
                <a:ext uri="{FF2B5EF4-FFF2-40B4-BE49-F238E27FC236}">
                  <a16:creationId xmlns:a16="http://schemas.microsoft.com/office/drawing/2014/main" id="{230CBA63-1E3A-6AEF-F1D7-FDAC6A88549B}"/>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Proposed Method</a:t>
              </a:r>
            </a:p>
          </p:txBody>
        </p:sp>
        <p:sp>
          <p:nvSpPr>
            <p:cNvPr id="20" name="Text Box 18">
              <a:extLst>
                <a:ext uri="{FF2B5EF4-FFF2-40B4-BE49-F238E27FC236}">
                  <a16:creationId xmlns:a16="http://schemas.microsoft.com/office/drawing/2014/main" id="{652C7F45-99BF-EE62-4FCA-6D0771D29113}"/>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3</a:t>
              </a:r>
            </a:p>
          </p:txBody>
        </p:sp>
      </p:grpSp>
      <p:grpSp>
        <p:nvGrpSpPr>
          <p:cNvPr id="22" name="组合 21">
            <a:extLst>
              <a:ext uri="{FF2B5EF4-FFF2-40B4-BE49-F238E27FC236}">
                <a16:creationId xmlns:a16="http://schemas.microsoft.com/office/drawing/2014/main" id="{1DA811EB-036C-E78D-666A-45C0C1289E1D}"/>
              </a:ext>
            </a:extLst>
          </p:cNvPr>
          <p:cNvGrpSpPr/>
          <p:nvPr/>
        </p:nvGrpSpPr>
        <p:grpSpPr>
          <a:xfrm>
            <a:off x="2275415" y="3517064"/>
            <a:ext cx="4320480" cy="507045"/>
            <a:chOff x="2213820" y="2837505"/>
            <a:chExt cx="4320480" cy="507045"/>
          </a:xfrm>
        </p:grpSpPr>
        <p:sp>
          <p:nvSpPr>
            <p:cNvPr id="23" name="AutoShape 10">
              <a:extLst>
                <a:ext uri="{FF2B5EF4-FFF2-40B4-BE49-F238E27FC236}">
                  <a16:creationId xmlns:a16="http://schemas.microsoft.com/office/drawing/2014/main" id="{7712884E-7DB8-3A3D-EE2B-669609D9C7D7}"/>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24" name="AutoShape 11">
              <a:extLst>
                <a:ext uri="{FF2B5EF4-FFF2-40B4-BE49-F238E27FC236}">
                  <a16:creationId xmlns:a16="http://schemas.microsoft.com/office/drawing/2014/main" id="{5A43E2FD-0948-9D19-EAA1-BCD11FAE853E}"/>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25" name="Text Box 12">
              <a:extLst>
                <a:ext uri="{FF2B5EF4-FFF2-40B4-BE49-F238E27FC236}">
                  <a16:creationId xmlns:a16="http://schemas.microsoft.com/office/drawing/2014/main" id="{5FF2E1F3-7645-3C73-5FD5-DD5A7331192A}"/>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Experiments</a:t>
              </a:r>
            </a:p>
          </p:txBody>
        </p:sp>
        <p:sp>
          <p:nvSpPr>
            <p:cNvPr id="26" name="Text Box 18">
              <a:extLst>
                <a:ext uri="{FF2B5EF4-FFF2-40B4-BE49-F238E27FC236}">
                  <a16:creationId xmlns:a16="http://schemas.microsoft.com/office/drawing/2014/main" id="{2E92A858-2ACC-9FAA-D12F-2E8D6BA0DBB5}"/>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4</a:t>
              </a:r>
            </a:p>
          </p:txBody>
        </p:sp>
      </p:grpSp>
    </p:spTree>
    <p:extLst>
      <p:ext uri="{BB962C8B-B14F-4D97-AF65-F5344CB8AC3E}">
        <p14:creationId xmlns:p14="http://schemas.microsoft.com/office/powerpoint/2010/main" val="39681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Related Work</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E1C802BC-32D3-F01E-8E3E-802DC97E04CE}"/>
              </a:ext>
            </a:extLst>
          </p:cNvPr>
          <p:cNvSpPr txBox="1"/>
          <p:nvPr/>
        </p:nvSpPr>
        <p:spPr>
          <a:xfrm>
            <a:off x="215516" y="1203598"/>
            <a:ext cx="8712968" cy="2971967"/>
          </a:xfrm>
          <a:prstGeom prst="rect">
            <a:avLst/>
          </a:prstGeom>
          <a:noFill/>
        </p:spPr>
        <p:txBody>
          <a:bodyPr wrap="square" rtlCol="0">
            <a:spAutoFit/>
          </a:bodyPr>
          <a:lstStyle/>
          <a:p>
            <a:pPr marL="285750" indent="-285750" algn="l">
              <a:lnSpc>
                <a:spcPct val="200000"/>
              </a:lnSpc>
              <a:buFont typeface="Wingdings" panose="05000000000000000000" pitchFamily="2" charset="2"/>
              <a:buChar char="Ø"/>
            </a:pPr>
            <a:r>
              <a:rPr lang="en-US" altLang="zh-CN" sz="1600" dirty="0">
                <a:solidFill>
                  <a:srgbClr val="082764"/>
                </a:solidFill>
                <a:ea typeface="黑体" panose="02010609060101010101" pitchFamily="49" charset="-122"/>
                <a:cs typeface="Times New Roman" panose="02020603050405020304" pitchFamily="18" charset="0"/>
              </a:rPr>
              <a:t>Multi-label Classification</a:t>
            </a:r>
          </a:p>
          <a:p>
            <a:pPr marL="742950" lvl="1" indent="-285750" algn="l">
              <a:lnSpc>
                <a:spcPct val="200000"/>
              </a:lnSpc>
              <a:buFont typeface="Arial" panose="020B0604020202020204" pitchFamily="34" charset="0"/>
              <a:buChar char="•"/>
              <a:tabLst>
                <a:tab pos="266400" algn="l"/>
              </a:tabLst>
            </a:pPr>
            <a:r>
              <a:rPr lang="en-US" altLang="zh-CN" sz="1600" dirty="0">
                <a:solidFill>
                  <a:srgbClr val="082764"/>
                </a:solidFill>
                <a:ea typeface="黑体" panose="02010609060101010101" pitchFamily="49" charset="-122"/>
                <a:cs typeface="Times New Roman" panose="02020603050405020304" pitchFamily="18" charset="0"/>
              </a:rPr>
              <a:t>Divide a sample into multi-individual label</a:t>
            </a:r>
          </a:p>
          <a:p>
            <a:pPr marL="742950" lvl="1" indent="-285750" algn="l">
              <a:lnSpc>
                <a:spcPct val="200000"/>
              </a:lnSpc>
              <a:buFont typeface="Arial" panose="020B0604020202020204" pitchFamily="34" charset="0"/>
              <a:buChar char="•"/>
              <a:tabLst>
                <a:tab pos="266400" algn="l"/>
              </a:tabLst>
            </a:pPr>
            <a:r>
              <a:rPr lang="en-US" altLang="zh-CN" sz="1600" dirty="0">
                <a:solidFill>
                  <a:srgbClr val="082764"/>
                </a:solidFill>
                <a:ea typeface="黑体" panose="02010609060101010101" pitchFamily="49" charset="-122"/>
                <a:cs typeface="Times New Roman" panose="02020603050405020304" pitchFamily="18" charset="0"/>
              </a:rPr>
              <a:t>RNN and CNN</a:t>
            </a:r>
          </a:p>
          <a:p>
            <a:pPr marL="742950" lvl="1" indent="-285750" algn="l">
              <a:lnSpc>
                <a:spcPct val="200000"/>
              </a:lnSpc>
              <a:buFont typeface="Arial" panose="020B0604020202020204" pitchFamily="34" charset="0"/>
              <a:buChar char="•"/>
              <a:tabLst>
                <a:tab pos="266400" algn="l"/>
              </a:tabLst>
            </a:pPr>
            <a:r>
              <a:rPr lang="en-US" altLang="zh-CN" sz="1600" dirty="0">
                <a:solidFill>
                  <a:srgbClr val="082764"/>
                </a:solidFill>
                <a:ea typeface="黑体" panose="02010609060101010101" pitchFamily="49" charset="-122"/>
                <a:cs typeface="Times New Roman" panose="02020603050405020304" pitchFamily="18" charset="0"/>
              </a:rPr>
              <a:t>Graph Convolutional Network</a:t>
            </a:r>
          </a:p>
          <a:p>
            <a:pPr marL="742950" lvl="1" indent="-285750" algn="l">
              <a:lnSpc>
                <a:spcPct val="200000"/>
              </a:lnSpc>
              <a:buFont typeface="Arial" panose="020B0604020202020204" pitchFamily="34" charset="0"/>
              <a:buChar char="•"/>
              <a:tabLst>
                <a:tab pos="266400" algn="l"/>
              </a:tabLst>
            </a:pPr>
            <a:r>
              <a:rPr lang="en-US" altLang="zh-CN" sz="1600" dirty="0">
                <a:solidFill>
                  <a:srgbClr val="082764"/>
                </a:solidFill>
                <a:ea typeface="黑体" panose="02010609060101010101" pitchFamily="49" charset="-122"/>
                <a:cs typeface="Times New Roman" panose="02020603050405020304" pitchFamily="18" charset="0"/>
              </a:rPr>
              <a:t>Dao et al. utilize contrastive learning to lean multiple label-level representations from each sample.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Related Work</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E1C802BC-32D3-F01E-8E3E-802DC97E04CE}"/>
              </a:ext>
            </a:extLst>
          </p:cNvPr>
          <p:cNvSpPr txBox="1"/>
          <p:nvPr/>
        </p:nvSpPr>
        <p:spPr>
          <a:xfrm>
            <a:off x="251520" y="1203598"/>
            <a:ext cx="8712968" cy="2387192"/>
          </a:xfrm>
          <a:prstGeom prst="rect">
            <a:avLst/>
          </a:prstGeom>
          <a:noFill/>
        </p:spPr>
        <p:txBody>
          <a:bodyPr wrap="square" rtlCol="0">
            <a:spAutoFit/>
          </a:bodyPr>
          <a:lstStyle/>
          <a:p>
            <a:pPr marL="285750" indent="-285750" algn="l">
              <a:lnSpc>
                <a:spcPct val="200000"/>
              </a:lnSpc>
              <a:buFont typeface="Wingdings" panose="05000000000000000000" pitchFamily="2" charset="2"/>
              <a:buChar char="Ø"/>
            </a:pPr>
            <a:r>
              <a:rPr lang="en-US" altLang="zh-CN" sz="1600" dirty="0">
                <a:solidFill>
                  <a:srgbClr val="082764"/>
                </a:solidFill>
                <a:ea typeface="黑体" panose="02010609060101010101" pitchFamily="49" charset="-122"/>
                <a:cs typeface="Times New Roman" panose="02020603050405020304" pitchFamily="18" charset="0"/>
              </a:rPr>
              <a:t>Contrastive Learning</a:t>
            </a:r>
          </a:p>
          <a:p>
            <a:pPr marL="742950" lvl="1" indent="-285750" algn="l">
              <a:lnSpc>
                <a:spcPct val="150000"/>
              </a:lnSpc>
              <a:buFont typeface="Arial" panose="020B0604020202020204" pitchFamily="34" charset="0"/>
              <a:buChar char="•"/>
              <a:tabLst>
                <a:tab pos="266400" algn="l"/>
              </a:tabLst>
            </a:pPr>
            <a:r>
              <a:rPr lang="en-US" altLang="zh-CN" sz="1600" dirty="0" err="1">
                <a:solidFill>
                  <a:srgbClr val="082764"/>
                </a:solidFill>
                <a:ea typeface="黑体" panose="02010609060101010101" pitchFamily="49" charset="-122"/>
                <a:cs typeface="Times New Roman" panose="02020603050405020304" pitchFamily="18" charset="0"/>
              </a:rPr>
              <a:t>SimCLR</a:t>
            </a:r>
            <a:r>
              <a:rPr lang="en-US" altLang="zh-CN" sz="1600" dirty="0">
                <a:solidFill>
                  <a:srgbClr val="082764"/>
                </a:solidFill>
                <a:ea typeface="黑体" panose="02010609060101010101" pitchFamily="49" charset="-122"/>
                <a:cs typeface="Times New Roman" panose="02020603050405020304" pitchFamily="18" charset="0"/>
              </a:rPr>
              <a:t> (Chen et al. 2020) advises hard data augmentation and more negative samples for effective representation learning</a:t>
            </a:r>
          </a:p>
          <a:p>
            <a:pPr marL="742950" lvl="1" indent="-285750" algn="l">
              <a:lnSpc>
                <a:spcPct val="150000"/>
              </a:lnSpc>
              <a:buFont typeface="Arial" panose="020B0604020202020204" pitchFamily="34" charset="0"/>
              <a:buChar char="•"/>
              <a:tabLst>
                <a:tab pos="266400" algn="l"/>
              </a:tabLst>
            </a:pPr>
            <a:r>
              <a:rPr lang="en-US" altLang="zh-CN" sz="1600" dirty="0" err="1">
                <a:solidFill>
                  <a:srgbClr val="082764"/>
                </a:solidFill>
                <a:ea typeface="黑体" panose="02010609060101010101" pitchFamily="49" charset="-122"/>
                <a:cs typeface="Times New Roman" panose="02020603050405020304" pitchFamily="18" charset="0"/>
              </a:rPr>
              <a:t>MoCo</a:t>
            </a:r>
            <a:r>
              <a:rPr lang="en-US" altLang="zh-CN" sz="1600" dirty="0">
                <a:solidFill>
                  <a:srgbClr val="082764"/>
                </a:solidFill>
                <a:ea typeface="黑体" panose="02010609060101010101" pitchFamily="49" charset="-122"/>
                <a:cs typeface="Times New Roman" panose="02020603050405020304" pitchFamily="18" charset="0"/>
              </a:rPr>
              <a:t> (He et al. 2020) uses a queue for contrastive learning with stored negative samples</a:t>
            </a:r>
          </a:p>
          <a:p>
            <a:pPr marL="742950" lvl="1" indent="-285750" algn="l">
              <a:lnSpc>
                <a:spcPct val="150000"/>
              </a:lnSpc>
              <a:buFont typeface="Arial" panose="020B0604020202020204" pitchFamily="34" charset="0"/>
              <a:buChar char="•"/>
              <a:tabLst>
                <a:tab pos="266400" algn="l"/>
              </a:tabLst>
            </a:pPr>
            <a:r>
              <a:rPr lang="en-US" altLang="zh-CN" sz="1600" dirty="0" err="1">
                <a:solidFill>
                  <a:srgbClr val="082764"/>
                </a:solidFill>
                <a:ea typeface="黑体" panose="02010609060101010101" pitchFamily="49" charset="-122"/>
                <a:cs typeface="Times New Roman" panose="02020603050405020304" pitchFamily="18" charset="0"/>
              </a:rPr>
              <a:t>SupCon</a:t>
            </a:r>
            <a:r>
              <a:rPr lang="en-US" altLang="zh-CN" sz="1600" dirty="0">
                <a:solidFill>
                  <a:srgbClr val="082764"/>
                </a:solidFill>
                <a:ea typeface="黑体" panose="02010609060101010101" pitchFamily="49" charset="-122"/>
                <a:cs typeface="Times New Roman" panose="02020603050405020304" pitchFamily="18" charset="0"/>
              </a:rPr>
              <a:t> (Khosla et al. 2020) improves single-label classification using a modified contrastive loss, allowing multiple positives for one anchor</a:t>
            </a:r>
          </a:p>
        </p:txBody>
      </p:sp>
    </p:spTree>
    <p:extLst>
      <p:ext uri="{BB962C8B-B14F-4D97-AF65-F5344CB8AC3E}">
        <p14:creationId xmlns:p14="http://schemas.microsoft.com/office/powerpoint/2010/main" val="407321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06760-F6ED-F3A0-0FE5-FD907BC695C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17D9E482-E2AC-3E3C-F4FC-AE77F932A2B1}"/>
              </a:ext>
            </a:extLst>
          </p:cNvPr>
          <p:cNvSpPr>
            <a:spLocks noGrp="1"/>
          </p:cNvSpPr>
          <p:nvPr>
            <p:ph type="title"/>
          </p:nvPr>
        </p:nvSpPr>
        <p:spPr/>
        <p:txBody>
          <a:bodyPr/>
          <a:lstStyle/>
          <a:p>
            <a:r>
              <a:rPr lang="en-US" altLang="zh-CN" dirty="0"/>
              <a:t>Table of Contents</a:t>
            </a:r>
          </a:p>
        </p:txBody>
      </p:sp>
      <p:grpSp>
        <p:nvGrpSpPr>
          <p:cNvPr id="41" name="组合 40">
            <a:extLst>
              <a:ext uri="{FF2B5EF4-FFF2-40B4-BE49-F238E27FC236}">
                <a16:creationId xmlns:a16="http://schemas.microsoft.com/office/drawing/2014/main" id="{7F3D0BC3-3062-1FD7-8EB9-854D1F6D7856}"/>
              </a:ext>
            </a:extLst>
          </p:cNvPr>
          <p:cNvGrpSpPr/>
          <p:nvPr/>
        </p:nvGrpSpPr>
        <p:grpSpPr>
          <a:xfrm>
            <a:off x="2275415" y="2699444"/>
            <a:ext cx="4348514" cy="607341"/>
            <a:chOff x="2228207" y="1302988"/>
            <a:chExt cx="4320480" cy="603426"/>
          </a:xfrm>
        </p:grpSpPr>
        <p:sp>
          <p:nvSpPr>
            <p:cNvPr id="5" name="AutoShape 10">
              <a:extLst>
                <a:ext uri="{FF2B5EF4-FFF2-40B4-BE49-F238E27FC236}">
                  <a16:creationId xmlns:a16="http://schemas.microsoft.com/office/drawing/2014/main" id="{AB156E28-CADF-9227-28EE-387BED3A4BCB}"/>
                </a:ext>
              </a:extLst>
            </p:cNvPr>
            <p:cNvSpPr>
              <a:spLocks noChangeArrowheads="1"/>
            </p:cNvSpPr>
            <p:nvPr/>
          </p:nvSpPr>
          <p:spPr bwMode="gray">
            <a:xfrm>
              <a:off x="2588900" y="1339853"/>
              <a:ext cx="3959787" cy="469547"/>
            </a:xfrm>
            <a:prstGeom prst="roundRect">
              <a:avLst>
                <a:gd name="adj" fmla="val 16667"/>
              </a:avLst>
            </a:prstGeom>
            <a:noFill/>
            <a:ln w="28575" algn="ctr">
              <a:solidFill>
                <a:srgbClr val="00007F"/>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endParaRPr>
            </a:p>
          </p:txBody>
        </p:sp>
        <p:sp>
          <p:nvSpPr>
            <p:cNvPr id="6" name="AutoShape 11">
              <a:extLst>
                <a:ext uri="{FF2B5EF4-FFF2-40B4-BE49-F238E27FC236}">
                  <a16:creationId xmlns:a16="http://schemas.microsoft.com/office/drawing/2014/main" id="{84804ABA-7120-6BA1-ECA0-B8C1709F7E97}"/>
                </a:ext>
              </a:extLst>
            </p:cNvPr>
            <p:cNvSpPr>
              <a:spLocks noChangeArrowheads="1"/>
            </p:cNvSpPr>
            <p:nvPr/>
          </p:nvSpPr>
          <p:spPr bwMode="gray">
            <a:xfrm>
              <a:off x="2228207" y="1302988"/>
              <a:ext cx="718062" cy="603426"/>
            </a:xfrm>
            <a:prstGeom prst="diamond">
              <a:avLst/>
            </a:prstGeom>
            <a:solidFill>
              <a:srgbClr val="002060">
                <a:alpha val="96000"/>
              </a:srgbClr>
            </a:solidFill>
            <a:ln w="25400" algn="ctr">
              <a:solidFill>
                <a:srgbClr val="FFFFFF"/>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808080"/>
                </a:solidFill>
                <a:effectLst/>
                <a:uLnTx/>
                <a:uFillTx/>
                <a:latin typeface="Arial"/>
                <a:ea typeface="黑体" panose="02010609060101010101" pitchFamily="49" charset="-122"/>
                <a:cs typeface="+mn-cs"/>
              </a:endParaRPr>
            </a:p>
          </p:txBody>
        </p:sp>
        <p:sp>
          <p:nvSpPr>
            <p:cNvPr id="7" name="Text Box 12">
              <a:extLst>
                <a:ext uri="{FF2B5EF4-FFF2-40B4-BE49-F238E27FC236}">
                  <a16:creationId xmlns:a16="http://schemas.microsoft.com/office/drawing/2014/main" id="{25D4F2B9-6C83-CAD5-EC33-3896AA3A228B}"/>
                </a:ext>
              </a:extLst>
            </p:cNvPr>
            <p:cNvSpPr txBox="1">
              <a:spLocks noChangeArrowheads="1"/>
            </p:cNvSpPr>
            <p:nvPr/>
          </p:nvSpPr>
          <p:spPr bwMode="gray">
            <a:xfrm>
              <a:off x="2987824" y="1347614"/>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Arial"/>
                  <a:ea typeface="黑体" panose="02010609060101010101" pitchFamily="49" charset="-122"/>
                  <a:cs typeface="Arial" panose="020B0604020202020204" pitchFamily="34" charset="0"/>
                </a:rPr>
                <a:t>Proposed Method</a:t>
              </a:r>
            </a:p>
          </p:txBody>
        </p:sp>
        <p:sp>
          <p:nvSpPr>
            <p:cNvPr id="8" name="Text Box 18">
              <a:extLst>
                <a:ext uri="{FF2B5EF4-FFF2-40B4-BE49-F238E27FC236}">
                  <a16:creationId xmlns:a16="http://schemas.microsoft.com/office/drawing/2014/main" id="{39BC8F30-596B-DDDE-0E5F-516F720AF23E}"/>
                </a:ext>
              </a:extLst>
            </p:cNvPr>
            <p:cNvSpPr txBox="1">
              <a:spLocks noChangeArrowheads="1"/>
            </p:cNvSpPr>
            <p:nvPr/>
          </p:nvSpPr>
          <p:spPr bwMode="gray">
            <a:xfrm>
              <a:off x="2427035" y="1330350"/>
              <a:ext cx="356188" cy="4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FFFFFF"/>
                  </a:solidFill>
                  <a:latin typeface="Arial"/>
                  <a:ea typeface="黑体" panose="02010609060101010101" pitchFamily="49" charset="-122"/>
                  <a:cs typeface="Times New Roman" panose="02020603050405020304" pitchFamily="18" charset="0"/>
                </a:rPr>
                <a:t>3</a:t>
              </a:r>
              <a:endParaRPr kumimoji="0" lang="en-US" altLang="zh-CN" sz="2400" b="1" i="0" u="none" strike="noStrike" kern="0" cap="none" spc="0" normalizeH="0" baseline="0" noProof="0" dirty="0">
                <a:ln>
                  <a:noFill/>
                </a:ln>
                <a:solidFill>
                  <a:srgbClr val="FFFFFF"/>
                </a:solidFill>
                <a:effectLst/>
                <a:uLnTx/>
                <a:uFillTx/>
                <a:latin typeface="Arial"/>
                <a:ea typeface="黑体" panose="02010609060101010101" pitchFamily="49"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169653A8-BA67-B1E2-EE80-EAD54C697C25}"/>
              </a:ext>
            </a:extLst>
          </p:cNvPr>
          <p:cNvGrpSpPr/>
          <p:nvPr/>
        </p:nvGrpSpPr>
        <p:grpSpPr>
          <a:xfrm>
            <a:off x="2239957" y="1156454"/>
            <a:ext cx="4348514" cy="510335"/>
            <a:chOff x="2213820" y="2117425"/>
            <a:chExt cx="4320480" cy="507045"/>
          </a:xfrm>
        </p:grpSpPr>
        <p:sp>
          <p:nvSpPr>
            <p:cNvPr id="9" name="AutoShape 10">
              <a:extLst>
                <a:ext uri="{FF2B5EF4-FFF2-40B4-BE49-F238E27FC236}">
                  <a16:creationId xmlns:a16="http://schemas.microsoft.com/office/drawing/2014/main" id="{9F1C76B9-5E33-F6FE-E590-FBB4A27A59D6}"/>
                </a:ext>
              </a:extLst>
            </p:cNvPr>
            <p:cNvSpPr>
              <a:spLocks noChangeArrowheads="1"/>
            </p:cNvSpPr>
            <p:nvPr/>
          </p:nvSpPr>
          <p:spPr bwMode="gray">
            <a:xfrm>
              <a:off x="2574513" y="215429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0" name="AutoShape 11">
              <a:extLst>
                <a:ext uri="{FF2B5EF4-FFF2-40B4-BE49-F238E27FC236}">
                  <a16:creationId xmlns:a16="http://schemas.microsoft.com/office/drawing/2014/main" id="{A1770904-5FD3-2576-486D-9A1A98A6C6C6}"/>
                </a:ext>
              </a:extLst>
            </p:cNvPr>
            <p:cNvSpPr>
              <a:spLocks noChangeArrowheads="1"/>
            </p:cNvSpPr>
            <p:nvPr/>
          </p:nvSpPr>
          <p:spPr bwMode="gray">
            <a:xfrm>
              <a:off x="2213820" y="211742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1" name="Text Box 12">
              <a:extLst>
                <a:ext uri="{FF2B5EF4-FFF2-40B4-BE49-F238E27FC236}">
                  <a16:creationId xmlns:a16="http://schemas.microsoft.com/office/drawing/2014/main" id="{6174FE65-2A1F-C1DA-6FCB-D4E2F5B052D9}"/>
                </a:ext>
              </a:extLst>
            </p:cNvPr>
            <p:cNvSpPr txBox="1">
              <a:spLocks noChangeArrowheads="1"/>
            </p:cNvSpPr>
            <p:nvPr/>
          </p:nvSpPr>
          <p:spPr bwMode="gray">
            <a:xfrm>
              <a:off x="2973437" y="2162052"/>
              <a:ext cx="3330452"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Introduction</a:t>
              </a:r>
            </a:p>
          </p:txBody>
        </p:sp>
        <p:sp>
          <p:nvSpPr>
            <p:cNvPr id="12" name="Text Box 18">
              <a:extLst>
                <a:ext uri="{FF2B5EF4-FFF2-40B4-BE49-F238E27FC236}">
                  <a16:creationId xmlns:a16="http://schemas.microsoft.com/office/drawing/2014/main" id="{57BB1227-0AFB-3EB8-E11D-8D5A0863A6E7}"/>
                </a:ext>
              </a:extLst>
            </p:cNvPr>
            <p:cNvSpPr txBox="1">
              <a:spLocks noChangeArrowheads="1"/>
            </p:cNvSpPr>
            <p:nvPr/>
          </p:nvSpPr>
          <p:spPr bwMode="gray">
            <a:xfrm>
              <a:off x="2412648" y="214478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1</a:t>
              </a:r>
            </a:p>
          </p:txBody>
        </p:sp>
      </p:grpSp>
      <p:grpSp>
        <p:nvGrpSpPr>
          <p:cNvPr id="43" name="组合 42">
            <a:extLst>
              <a:ext uri="{FF2B5EF4-FFF2-40B4-BE49-F238E27FC236}">
                <a16:creationId xmlns:a16="http://schemas.microsoft.com/office/drawing/2014/main" id="{C59CE425-4240-C645-622C-E75A7DC35783}"/>
              </a:ext>
            </a:extLst>
          </p:cNvPr>
          <p:cNvGrpSpPr/>
          <p:nvPr/>
        </p:nvGrpSpPr>
        <p:grpSpPr>
          <a:xfrm>
            <a:off x="2247381" y="4264979"/>
            <a:ext cx="4348514" cy="510335"/>
            <a:chOff x="2213820" y="2837505"/>
            <a:chExt cx="4320480" cy="507045"/>
          </a:xfrm>
        </p:grpSpPr>
        <p:sp>
          <p:nvSpPr>
            <p:cNvPr id="13" name="AutoShape 10">
              <a:extLst>
                <a:ext uri="{FF2B5EF4-FFF2-40B4-BE49-F238E27FC236}">
                  <a16:creationId xmlns:a16="http://schemas.microsoft.com/office/drawing/2014/main" id="{82DA160C-B6CC-6718-1DFC-CB23955658E8}"/>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4" name="AutoShape 11">
              <a:extLst>
                <a:ext uri="{FF2B5EF4-FFF2-40B4-BE49-F238E27FC236}">
                  <a16:creationId xmlns:a16="http://schemas.microsoft.com/office/drawing/2014/main" id="{4EF80702-4C67-DCA3-921B-2D229B07C96E}"/>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5" name="Text Box 12">
              <a:extLst>
                <a:ext uri="{FF2B5EF4-FFF2-40B4-BE49-F238E27FC236}">
                  <a16:creationId xmlns:a16="http://schemas.microsoft.com/office/drawing/2014/main" id="{EEF272B3-DB3B-E101-6A39-8E51222A56D5}"/>
                </a:ext>
              </a:extLst>
            </p:cNvPr>
            <p:cNvSpPr txBox="1">
              <a:spLocks noChangeArrowheads="1"/>
            </p:cNvSpPr>
            <p:nvPr/>
          </p:nvSpPr>
          <p:spPr bwMode="gray">
            <a:xfrm>
              <a:off x="2924506" y="2882131"/>
              <a:ext cx="3530629" cy="458689"/>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eaLnBrk="1" hangingPunct="1">
                <a:defRPr/>
              </a:pPr>
              <a:r>
                <a:rPr kumimoji="0" lang="en-US" altLang="zh-CN" sz="2400" dirty="0">
                  <a:solidFill>
                    <a:srgbClr val="292929">
                      <a:lumMod val="25000"/>
                      <a:lumOff val="75000"/>
                    </a:srgbClr>
                  </a:solidFill>
                  <a:latin typeface="Arial"/>
                  <a:ea typeface="黑体" panose="02010609060101010101" pitchFamily="49" charset="-122"/>
                  <a:cs typeface="Arial" panose="020B0604020202020204" pitchFamily="34" charset="0"/>
                </a:rPr>
                <a:t>Questions &amp;</a:t>
              </a: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 Thoughts</a:t>
              </a:r>
            </a:p>
          </p:txBody>
        </p:sp>
        <p:sp>
          <p:nvSpPr>
            <p:cNvPr id="16" name="Text Box 18">
              <a:extLst>
                <a:ext uri="{FF2B5EF4-FFF2-40B4-BE49-F238E27FC236}">
                  <a16:creationId xmlns:a16="http://schemas.microsoft.com/office/drawing/2014/main" id="{0DEAE453-6ABB-4E25-4BC4-84EEEBE4966A}"/>
                </a:ext>
              </a:extLst>
            </p:cNvPr>
            <p:cNvSpPr txBox="1">
              <a:spLocks noChangeArrowheads="1"/>
            </p:cNvSpPr>
            <p:nvPr/>
          </p:nvSpPr>
          <p:spPr bwMode="gray">
            <a:xfrm>
              <a:off x="2412648" y="2864867"/>
              <a:ext cx="356188" cy="457407"/>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5</a:t>
              </a:r>
            </a:p>
          </p:txBody>
        </p:sp>
      </p:grpSp>
      <p:grpSp>
        <p:nvGrpSpPr>
          <p:cNvPr id="4" name="组合 3">
            <a:extLst>
              <a:ext uri="{FF2B5EF4-FFF2-40B4-BE49-F238E27FC236}">
                <a16:creationId xmlns:a16="http://schemas.microsoft.com/office/drawing/2014/main" id="{58E78579-2E25-EBA8-1E92-11D52EB198CD}"/>
              </a:ext>
            </a:extLst>
          </p:cNvPr>
          <p:cNvGrpSpPr/>
          <p:nvPr/>
        </p:nvGrpSpPr>
        <p:grpSpPr>
          <a:xfrm>
            <a:off x="2275415" y="1972075"/>
            <a:ext cx="4320480" cy="507045"/>
            <a:chOff x="2213820" y="2837505"/>
            <a:chExt cx="4320480" cy="507045"/>
          </a:xfrm>
        </p:grpSpPr>
        <p:sp>
          <p:nvSpPr>
            <p:cNvPr id="17" name="AutoShape 10">
              <a:extLst>
                <a:ext uri="{FF2B5EF4-FFF2-40B4-BE49-F238E27FC236}">
                  <a16:creationId xmlns:a16="http://schemas.microsoft.com/office/drawing/2014/main" id="{A67C41EF-CF29-0EAC-1372-7DDC3623B3CD}"/>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18" name="AutoShape 11">
              <a:extLst>
                <a:ext uri="{FF2B5EF4-FFF2-40B4-BE49-F238E27FC236}">
                  <a16:creationId xmlns:a16="http://schemas.microsoft.com/office/drawing/2014/main" id="{68E6836C-C416-6E3C-0E41-4DB8F2D11995}"/>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19" name="Text Box 12">
              <a:extLst>
                <a:ext uri="{FF2B5EF4-FFF2-40B4-BE49-F238E27FC236}">
                  <a16:creationId xmlns:a16="http://schemas.microsoft.com/office/drawing/2014/main" id="{24F1B389-DD3C-7EB5-11BD-C5A05869AAAB}"/>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Related Work</a:t>
              </a:r>
            </a:p>
          </p:txBody>
        </p:sp>
        <p:sp>
          <p:nvSpPr>
            <p:cNvPr id="20" name="Text Box 18">
              <a:extLst>
                <a:ext uri="{FF2B5EF4-FFF2-40B4-BE49-F238E27FC236}">
                  <a16:creationId xmlns:a16="http://schemas.microsoft.com/office/drawing/2014/main" id="{787F8CAC-3974-9DF9-7476-CA7148F0FFDD}"/>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kern="0" dirty="0">
                  <a:solidFill>
                    <a:srgbClr val="292929">
                      <a:lumMod val="25000"/>
                      <a:lumOff val="75000"/>
                    </a:srgbClr>
                  </a:solidFill>
                  <a:latin typeface="Arial"/>
                  <a:ea typeface="黑体" panose="02010609060101010101" pitchFamily="49" charset="-122"/>
                  <a:cs typeface="Times New Roman" panose="02020603050405020304" pitchFamily="18" charset="0"/>
                </a:rPr>
                <a:t>2</a:t>
              </a:r>
              <a:endPar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D8BE554A-58A8-1345-5D22-65ACDD87799F}"/>
              </a:ext>
            </a:extLst>
          </p:cNvPr>
          <p:cNvGrpSpPr/>
          <p:nvPr/>
        </p:nvGrpSpPr>
        <p:grpSpPr>
          <a:xfrm>
            <a:off x="2275415" y="3517064"/>
            <a:ext cx="4320480" cy="507045"/>
            <a:chOff x="2213820" y="2837505"/>
            <a:chExt cx="4320480" cy="507045"/>
          </a:xfrm>
        </p:grpSpPr>
        <p:sp>
          <p:nvSpPr>
            <p:cNvPr id="23" name="AutoShape 10">
              <a:extLst>
                <a:ext uri="{FF2B5EF4-FFF2-40B4-BE49-F238E27FC236}">
                  <a16:creationId xmlns:a16="http://schemas.microsoft.com/office/drawing/2014/main" id="{5D51002A-9917-5C5F-4F13-521E207D5CE1}"/>
                </a:ext>
              </a:extLst>
            </p:cNvPr>
            <p:cNvSpPr>
              <a:spLocks noChangeArrowheads="1"/>
            </p:cNvSpPr>
            <p:nvPr/>
          </p:nvSpPr>
          <p:spPr bwMode="gray">
            <a:xfrm>
              <a:off x="2574513" y="2874370"/>
              <a:ext cx="3959787" cy="469547"/>
            </a:xfrm>
            <a:prstGeom prst="roundRect">
              <a:avLst>
                <a:gd name="adj" fmla="val 16667"/>
              </a:avLst>
            </a:prstGeom>
            <a:noFill/>
            <a:ln w="28575" algn="ctr">
              <a:solidFill>
                <a:schemeClr val="bg1">
                  <a:lumMod val="65000"/>
                </a:schemeClr>
              </a:solidFill>
              <a:round/>
            </a:ln>
            <a:effectLst>
              <a:outerShdw blurRad="88900" dist="63500" dir="2400000" sx="98000" sy="98000" algn="ctr" rotWithShape="0">
                <a:srgbClr val="808080"/>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endParaRPr>
            </a:p>
          </p:txBody>
        </p:sp>
        <p:sp>
          <p:nvSpPr>
            <p:cNvPr id="24" name="AutoShape 11">
              <a:extLst>
                <a:ext uri="{FF2B5EF4-FFF2-40B4-BE49-F238E27FC236}">
                  <a16:creationId xmlns:a16="http://schemas.microsoft.com/office/drawing/2014/main" id="{BB03E098-16BA-849A-F31D-2C9D105338CF}"/>
                </a:ext>
              </a:extLst>
            </p:cNvPr>
            <p:cNvSpPr>
              <a:spLocks noChangeArrowheads="1"/>
            </p:cNvSpPr>
            <p:nvPr/>
          </p:nvSpPr>
          <p:spPr bwMode="gray">
            <a:xfrm>
              <a:off x="2213820" y="2837505"/>
              <a:ext cx="718062" cy="507045"/>
            </a:xfrm>
            <a:prstGeom prst="diamond">
              <a:avLst/>
            </a:prstGeom>
            <a:solidFill>
              <a:schemeClr val="bg1">
                <a:lumMod val="65000"/>
              </a:schemeClr>
            </a:solidFill>
            <a:ln w="25400" algn="ctr">
              <a:solidFill>
                <a:schemeClr val="bg1">
                  <a:lumMod val="65000"/>
                </a:schemeClr>
              </a:solidFill>
              <a:miter lim="800000"/>
            </a:ln>
            <a:effectLst>
              <a:outerShdw blurRad="177800" dist="114300" dir="4320000" sx="91000" sy="91000" algn="ctr" rotWithShape="0">
                <a:srgbClr val="333333">
                  <a:alpha val="45000"/>
                </a:srgb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292929">
                    <a:lumMod val="25000"/>
                    <a:lumOff val="75000"/>
                  </a:srgbClr>
                </a:solidFill>
                <a:effectLst/>
                <a:uLnTx/>
                <a:uFillTx/>
                <a:latin typeface="Arial"/>
                <a:ea typeface="黑体" panose="02010609060101010101" pitchFamily="49" charset="-122"/>
                <a:cs typeface="+mn-cs"/>
              </a:endParaRPr>
            </a:p>
          </p:txBody>
        </p:sp>
        <p:sp>
          <p:nvSpPr>
            <p:cNvPr id="25" name="Text Box 12">
              <a:extLst>
                <a:ext uri="{FF2B5EF4-FFF2-40B4-BE49-F238E27FC236}">
                  <a16:creationId xmlns:a16="http://schemas.microsoft.com/office/drawing/2014/main" id="{0C60E3D0-20F3-6112-657D-741F82FFEC42}"/>
                </a:ext>
              </a:extLst>
            </p:cNvPr>
            <p:cNvSpPr txBox="1">
              <a:spLocks noChangeArrowheads="1"/>
            </p:cNvSpPr>
            <p:nvPr/>
          </p:nvSpPr>
          <p:spPr bwMode="gray">
            <a:xfrm>
              <a:off x="2973437" y="2882131"/>
              <a:ext cx="3330452" cy="460375"/>
            </a:xfrm>
            <a:prstGeom prst="rect">
              <a:avLst/>
            </a:prstGeom>
            <a:noFill/>
            <a:ln w="9525" algn="ctr">
              <a:noFill/>
              <a:miter lim="800000"/>
            </a:ln>
            <a:effectLst/>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Arial" panose="020B0604020202020204" pitchFamily="34" charset="0"/>
                </a:rPr>
                <a:t>Experiments</a:t>
              </a:r>
            </a:p>
          </p:txBody>
        </p:sp>
        <p:sp>
          <p:nvSpPr>
            <p:cNvPr id="26" name="Text Box 18">
              <a:extLst>
                <a:ext uri="{FF2B5EF4-FFF2-40B4-BE49-F238E27FC236}">
                  <a16:creationId xmlns:a16="http://schemas.microsoft.com/office/drawing/2014/main" id="{137EFA39-88FD-43F7-EEC5-FBD31354B5F2}"/>
                </a:ext>
              </a:extLst>
            </p:cNvPr>
            <p:cNvSpPr txBox="1">
              <a:spLocks noChangeArrowheads="1"/>
            </p:cNvSpPr>
            <p:nvPr/>
          </p:nvSpPr>
          <p:spPr bwMode="gray">
            <a:xfrm>
              <a:off x="2412648" y="2864867"/>
              <a:ext cx="356188" cy="460375"/>
            </a:xfrm>
            <a:prstGeom prst="rect">
              <a:avLst/>
            </a:prstGeom>
            <a:noFill/>
            <a:ln w="9525" algn="ctr">
              <a:noFill/>
              <a:miter lim="800000"/>
            </a:ln>
          </p:spPr>
          <p:txBody>
            <a:bodyPr wrap="square">
              <a:spAutoFit/>
            </a:bodyPr>
            <a:lstStyle>
              <a:lvl1pPr eaLnBrk="0" hangingPunct="0">
                <a:defRPr kumimoji="1" sz="1600" b="1">
                  <a:solidFill>
                    <a:schemeClr val="bg2"/>
                  </a:solidFill>
                  <a:latin typeface="Arial" panose="020B0604020202020204" pitchFamily="34" charset="0"/>
                  <a:ea typeface="宋体" panose="02010600030101010101" pitchFamily="2" charset="-122"/>
                </a:defRPr>
              </a:lvl1pPr>
              <a:lvl2pPr marL="742950" indent="-285750" eaLnBrk="0" hangingPunct="0">
                <a:defRPr kumimoji="1" sz="1600" b="1">
                  <a:solidFill>
                    <a:schemeClr val="bg2"/>
                  </a:solidFill>
                  <a:latin typeface="Arial" panose="020B0604020202020204" pitchFamily="34" charset="0"/>
                  <a:ea typeface="宋体" panose="02010600030101010101" pitchFamily="2" charset="-122"/>
                </a:defRPr>
              </a:lvl2pPr>
              <a:lvl3pPr marL="1143000" indent="-228600" eaLnBrk="0" hangingPunct="0">
                <a:defRPr kumimoji="1" sz="1600" b="1">
                  <a:solidFill>
                    <a:schemeClr val="bg2"/>
                  </a:solidFill>
                  <a:latin typeface="Arial" panose="020B0604020202020204" pitchFamily="34" charset="0"/>
                  <a:ea typeface="宋体" panose="02010600030101010101" pitchFamily="2" charset="-122"/>
                </a:defRPr>
              </a:lvl3pPr>
              <a:lvl4pPr marL="1600200" indent="-228600" eaLnBrk="0" hangingPunct="0">
                <a:defRPr kumimoji="1" sz="1600" b="1">
                  <a:solidFill>
                    <a:schemeClr val="bg2"/>
                  </a:solidFill>
                  <a:latin typeface="Arial" panose="020B0604020202020204" pitchFamily="34" charset="0"/>
                  <a:ea typeface="宋体" panose="02010600030101010101" pitchFamily="2" charset="-122"/>
                </a:defRPr>
              </a:lvl4pPr>
              <a:lvl5pPr marL="2057400" indent="-228600" eaLnBrk="0" hangingPunct="0">
                <a:defRPr kumimoji="1" sz="1600" b="1">
                  <a:solidFill>
                    <a:schemeClr val="bg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1600" b="1">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292929">
                      <a:lumMod val="25000"/>
                      <a:lumOff val="75000"/>
                    </a:srgbClr>
                  </a:solidFill>
                  <a:effectLst/>
                  <a:uLnTx/>
                  <a:uFillTx/>
                  <a:latin typeface="Arial"/>
                  <a:ea typeface="黑体" panose="02010609060101010101" pitchFamily="49" charset="-122"/>
                  <a:cs typeface="Times New Roman" panose="02020603050405020304" pitchFamily="18" charset="0"/>
                </a:rPr>
                <a:t>4</a:t>
              </a:r>
            </a:p>
          </p:txBody>
        </p:sp>
      </p:grpSp>
    </p:spTree>
    <p:extLst>
      <p:ext uri="{BB962C8B-B14F-4D97-AF65-F5344CB8AC3E}">
        <p14:creationId xmlns:p14="http://schemas.microsoft.com/office/powerpoint/2010/main" val="1553971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c5MjFhMWU2NGM4ZWFhYjVmNDExMmFhMTg1ZWU1Y2UifQ=="/>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gn="l">
          <a:lnSpc>
            <a:spcPct val="150000"/>
          </a:lnSpc>
          <a:defRPr sz="1600" kern="0" dirty="0" smtClean="0">
            <a:latin typeface="微软雅黑" panose="020B0503020204020204" pitchFamily="34" charset="-122"/>
            <a:ea typeface="微软雅黑" panose="020B0503020204020204" pitchFamily="34" charset="-122"/>
            <a:cs typeface="黑体" panose="02010609060101010101" pitchFamily="49" charset="-122"/>
          </a:defRPr>
        </a:defPPr>
      </a:lstStyle>
    </a:spDef>
    <a:lnDef>
      <a:spPr bwMode="auto">
        <a:solidFill>
          <a:schemeClr val="bg1"/>
        </a:solidFill>
        <a:ln w="9525" cap="flat" cmpd="sng" algn="ctr">
          <a:solidFill>
            <a:srgbClr val="0000FF"/>
          </a:solidFill>
          <a:prstDash val="solid"/>
          <a:round/>
          <a:headEnd type="none" w="med" len="med"/>
          <a:tailEnd type="none" w="med" len="med"/>
        </a:ln>
      </a:spPr>
      <a:body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4548</TotalTime>
  <Words>706</Words>
  <Application>Microsoft Office PowerPoint</Application>
  <PresentationFormat>全屏显示(16:9)</PresentationFormat>
  <Paragraphs>123</Paragraphs>
  <Slides>17</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-apple-system</vt:lpstr>
      <vt:lpstr>黑体</vt:lpstr>
      <vt:lpstr>Arial</vt:lpstr>
      <vt:lpstr>Times New Roman</vt:lpstr>
      <vt:lpstr>Wingdings</vt:lpstr>
      <vt:lpstr>Axis</vt:lpstr>
      <vt:lpstr>Multi-Label Supervised Contrastive Learning</vt:lpstr>
      <vt:lpstr>Table of Contents</vt:lpstr>
      <vt:lpstr>Introduction</vt:lpstr>
      <vt:lpstr>Introduction</vt:lpstr>
      <vt:lpstr>Introduction</vt:lpstr>
      <vt:lpstr>Table of Contents</vt:lpstr>
      <vt:lpstr>Related Work</vt:lpstr>
      <vt:lpstr>Related Work</vt:lpstr>
      <vt:lpstr>Table of Contents</vt:lpstr>
      <vt:lpstr>Proposed Method</vt:lpstr>
      <vt:lpstr>Proposed Method</vt:lpstr>
      <vt:lpstr>Table of Contents</vt:lpstr>
      <vt:lpstr>Experiments</vt:lpstr>
      <vt:lpstr>Experiments</vt:lpstr>
      <vt:lpstr>Table of Contents</vt:lpstr>
      <vt:lpstr>Questions &amp; Thoughts</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n c</cp:lastModifiedBy>
  <cp:revision>3964</cp:revision>
  <cp:lastPrinted>2024-01-03T02:38:00Z</cp:lastPrinted>
  <dcterms:created xsi:type="dcterms:W3CDTF">2024-01-03T02:38:00Z</dcterms:created>
  <dcterms:modified xsi:type="dcterms:W3CDTF">2024-05-04T00:50:19Z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5C8B478C015FE3638FDB8C65082815A7_43</vt:lpwstr>
  </property>
  <property fmtid="{D5CDD505-2E9C-101B-9397-08002B2CF9AE}" pid="3" name="KSOProductBuildVer">
    <vt:lpwstr>2052-12.1.0.15990</vt:lpwstr>
  </property>
</Properties>
</file>