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9" r:id="rId3"/>
    <p:sldId id="260" r:id="rId4"/>
    <p:sldId id="261"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8067D-8830-4D3F-B7C5-A9990BF2598E}" v="9" dt="2024-12-13T18:17:22.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842" autoAdjust="0"/>
  </p:normalViewPr>
  <p:slideViewPr>
    <p:cSldViewPr snapToGrid="0">
      <p:cViewPr varScale="1">
        <p:scale>
          <a:sx n="75" d="100"/>
          <a:sy n="75" d="100"/>
        </p:scale>
        <p:origin x="11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iqa Ijaz" userId="7f461a1044a1db3d" providerId="LiveId" clId="{F1A8067D-8830-4D3F-B7C5-A9990BF2598E}"/>
    <pc:docChg chg="undo custSel addSld modSld">
      <pc:chgData name="Sabiqa Ijaz" userId="7f461a1044a1db3d" providerId="LiveId" clId="{F1A8067D-8830-4D3F-B7C5-A9990BF2598E}" dt="2024-12-13T18:29:50.791" v="115" actId="14100"/>
      <pc:docMkLst>
        <pc:docMk/>
      </pc:docMkLst>
      <pc:sldChg chg="addSp modSp new mod">
        <pc:chgData name="Sabiqa Ijaz" userId="7f461a1044a1db3d" providerId="LiveId" clId="{F1A8067D-8830-4D3F-B7C5-A9990BF2598E}" dt="2024-12-13T18:08:21.854" v="26" actId="113"/>
        <pc:sldMkLst>
          <pc:docMk/>
          <pc:sldMk cId="2752050081" sldId="267"/>
        </pc:sldMkLst>
        <pc:spChg chg="add mod">
          <ac:chgData name="Sabiqa Ijaz" userId="7f461a1044a1db3d" providerId="LiveId" clId="{F1A8067D-8830-4D3F-B7C5-A9990BF2598E}" dt="2024-12-13T18:08:21.854" v="26" actId="113"/>
          <ac:spMkLst>
            <pc:docMk/>
            <pc:sldMk cId="2752050081" sldId="267"/>
            <ac:spMk id="3" creationId="{CC544CA8-7798-2FD9-6F0E-4F019E9400B3}"/>
          </ac:spMkLst>
        </pc:spChg>
      </pc:sldChg>
      <pc:sldChg chg="addSp delSp modSp new mod setBg">
        <pc:chgData name="Sabiqa Ijaz" userId="7f461a1044a1db3d" providerId="LiveId" clId="{F1A8067D-8830-4D3F-B7C5-A9990BF2598E}" dt="2024-12-13T18:14:47.692" v="71" actId="20577"/>
        <pc:sldMkLst>
          <pc:docMk/>
          <pc:sldMk cId="2396471557" sldId="268"/>
        </pc:sldMkLst>
        <pc:spChg chg="add del">
          <ac:chgData name="Sabiqa Ijaz" userId="7f461a1044a1db3d" providerId="LiveId" clId="{F1A8067D-8830-4D3F-B7C5-A9990BF2598E}" dt="2024-12-13T18:09:48.075" v="36" actId="26606"/>
          <ac:spMkLst>
            <pc:docMk/>
            <pc:sldMk cId="2396471557" sldId="268"/>
            <ac:spMk id="5" creationId="{52B1435E-BAB8-43AB-AF6A-C15D437DCB1B}"/>
          </ac:spMkLst>
        </pc:spChg>
        <pc:spChg chg="add del">
          <ac:chgData name="Sabiqa Ijaz" userId="7f461a1044a1db3d" providerId="LiveId" clId="{F1A8067D-8830-4D3F-B7C5-A9990BF2598E}" dt="2024-12-13T18:10:04.471" v="42" actId="26606"/>
          <ac:spMkLst>
            <pc:docMk/>
            <pc:sldMk cId="2396471557" sldId="268"/>
            <ac:spMk id="6" creationId="{D3031615-4E70-4AA1-B27C-F56E25379C5E}"/>
          </ac:spMkLst>
        </pc:spChg>
        <pc:spChg chg="add del">
          <ac:chgData name="Sabiqa Ijaz" userId="7f461a1044a1db3d" providerId="LiveId" clId="{F1A8067D-8830-4D3F-B7C5-A9990BF2598E}" dt="2024-12-13T18:09:51.928" v="38" actId="26606"/>
          <ac:spMkLst>
            <pc:docMk/>
            <pc:sldMk cId="2396471557" sldId="268"/>
            <ac:spMk id="7" creationId="{2937D191-13D4-4D46-AA31-AA8157D36E28}"/>
          </ac:spMkLst>
        </pc:spChg>
        <pc:spChg chg="add del">
          <ac:chgData name="Sabiqa Ijaz" userId="7f461a1044a1db3d" providerId="LiveId" clId="{F1A8067D-8830-4D3F-B7C5-A9990BF2598E}" dt="2024-12-13T18:09:39.255" v="32" actId="26606"/>
          <ac:spMkLst>
            <pc:docMk/>
            <pc:sldMk cId="2396471557" sldId="268"/>
            <ac:spMk id="8" creationId="{2937D191-13D4-4D46-AA31-AA8157D36E28}"/>
          </ac:spMkLst>
        </pc:spChg>
        <pc:spChg chg="add del">
          <ac:chgData name="Sabiqa Ijaz" userId="7f461a1044a1db3d" providerId="LiveId" clId="{F1A8067D-8830-4D3F-B7C5-A9990BF2598E}" dt="2024-12-13T18:09:51.928" v="38" actId="26606"/>
          <ac:spMkLst>
            <pc:docMk/>
            <pc:sldMk cId="2396471557" sldId="268"/>
            <ac:spMk id="9" creationId="{1B796756-8CDE-44C7-BF60-022DF3B3A7B7}"/>
          </ac:spMkLst>
        </pc:spChg>
        <pc:spChg chg="add del">
          <ac:chgData name="Sabiqa Ijaz" userId="7f461a1044a1db3d" providerId="LiveId" clId="{F1A8067D-8830-4D3F-B7C5-A9990BF2598E}" dt="2024-12-13T18:09:39.255" v="32" actId="26606"/>
          <ac:spMkLst>
            <pc:docMk/>
            <pc:sldMk cId="2396471557" sldId="268"/>
            <ac:spMk id="10" creationId="{1B796756-8CDE-44C7-BF60-022DF3B3A7B7}"/>
          </ac:spMkLst>
        </pc:spChg>
        <pc:spChg chg="add del">
          <ac:chgData name="Sabiqa Ijaz" userId="7f461a1044a1db3d" providerId="LiveId" clId="{F1A8067D-8830-4D3F-B7C5-A9990BF2598E}" dt="2024-12-13T18:09:51.928" v="38" actId="26606"/>
          <ac:spMkLst>
            <pc:docMk/>
            <pc:sldMk cId="2396471557" sldId="268"/>
            <ac:spMk id="11" creationId="{B502A146-6461-45FE-B52F-8F9B510D9E31}"/>
          </ac:spMkLst>
        </pc:spChg>
        <pc:spChg chg="add del">
          <ac:chgData name="Sabiqa Ijaz" userId="7f461a1044a1db3d" providerId="LiveId" clId="{F1A8067D-8830-4D3F-B7C5-A9990BF2598E}" dt="2024-12-13T18:09:39.255" v="32" actId="26606"/>
          <ac:spMkLst>
            <pc:docMk/>
            <pc:sldMk cId="2396471557" sldId="268"/>
            <ac:spMk id="12" creationId="{B502A146-6461-45FE-B52F-8F9B510D9E31}"/>
          </ac:spMkLst>
        </pc:spChg>
        <pc:spChg chg="add del">
          <ac:chgData name="Sabiqa Ijaz" userId="7f461a1044a1db3d" providerId="LiveId" clId="{F1A8067D-8830-4D3F-B7C5-A9990BF2598E}" dt="2024-12-13T18:09:51.928" v="38" actId="26606"/>
          <ac:spMkLst>
            <pc:docMk/>
            <pc:sldMk cId="2396471557" sldId="268"/>
            <ac:spMk id="13" creationId="{95A115E8-EE09-4F41-9329-56DEEE8ABE20}"/>
          </ac:spMkLst>
        </pc:spChg>
        <pc:spChg chg="add del">
          <ac:chgData name="Sabiqa Ijaz" userId="7f461a1044a1db3d" providerId="LiveId" clId="{F1A8067D-8830-4D3F-B7C5-A9990BF2598E}" dt="2024-12-13T18:09:39.255" v="32" actId="26606"/>
          <ac:spMkLst>
            <pc:docMk/>
            <pc:sldMk cId="2396471557" sldId="268"/>
            <ac:spMk id="14" creationId="{95A115E8-EE09-4F41-9329-56DEEE8ABE20}"/>
          </ac:spMkLst>
        </pc:spChg>
        <pc:spChg chg="add del">
          <ac:chgData name="Sabiqa Ijaz" userId="7f461a1044a1db3d" providerId="LiveId" clId="{F1A8067D-8830-4D3F-B7C5-A9990BF2598E}" dt="2024-12-13T18:10:04.471" v="42" actId="26606"/>
          <ac:spMkLst>
            <pc:docMk/>
            <pc:sldMk cId="2396471557" sldId="268"/>
            <ac:spMk id="15" creationId="{32386D96-DF72-4275-B766-E00CBBFB0F2A}"/>
          </ac:spMkLst>
        </pc:spChg>
        <pc:spChg chg="add mod">
          <ac:chgData name="Sabiqa Ijaz" userId="7f461a1044a1db3d" providerId="LiveId" clId="{F1A8067D-8830-4D3F-B7C5-A9990BF2598E}" dt="2024-12-13T18:14:25.560" v="69" actId="1076"/>
          <ac:spMkLst>
            <pc:docMk/>
            <pc:sldMk cId="2396471557" sldId="268"/>
            <ac:spMk id="16" creationId="{39177C51-BCA9-58E0-8A74-66CB81F040AB}"/>
          </ac:spMkLst>
        </pc:spChg>
        <pc:spChg chg="add del">
          <ac:chgData name="Sabiqa Ijaz" userId="7f461a1044a1db3d" providerId="LiveId" clId="{F1A8067D-8830-4D3F-B7C5-A9990BF2598E}" dt="2024-12-13T18:10:13.617" v="45" actId="26606"/>
          <ac:spMkLst>
            <pc:docMk/>
            <pc:sldMk cId="2396471557" sldId="268"/>
            <ac:spMk id="17" creationId="{DFB3CEA1-88D9-42FB-88ED-1E9807FE6596}"/>
          </ac:spMkLst>
        </pc:spChg>
        <pc:spChg chg="add del">
          <ac:chgData name="Sabiqa Ijaz" userId="7f461a1044a1db3d" providerId="LiveId" clId="{F1A8067D-8830-4D3F-B7C5-A9990BF2598E}" dt="2024-12-13T18:10:13.617" v="45" actId="26606"/>
          <ac:spMkLst>
            <pc:docMk/>
            <pc:sldMk cId="2396471557" sldId="268"/>
            <ac:spMk id="18" creationId="{9A6C928E-4252-4F33-8C34-E50A12A3170B}"/>
          </ac:spMkLst>
        </pc:spChg>
        <pc:spChg chg="add mod">
          <ac:chgData name="Sabiqa Ijaz" userId="7f461a1044a1db3d" providerId="LiveId" clId="{F1A8067D-8830-4D3F-B7C5-A9990BF2598E}" dt="2024-12-13T18:14:47.692" v="71" actId="20577"/>
          <ac:spMkLst>
            <pc:docMk/>
            <pc:sldMk cId="2396471557" sldId="268"/>
            <ac:spMk id="20" creationId="{829A2FAC-AF42-0805-7CF0-85D9F2C67A81}"/>
          </ac:spMkLst>
        </pc:spChg>
        <pc:spChg chg="add">
          <ac:chgData name="Sabiqa Ijaz" userId="7f461a1044a1db3d" providerId="LiveId" clId="{F1A8067D-8830-4D3F-B7C5-A9990BF2598E}" dt="2024-12-13T18:10:13.617" v="45" actId="26606"/>
          <ac:spMkLst>
            <pc:docMk/>
            <pc:sldMk cId="2396471557" sldId="268"/>
            <ac:spMk id="23" creationId="{D85D5AA8-773B-469A-8802-9645A4DC9B7D}"/>
          </ac:spMkLst>
        </pc:spChg>
        <pc:spChg chg="add">
          <ac:chgData name="Sabiqa Ijaz" userId="7f461a1044a1db3d" providerId="LiveId" clId="{F1A8067D-8830-4D3F-B7C5-A9990BF2598E}" dt="2024-12-13T18:10:13.617" v="45" actId="26606"/>
          <ac:spMkLst>
            <pc:docMk/>
            <pc:sldMk cId="2396471557" sldId="268"/>
            <ac:spMk id="25" creationId="{C75AF42C-C556-454E-B2D3-2C917CB812D5}"/>
          </ac:spMkLst>
        </pc:spChg>
        <pc:picChg chg="add mod">
          <ac:chgData name="Sabiqa Ijaz" userId="7f461a1044a1db3d" providerId="LiveId" clId="{F1A8067D-8830-4D3F-B7C5-A9990BF2598E}" dt="2024-12-13T18:12:15.641" v="54" actId="1076"/>
          <ac:picMkLst>
            <pc:docMk/>
            <pc:sldMk cId="2396471557" sldId="268"/>
            <ac:picMk id="3" creationId="{1DD3D315-1415-9300-E414-06AEF5838FF2}"/>
          </ac:picMkLst>
        </pc:picChg>
      </pc:sldChg>
      <pc:sldChg chg="addSp delSp modSp new mod setBg">
        <pc:chgData name="Sabiqa Ijaz" userId="7f461a1044a1db3d" providerId="LiveId" clId="{F1A8067D-8830-4D3F-B7C5-A9990BF2598E}" dt="2024-12-13T18:18:28.096" v="96" actId="20577"/>
        <pc:sldMkLst>
          <pc:docMk/>
          <pc:sldMk cId="3796859212" sldId="269"/>
        </pc:sldMkLst>
        <pc:spChg chg="add del mod">
          <ac:chgData name="Sabiqa Ijaz" userId="7f461a1044a1db3d" providerId="LiveId" clId="{F1A8067D-8830-4D3F-B7C5-A9990BF2598E}" dt="2024-12-13T18:14:58.320" v="75" actId="478"/>
          <ac:spMkLst>
            <pc:docMk/>
            <pc:sldMk cId="3796859212" sldId="269"/>
            <ac:spMk id="3" creationId="{F483E1F9-99C1-9805-8325-A241A7F56507}"/>
          </ac:spMkLst>
        </pc:spChg>
        <pc:spChg chg="add">
          <ac:chgData name="Sabiqa Ijaz" userId="7f461a1044a1db3d" providerId="LiveId" clId="{F1A8067D-8830-4D3F-B7C5-A9990BF2598E}" dt="2024-12-13T18:16:33.471" v="84"/>
          <ac:spMkLst>
            <pc:docMk/>
            <pc:sldMk cId="3796859212" sldId="269"/>
            <ac:spMk id="6" creationId="{4A8E444E-327D-594F-EC01-DAB4D515CDDB}"/>
          </ac:spMkLst>
        </pc:spChg>
        <pc:spChg chg="add mod">
          <ac:chgData name="Sabiqa Ijaz" userId="7f461a1044a1db3d" providerId="LiveId" clId="{F1A8067D-8830-4D3F-B7C5-A9990BF2598E}" dt="2024-12-13T18:18:28.096" v="96" actId="20577"/>
          <ac:spMkLst>
            <pc:docMk/>
            <pc:sldMk cId="3796859212" sldId="269"/>
            <ac:spMk id="7" creationId="{612A5ECA-7355-EFB5-9939-B4029B8AEB56}"/>
          </ac:spMkLst>
        </pc:spChg>
        <pc:spChg chg="add">
          <ac:chgData name="Sabiqa Ijaz" userId="7f461a1044a1db3d" providerId="LiveId" clId="{F1A8067D-8830-4D3F-B7C5-A9990BF2598E}" dt="2024-12-13T18:17:58.448" v="93" actId="26606"/>
          <ac:spMkLst>
            <pc:docMk/>
            <pc:sldMk cId="3796859212" sldId="269"/>
            <ac:spMk id="16" creationId="{4AC0CD9D-7610-4620-93B4-798CCD9AB581}"/>
          </ac:spMkLst>
        </pc:spChg>
        <pc:spChg chg="add">
          <ac:chgData name="Sabiqa Ijaz" userId="7f461a1044a1db3d" providerId="LiveId" clId="{F1A8067D-8830-4D3F-B7C5-A9990BF2598E}" dt="2024-12-13T18:17:58.448" v="93" actId="26606"/>
          <ac:spMkLst>
            <pc:docMk/>
            <pc:sldMk cId="3796859212" sldId="269"/>
            <ac:spMk id="22" creationId="{DE4D62F9-188E-4530-84C2-24BDEE4BEB82}"/>
          </ac:spMkLst>
        </pc:spChg>
        <pc:picChg chg="add mod">
          <ac:chgData name="Sabiqa Ijaz" userId="7f461a1044a1db3d" providerId="LiveId" clId="{F1A8067D-8830-4D3F-B7C5-A9990BF2598E}" dt="2024-12-13T18:17:58.448" v="93" actId="26606"/>
          <ac:picMkLst>
            <pc:docMk/>
            <pc:sldMk cId="3796859212" sldId="269"/>
            <ac:picMk id="5" creationId="{71D3104C-941B-B2A5-6313-17E09102A12C}"/>
          </ac:picMkLst>
        </pc:picChg>
        <pc:picChg chg="add">
          <ac:chgData name="Sabiqa Ijaz" userId="7f461a1044a1db3d" providerId="LiveId" clId="{F1A8067D-8830-4D3F-B7C5-A9990BF2598E}" dt="2024-12-13T18:17:58.448" v="93" actId="26606"/>
          <ac:picMkLst>
            <pc:docMk/>
            <pc:sldMk cId="3796859212" sldId="269"/>
            <ac:picMk id="12" creationId="{41B68C77-138E-4BF7-A276-BD0C78A4219F}"/>
          </ac:picMkLst>
        </pc:picChg>
        <pc:picChg chg="add">
          <ac:chgData name="Sabiqa Ijaz" userId="7f461a1044a1db3d" providerId="LiveId" clId="{F1A8067D-8830-4D3F-B7C5-A9990BF2598E}" dt="2024-12-13T18:17:58.448" v="93" actId="26606"/>
          <ac:picMkLst>
            <pc:docMk/>
            <pc:sldMk cId="3796859212" sldId="269"/>
            <ac:picMk id="14" creationId="{7C268552-D473-46ED-B1B8-422042C4DEF1}"/>
          </ac:picMkLst>
        </pc:picChg>
        <pc:picChg chg="add">
          <ac:chgData name="Sabiqa Ijaz" userId="7f461a1044a1db3d" providerId="LiveId" clId="{F1A8067D-8830-4D3F-B7C5-A9990BF2598E}" dt="2024-12-13T18:17:58.448" v="93" actId="26606"/>
          <ac:picMkLst>
            <pc:docMk/>
            <pc:sldMk cId="3796859212" sldId="269"/>
            <ac:picMk id="18" creationId="{B9238B3E-24AA-439A-B527-6C5DF6D72145}"/>
          </ac:picMkLst>
        </pc:picChg>
        <pc:picChg chg="add">
          <ac:chgData name="Sabiqa Ijaz" userId="7f461a1044a1db3d" providerId="LiveId" clId="{F1A8067D-8830-4D3F-B7C5-A9990BF2598E}" dt="2024-12-13T18:17:58.448" v="93" actId="26606"/>
          <ac:picMkLst>
            <pc:docMk/>
            <pc:sldMk cId="3796859212" sldId="269"/>
            <ac:picMk id="20" creationId="{69F01145-BEA3-4CBF-AA21-10077B948CA8}"/>
          </ac:picMkLst>
        </pc:picChg>
      </pc:sldChg>
      <pc:sldChg chg="addSp modSp new mod">
        <pc:chgData name="Sabiqa Ijaz" userId="7f461a1044a1db3d" providerId="LiveId" clId="{F1A8067D-8830-4D3F-B7C5-A9990BF2598E}" dt="2024-12-13T18:27:20.511" v="109" actId="20577"/>
        <pc:sldMkLst>
          <pc:docMk/>
          <pc:sldMk cId="963695231" sldId="270"/>
        </pc:sldMkLst>
        <pc:spChg chg="add mod">
          <ac:chgData name="Sabiqa Ijaz" userId="7f461a1044a1db3d" providerId="LiveId" clId="{F1A8067D-8830-4D3F-B7C5-A9990BF2598E}" dt="2024-12-13T18:27:20.511" v="109" actId="20577"/>
          <ac:spMkLst>
            <pc:docMk/>
            <pc:sldMk cId="963695231" sldId="270"/>
            <ac:spMk id="3" creationId="{1AEE5349-C9DD-1CBE-A0A2-1901C7E20336}"/>
          </ac:spMkLst>
        </pc:spChg>
      </pc:sldChg>
      <pc:sldChg chg="addSp modSp new mod">
        <pc:chgData name="Sabiqa Ijaz" userId="7f461a1044a1db3d" providerId="LiveId" clId="{F1A8067D-8830-4D3F-B7C5-A9990BF2598E}" dt="2024-12-13T18:29:50.791" v="115" actId="14100"/>
        <pc:sldMkLst>
          <pc:docMk/>
          <pc:sldMk cId="3859352426" sldId="271"/>
        </pc:sldMkLst>
        <pc:spChg chg="add mod">
          <ac:chgData name="Sabiqa Ijaz" userId="7f461a1044a1db3d" providerId="LiveId" clId="{F1A8067D-8830-4D3F-B7C5-A9990BF2598E}" dt="2024-12-13T18:29:50.791" v="115" actId="14100"/>
          <ac:spMkLst>
            <pc:docMk/>
            <pc:sldMk cId="3859352426" sldId="271"/>
            <ac:spMk id="3" creationId="{E2CA9636-CB5B-7DC2-8357-DB19B69FBE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8210D-4688-4186-8AA4-9986D6296E72}"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D35EB-00E0-4B1C-B631-ABE6487E6361}" type="slidenum">
              <a:rPr lang="en-US" smtClean="0"/>
              <a:t>‹#›</a:t>
            </a:fld>
            <a:endParaRPr lang="en-US"/>
          </a:p>
        </p:txBody>
      </p:sp>
    </p:spTree>
    <p:extLst>
      <p:ext uri="{BB962C8B-B14F-4D97-AF65-F5344CB8AC3E}">
        <p14:creationId xmlns:p14="http://schemas.microsoft.com/office/powerpoint/2010/main" val="187063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DD35EB-00E0-4B1C-B631-ABE6487E6361}" type="slidenum">
              <a:rPr lang="en-US" smtClean="0"/>
              <a:t>10</a:t>
            </a:fld>
            <a:endParaRPr lang="en-US"/>
          </a:p>
        </p:txBody>
      </p:sp>
    </p:spTree>
    <p:extLst>
      <p:ext uri="{BB962C8B-B14F-4D97-AF65-F5344CB8AC3E}">
        <p14:creationId xmlns:p14="http://schemas.microsoft.com/office/powerpoint/2010/main" val="323761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964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4742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672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9305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3939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29579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67260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627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399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82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579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19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9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12/13/2024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986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12/13/2024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728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12/13/2024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1719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05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12/13/2024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736483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C07D9F-B72D-D580-8615-EE0FAADA705B}"/>
              </a:ext>
            </a:extLst>
          </p:cNvPr>
          <p:cNvPicPr>
            <a:picLocks noChangeAspect="1"/>
          </p:cNvPicPr>
          <p:nvPr/>
        </p:nvPicPr>
        <p:blipFill>
          <a:blip r:embed="rId2"/>
          <a:srcRect t="19643"/>
          <a:stretch/>
        </p:blipFill>
        <p:spPr>
          <a:xfrm>
            <a:off x="20" y="975"/>
            <a:ext cx="12191980" cy="6858000"/>
          </a:xfrm>
          <a:prstGeom prst="rect">
            <a:avLst/>
          </a:prstGeom>
        </p:spPr>
      </p:pic>
      <p:sp>
        <p:nvSpPr>
          <p:cNvPr id="2" name="Title 1">
            <a:extLst>
              <a:ext uri="{FF2B5EF4-FFF2-40B4-BE49-F238E27FC236}">
                <a16:creationId xmlns:a16="http://schemas.microsoft.com/office/drawing/2014/main" id="{E50EA724-6894-AFA5-549A-108D5A4DA357}"/>
              </a:ext>
            </a:extLst>
          </p:cNvPr>
          <p:cNvSpPr>
            <a:spLocks noGrp="1"/>
          </p:cNvSpPr>
          <p:nvPr>
            <p:ph type="ctrTitle"/>
          </p:nvPr>
        </p:nvSpPr>
        <p:spPr>
          <a:xfrm>
            <a:off x="8123416" y="1475234"/>
            <a:ext cx="3214307" cy="2901694"/>
          </a:xfrm>
        </p:spPr>
        <p:txBody>
          <a:bodyPr anchor="b">
            <a:normAutofit/>
          </a:bodyPr>
          <a:lstStyle/>
          <a:p>
            <a:r>
              <a:rPr lang="en-US" sz="4400">
                <a:solidFill>
                  <a:schemeClr val="tx1"/>
                </a:solidFill>
              </a:rPr>
              <a:t>BrightPath</a:t>
            </a:r>
            <a:endParaRPr lang="en-US" sz="4400" dirty="0">
              <a:solidFill>
                <a:schemeClr val="tx1"/>
              </a:solidFill>
            </a:endParaRPr>
          </a:p>
        </p:txBody>
      </p:sp>
      <p:sp>
        <p:nvSpPr>
          <p:cNvPr id="3" name="Subtitle 2">
            <a:extLst>
              <a:ext uri="{FF2B5EF4-FFF2-40B4-BE49-F238E27FC236}">
                <a16:creationId xmlns:a16="http://schemas.microsoft.com/office/drawing/2014/main" id="{BADF4827-B423-1CA6-39AB-7CCBEAB24B69}"/>
              </a:ext>
            </a:extLst>
          </p:cNvPr>
          <p:cNvSpPr>
            <a:spLocks noGrp="1"/>
          </p:cNvSpPr>
          <p:nvPr>
            <p:ph type="subTitle" idx="1"/>
          </p:nvPr>
        </p:nvSpPr>
        <p:spPr>
          <a:xfrm>
            <a:off x="8127750" y="4608576"/>
            <a:ext cx="3205640" cy="774186"/>
          </a:xfrm>
        </p:spPr>
        <p:txBody>
          <a:bodyPr anchor="t">
            <a:normAutofit/>
          </a:bodyPr>
          <a:lstStyle/>
          <a:p>
            <a:endParaRPr lang="en-US" sz="2000"/>
          </a:p>
        </p:txBody>
      </p:sp>
    </p:spTree>
    <p:extLst>
      <p:ext uri="{BB962C8B-B14F-4D97-AF65-F5344CB8AC3E}">
        <p14:creationId xmlns:p14="http://schemas.microsoft.com/office/powerpoint/2010/main" val="4136396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1DD3D315-1415-9300-E414-06AEF5838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69" y="260350"/>
            <a:ext cx="7699625" cy="6324599"/>
          </a:xfrm>
          <a:prstGeom prst="rect">
            <a:avLst/>
          </a:prstGeom>
        </p:spPr>
      </p:pic>
      <p:sp>
        <p:nvSpPr>
          <p:cNvPr id="25" name="Rectangle 2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TextBox 15">
            <a:extLst>
              <a:ext uri="{FF2B5EF4-FFF2-40B4-BE49-F238E27FC236}">
                <a16:creationId xmlns:a16="http://schemas.microsoft.com/office/drawing/2014/main" id="{39177C51-BCA9-58E0-8A74-66CB81F040AB}"/>
              </a:ext>
            </a:extLst>
          </p:cNvPr>
          <p:cNvSpPr txBox="1"/>
          <p:nvPr/>
        </p:nvSpPr>
        <p:spPr>
          <a:xfrm>
            <a:off x="7926053" y="1348338"/>
            <a:ext cx="4305300" cy="1631216"/>
          </a:xfrm>
          <a:prstGeom prst="rect">
            <a:avLst/>
          </a:prstGeom>
          <a:noFill/>
        </p:spPr>
        <p:txBody>
          <a:bodyPr wrap="square">
            <a:spAutoFit/>
          </a:bodyPr>
          <a:lstStyle/>
          <a:p>
            <a:r>
              <a:rPr lang="en-US" sz="2000" b="1" dirty="0">
                <a:latin typeface="Aptos" panose="020B0004020202020204" pitchFamily="34" charset="0"/>
              </a:rPr>
              <a:t>Correlation Heatmap: A heatmap that visualizes the correlation between various factors (sleep, physical activity, social hours, and stress).</a:t>
            </a:r>
          </a:p>
        </p:txBody>
      </p:sp>
      <p:sp>
        <p:nvSpPr>
          <p:cNvPr id="20" name="TextBox 19">
            <a:extLst>
              <a:ext uri="{FF2B5EF4-FFF2-40B4-BE49-F238E27FC236}">
                <a16:creationId xmlns:a16="http://schemas.microsoft.com/office/drawing/2014/main" id="{829A2FAC-AF42-0805-7CF0-85D9F2C67A81}"/>
              </a:ext>
            </a:extLst>
          </p:cNvPr>
          <p:cNvSpPr txBox="1"/>
          <p:nvPr/>
        </p:nvSpPr>
        <p:spPr>
          <a:xfrm>
            <a:off x="7926053" y="3073813"/>
            <a:ext cx="3538830" cy="3477875"/>
          </a:xfrm>
          <a:prstGeom prst="rect">
            <a:avLst/>
          </a:prstGeom>
          <a:noFill/>
        </p:spPr>
        <p:txBody>
          <a:bodyPr wrap="square">
            <a:spAutoFit/>
          </a:bodyPr>
          <a:lstStyle/>
          <a:p>
            <a:pPr rtl="0"/>
            <a:r>
              <a:rPr lang="en-US" sz="2000" b="1" dirty="0">
                <a:latin typeface="Aptos" panose="020B0004020202020204" pitchFamily="34" charset="0"/>
              </a:rPr>
              <a:t>This heatmap reveals that </a:t>
            </a:r>
            <a:r>
              <a:rPr lang="en-US" sz="2000" b="1" dirty="0" err="1">
                <a:latin typeface="Aptos" panose="020B0004020202020204" pitchFamily="34" charset="0"/>
              </a:rPr>
              <a:t>High_Stress_Level</a:t>
            </a:r>
            <a:r>
              <a:rPr lang="en-US" sz="2000" b="1" dirty="0">
                <a:latin typeface="Aptos" panose="020B0004020202020204" pitchFamily="34" charset="0"/>
              </a:rPr>
              <a:t> has a negative correlation with both </a:t>
            </a:r>
            <a:r>
              <a:rPr lang="en-US" sz="2000" b="1" dirty="0" err="1">
                <a:latin typeface="Aptos" panose="020B0004020202020204" pitchFamily="34" charset="0"/>
              </a:rPr>
              <a:t>Sleep_Hours_Per_Day</a:t>
            </a:r>
            <a:r>
              <a:rPr lang="en-US" sz="2000" b="1" dirty="0">
                <a:latin typeface="Aptos" panose="020B0004020202020204" pitchFamily="34" charset="0"/>
              </a:rPr>
              <a:t> and </a:t>
            </a:r>
            <a:r>
              <a:rPr lang="en-US" sz="2000" b="1" dirty="0" err="1">
                <a:latin typeface="Aptos" panose="020B0004020202020204" pitchFamily="34" charset="0"/>
              </a:rPr>
              <a:t>Physical_Activity_Hours_Per_Day</a:t>
            </a:r>
            <a:r>
              <a:rPr lang="en-US" sz="2000" b="1" dirty="0">
                <a:latin typeface="Aptos" panose="020B0004020202020204" pitchFamily="34" charset="0"/>
              </a:rPr>
              <a:t>, indicating that students who sleep more or engage in more physical activity tend to experience lower stress levels.</a:t>
            </a:r>
          </a:p>
        </p:txBody>
      </p:sp>
    </p:spTree>
    <p:extLst>
      <p:ext uri="{BB962C8B-B14F-4D97-AF65-F5344CB8AC3E}">
        <p14:creationId xmlns:p14="http://schemas.microsoft.com/office/powerpoint/2010/main" val="239647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graph of a stress level&#10;&#10;Description automatically generated">
            <a:extLst>
              <a:ext uri="{FF2B5EF4-FFF2-40B4-BE49-F238E27FC236}">
                <a16:creationId xmlns:a16="http://schemas.microsoft.com/office/drawing/2014/main" id="{71D3104C-941B-B2A5-6313-17E09102A1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914" y="1765645"/>
            <a:ext cx="4261089" cy="3408871"/>
          </a:xfrm>
          <a:prstGeom prst="rect">
            <a:avLst/>
          </a:prstGeom>
          <a:effectLst>
            <a:outerShdw blurRad="50800" dist="38100" dir="5400000" algn="t" rotWithShape="0">
              <a:prstClr val="black">
                <a:alpha val="43000"/>
              </a:prstClr>
            </a:outerShdw>
          </a:effectLst>
        </p:spPr>
      </p:pic>
      <p:sp>
        <p:nvSpPr>
          <p:cNvPr id="7" name="Rectangle 2">
            <a:extLst>
              <a:ext uri="{FF2B5EF4-FFF2-40B4-BE49-F238E27FC236}">
                <a16:creationId xmlns:a16="http://schemas.microsoft.com/office/drawing/2014/main" id="{612A5ECA-7355-EFB5-9939-B4029B8AEB56}"/>
              </a:ext>
            </a:extLst>
          </p:cNvPr>
          <p:cNvSpPr>
            <a:spLocks noChangeArrowheads="1"/>
          </p:cNvSpPr>
          <p:nvPr/>
        </p:nvSpPr>
        <p:spPr bwMode="auto">
          <a:xfrm>
            <a:off x="5224005" y="2337683"/>
            <a:ext cx="4985470" cy="39107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ts val="1000"/>
              </a:spcBef>
              <a:buClr>
                <a:schemeClr val="bg2">
                  <a:lumMod val="40000"/>
                  <a:lumOff val="60000"/>
                </a:schemeClr>
              </a:buClr>
              <a:buSzPct val="80000"/>
              <a:buFont typeface="Wingdings 3" charset="2"/>
              <a:buChar char=""/>
              <a:tabLst/>
            </a:pPr>
            <a:r>
              <a:rPr kumimoji="0" lang="en-US" altLang="en-US" sz="2000" u="none" strike="noStrike" cap="none" normalizeH="0" baseline="0" dirty="0">
                <a:ln>
                  <a:noFill/>
                </a:ln>
                <a:effectLst/>
                <a:latin typeface="Aptos" panose="020B0004020202020204" pitchFamily="34" charset="0"/>
                <a:ea typeface="+mj-ea"/>
                <a:cs typeface="+mj-cs"/>
              </a:rPr>
              <a:t>Average Stress Level (less than 6 hours of sleep): 1.0 Average </a:t>
            </a:r>
          </a:p>
          <a:p>
            <a:pPr marL="0" marR="0" lvl="0" indent="0" fontAlgn="base">
              <a:spcBef>
                <a:spcPts val="1000"/>
              </a:spcBef>
              <a:buClr>
                <a:schemeClr val="bg2">
                  <a:lumMod val="40000"/>
                  <a:lumOff val="60000"/>
                </a:schemeClr>
              </a:buClr>
              <a:buSzPct val="80000"/>
              <a:buFont typeface="Wingdings 3" charset="2"/>
              <a:buChar char=""/>
              <a:tabLst/>
            </a:pPr>
            <a:r>
              <a:rPr kumimoji="0" lang="en-US" altLang="en-US" sz="2000" u="none" strike="noStrike" cap="none" normalizeH="0" baseline="0" dirty="0">
                <a:ln>
                  <a:noFill/>
                </a:ln>
                <a:effectLst/>
                <a:latin typeface="Aptos" panose="020B0004020202020204" pitchFamily="34" charset="0"/>
                <a:ea typeface="+mj-ea"/>
                <a:cs typeface="+mj-cs"/>
              </a:rPr>
              <a:t>Stress Level (6 hours or more of sleep): 0.3923654568210263 </a:t>
            </a:r>
          </a:p>
          <a:p>
            <a:pPr marL="0" marR="0" lvl="0" indent="0" fontAlgn="base">
              <a:spcBef>
                <a:spcPts val="1000"/>
              </a:spcBef>
              <a:buClr>
                <a:schemeClr val="bg2">
                  <a:lumMod val="40000"/>
                  <a:lumOff val="60000"/>
                </a:schemeClr>
              </a:buClr>
              <a:buSzPct val="80000"/>
              <a:buFont typeface="Wingdings 3" charset="2"/>
              <a:buChar char=""/>
              <a:tabLst/>
            </a:pPr>
            <a:r>
              <a:rPr kumimoji="0" lang="en-US" altLang="en-US" sz="2000" u="none" strike="noStrike" cap="none" normalizeH="0" baseline="0" dirty="0">
                <a:ln>
                  <a:noFill/>
                </a:ln>
                <a:effectLst/>
                <a:latin typeface="Aptos" panose="020B0004020202020204" pitchFamily="34" charset="0"/>
                <a:ea typeface="+mj-ea"/>
                <a:cs typeface="+mj-cs"/>
              </a:rPr>
              <a:t>Consistently getting less than 6 hours of sleep seems to increase stress levels. </a:t>
            </a:r>
          </a:p>
        </p:txBody>
      </p:sp>
    </p:spTree>
    <p:extLst>
      <p:ext uri="{BB962C8B-B14F-4D97-AF65-F5344CB8AC3E}">
        <p14:creationId xmlns:p14="http://schemas.microsoft.com/office/powerpoint/2010/main" val="379685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EE5349-C9DD-1CBE-A0A2-1901C7E20336}"/>
              </a:ext>
            </a:extLst>
          </p:cNvPr>
          <p:cNvSpPr txBox="1"/>
          <p:nvPr/>
        </p:nvSpPr>
        <p:spPr>
          <a:xfrm>
            <a:off x="1117600" y="1323886"/>
            <a:ext cx="7353300" cy="2677656"/>
          </a:xfrm>
          <a:prstGeom prst="rect">
            <a:avLst/>
          </a:prstGeom>
          <a:noFill/>
        </p:spPr>
        <p:txBody>
          <a:bodyPr wrap="square">
            <a:spAutoFit/>
          </a:bodyPr>
          <a:lstStyle/>
          <a:p>
            <a:r>
              <a:rPr lang="en-US" sz="2800" dirty="0">
                <a:latin typeface="Aptos" panose="020B0004020202020204" pitchFamily="34" charset="0"/>
              </a:rPr>
              <a:t>There are some questions that I still want to get answers to, such as understanding longitudinal effects: </a:t>
            </a:r>
          </a:p>
          <a:p>
            <a:endParaRPr lang="en-US" sz="2800" dirty="0">
              <a:latin typeface="Aptos" panose="020B0004020202020204" pitchFamily="34" charset="0"/>
            </a:endParaRPr>
          </a:p>
          <a:p>
            <a:r>
              <a:rPr lang="en-US" sz="2800" dirty="0">
                <a:latin typeface="Aptos" panose="020B0004020202020204" pitchFamily="34" charset="0"/>
              </a:rPr>
              <a:t>How do lifestyle habits change over time, and how does this affect long-term success.</a:t>
            </a:r>
          </a:p>
        </p:txBody>
      </p:sp>
    </p:spTree>
    <p:extLst>
      <p:ext uri="{BB962C8B-B14F-4D97-AF65-F5344CB8AC3E}">
        <p14:creationId xmlns:p14="http://schemas.microsoft.com/office/powerpoint/2010/main" val="96369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CA9636-CB5B-7DC2-8357-DB19B69FBEE1}"/>
              </a:ext>
            </a:extLst>
          </p:cNvPr>
          <p:cNvSpPr txBox="1"/>
          <p:nvPr/>
        </p:nvSpPr>
        <p:spPr>
          <a:xfrm>
            <a:off x="1066800" y="1575991"/>
            <a:ext cx="9715500" cy="3785652"/>
          </a:xfrm>
          <a:prstGeom prst="rect">
            <a:avLst/>
          </a:prstGeom>
          <a:noFill/>
        </p:spPr>
        <p:txBody>
          <a:bodyPr wrap="square">
            <a:spAutoFit/>
          </a:bodyPr>
          <a:lstStyle/>
          <a:p>
            <a:r>
              <a:rPr lang="en-US" sz="2400" dirty="0">
                <a:latin typeface="Aptos" panose="020B0004020202020204" pitchFamily="34" charset="0"/>
              </a:rPr>
              <a:t>To sum up, this project shows how important lifestyle habits are for students' well-being, academic success, and future happiness. We found that getting enough sleep and staying active are more closely linked to reducing stress than how often students socialize. This means that if we help students focus on improving their sleep and exercise, it can help them feel less stressed and perform better in school. In the future, we should also look at how these habits change over time and how they affect students' success in life. By helping students develop healthy habits, we can set them up for a better and more successful future.</a:t>
            </a:r>
          </a:p>
        </p:txBody>
      </p:sp>
    </p:spTree>
    <p:extLst>
      <p:ext uri="{BB962C8B-B14F-4D97-AF65-F5344CB8AC3E}">
        <p14:creationId xmlns:p14="http://schemas.microsoft.com/office/powerpoint/2010/main" val="385935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56CE-087E-F77B-2AFF-6FFEE2678ADE}"/>
              </a:ext>
            </a:extLst>
          </p:cNvPr>
          <p:cNvSpPr>
            <a:spLocks noGrp="1"/>
          </p:cNvSpPr>
          <p:nvPr>
            <p:ph type="title"/>
          </p:nvPr>
        </p:nvSpPr>
        <p:spPr>
          <a:xfrm>
            <a:off x="646111" y="1066800"/>
            <a:ext cx="9404723" cy="986118"/>
          </a:xfrm>
        </p:spPr>
        <p:txBody>
          <a:bodyPr/>
          <a:lstStyle/>
          <a:p>
            <a:r>
              <a:rPr lang="en-US" dirty="0"/>
              <a:t>INTRODUCTION</a:t>
            </a:r>
          </a:p>
        </p:txBody>
      </p:sp>
      <p:sp>
        <p:nvSpPr>
          <p:cNvPr id="3" name="Content Placeholder 2">
            <a:extLst>
              <a:ext uri="{FF2B5EF4-FFF2-40B4-BE49-F238E27FC236}">
                <a16:creationId xmlns:a16="http://schemas.microsoft.com/office/drawing/2014/main" id="{E0B3AF8C-BD4D-DF82-E861-6E7FAF34435E}"/>
              </a:ext>
            </a:extLst>
          </p:cNvPr>
          <p:cNvSpPr>
            <a:spLocks noGrp="1"/>
          </p:cNvSpPr>
          <p:nvPr>
            <p:ph idx="1"/>
          </p:nvPr>
        </p:nvSpPr>
        <p:spPr>
          <a:xfrm>
            <a:off x="1103312" y="2052918"/>
            <a:ext cx="8946541" cy="5649144"/>
          </a:xfrm>
        </p:spPr>
        <p:txBody>
          <a:bodyPr>
            <a:normAutofit/>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BrightPath is an academy dedicated to supporting youth in their mental health, academic performance, stress reduction, and overall development. Our focus is on helping young individuals grow, achieve their goals, and navigate life transitions effectively. We guide them in overcoming fears and developing the skills needed to balance responsibilities, find a good job, raise a family, and still dedicate quality time to their loved ones, while maintaining good habits and a balanced lifestyle.</a:t>
            </a:r>
            <a:endParaRPr lang="en-US" sz="2800" dirty="0"/>
          </a:p>
        </p:txBody>
      </p:sp>
    </p:spTree>
    <p:extLst>
      <p:ext uri="{BB962C8B-B14F-4D97-AF65-F5344CB8AC3E}">
        <p14:creationId xmlns:p14="http://schemas.microsoft.com/office/powerpoint/2010/main" val="338008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836EB-32F6-4754-4CE6-3F7DD139CFBB}"/>
              </a:ext>
            </a:extLst>
          </p:cNvPr>
          <p:cNvSpPr txBox="1"/>
          <p:nvPr/>
        </p:nvSpPr>
        <p:spPr>
          <a:xfrm>
            <a:off x="961292" y="706959"/>
            <a:ext cx="8944708" cy="1815882"/>
          </a:xfrm>
          <a:prstGeom prst="rect">
            <a:avLst/>
          </a:prstGeom>
          <a:noFill/>
        </p:spPr>
        <p:txBody>
          <a:bodyPr wrap="square">
            <a:spAutoFit/>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By analyzing data on these key areas, we can identify where to focus our efforts in creating a supportive, depression-free environment that helps youth thrive, improve their grades, and lead successful lives. </a:t>
            </a:r>
            <a:endParaRPr lang="en-US" sz="2800" dirty="0"/>
          </a:p>
        </p:txBody>
      </p:sp>
      <p:sp>
        <p:nvSpPr>
          <p:cNvPr id="5" name="TextBox 4">
            <a:extLst>
              <a:ext uri="{FF2B5EF4-FFF2-40B4-BE49-F238E27FC236}">
                <a16:creationId xmlns:a16="http://schemas.microsoft.com/office/drawing/2014/main" id="{73A42AAC-D155-AE34-72B2-069BEC21771E}"/>
              </a:ext>
            </a:extLst>
          </p:cNvPr>
          <p:cNvSpPr txBox="1"/>
          <p:nvPr/>
        </p:nvSpPr>
        <p:spPr>
          <a:xfrm>
            <a:off x="961292" y="2931330"/>
            <a:ext cx="9988062" cy="3108543"/>
          </a:xfrm>
          <a:prstGeom prst="rect">
            <a:avLst/>
          </a:prstGeom>
          <a:noFill/>
        </p:spPr>
        <p:txBody>
          <a:bodyPr wrap="square">
            <a:spAutoFit/>
          </a:bodyPr>
          <a:lstStyle/>
          <a:p>
            <a:r>
              <a:rPr lang="en-US" sz="2800" dirty="0">
                <a:latin typeface="Aptos" panose="020B0004020202020204" pitchFamily="34" charset="0"/>
              </a:rPr>
              <a:t>I searched through this dataset, which is a CSV file, to understand students' lifestyles, including their habits regarding sleep, socialization, and the number of hours they spend on activities such as studying, sleeping, and engaging in physical activities like sports and gym workouts. Various questions were asked to the students, and their responses were analyzed. A total of 2,000 students replied with their answers</a:t>
            </a:r>
            <a:r>
              <a:rPr lang="en-US" sz="2800" dirty="0">
                <a:effectLst/>
                <a:latin typeface="Aptos" panose="020B0004020202020204" pitchFamily="34" charset="0"/>
                <a:ea typeface="Aptos" panose="020B0004020202020204" pitchFamily="34" charset="0"/>
                <a:cs typeface="Times New Roman" panose="02020603050405020304" pitchFamily="18" charset="0"/>
              </a:rPr>
              <a:t>.</a:t>
            </a:r>
            <a:endParaRPr lang="en-US" sz="2800" dirty="0">
              <a:latin typeface="Aptos" panose="020B0004020202020204" pitchFamily="34" charset="0"/>
            </a:endParaRPr>
          </a:p>
        </p:txBody>
      </p:sp>
    </p:spTree>
    <p:extLst>
      <p:ext uri="{BB962C8B-B14F-4D97-AF65-F5344CB8AC3E}">
        <p14:creationId xmlns:p14="http://schemas.microsoft.com/office/powerpoint/2010/main" val="153673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0FDF7-829B-3512-C432-C5E5CBD1D356}"/>
              </a:ext>
            </a:extLst>
          </p:cNvPr>
          <p:cNvSpPr txBox="1"/>
          <p:nvPr/>
        </p:nvSpPr>
        <p:spPr>
          <a:xfrm>
            <a:off x="726830" y="560722"/>
            <a:ext cx="9636370" cy="3041025"/>
          </a:xfrm>
          <a:prstGeom prst="rect">
            <a:avLst/>
          </a:prstGeom>
          <a:noFill/>
        </p:spPr>
        <p:txBody>
          <a:bodyPr wrap="square">
            <a:spAutoFit/>
          </a:bodyPr>
          <a:lstStyle/>
          <a:p>
            <a:pPr marL="0" marR="0">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The core question behind this analysis is: How do lifestyle factors such as sleep habits, physical activity, and social interactions affect student stress levels and overall well-being? We aim to understand how these factors impact academic performance, mental health, and long-term success for students.</a:t>
            </a:r>
          </a:p>
        </p:txBody>
      </p:sp>
      <p:sp>
        <p:nvSpPr>
          <p:cNvPr id="5" name="TextBox 4">
            <a:extLst>
              <a:ext uri="{FF2B5EF4-FFF2-40B4-BE49-F238E27FC236}">
                <a16:creationId xmlns:a16="http://schemas.microsoft.com/office/drawing/2014/main" id="{6CDD8624-1312-D8D6-8937-923FC13F9971}"/>
              </a:ext>
            </a:extLst>
          </p:cNvPr>
          <p:cNvSpPr txBox="1"/>
          <p:nvPr/>
        </p:nvSpPr>
        <p:spPr>
          <a:xfrm>
            <a:off x="726830" y="3754147"/>
            <a:ext cx="9401909" cy="2246769"/>
          </a:xfrm>
          <a:prstGeom prst="rect">
            <a:avLst/>
          </a:prstGeom>
          <a:noFill/>
        </p:spPr>
        <p:txBody>
          <a:bodyPr wrap="square">
            <a:spAutoFit/>
          </a:bodyPr>
          <a:lstStyle/>
          <a:p>
            <a:r>
              <a:rPr lang="en-US" sz="2800" dirty="0">
                <a:latin typeface="Aptos" panose="020B0004020202020204" pitchFamily="34" charset="0"/>
              </a:rPr>
              <a:t>The purpose of this analysis is to identify key lifestyle factors that influence student stress levels, academic performance, and overall health. By analyzing these factors, we can develop recommendations to help students lead healthier, balanced lives and improve their academic success.</a:t>
            </a:r>
          </a:p>
        </p:txBody>
      </p:sp>
    </p:spTree>
    <p:extLst>
      <p:ext uri="{BB962C8B-B14F-4D97-AF65-F5344CB8AC3E}">
        <p14:creationId xmlns:p14="http://schemas.microsoft.com/office/powerpoint/2010/main" val="327500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3BC11-EF9C-0597-C315-5812FE6C1B5F}"/>
              </a:ext>
            </a:extLst>
          </p:cNvPr>
          <p:cNvSpPr>
            <a:spLocks noGrp="1"/>
          </p:cNvSpPr>
          <p:nvPr>
            <p:ph idx="1"/>
          </p:nvPr>
        </p:nvSpPr>
        <p:spPr>
          <a:xfrm>
            <a:off x="1103312" y="1078524"/>
            <a:ext cx="8946541" cy="5169876"/>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Students themselves, who will gain insights into how their habits affect their health and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Schools and educational institutions, who can use the results to implement wellness programs and support services.</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Parents who are looking for ways to help their children manage stress and improve their academic outcomes.</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Health professionals and counselors working with students to promote well-being and reduce stress.</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Youth organizations and mental health initiatives aiming to support student health.</a:t>
            </a:r>
          </a:p>
          <a:p>
            <a:endParaRPr lang="en-US" dirty="0"/>
          </a:p>
        </p:txBody>
      </p:sp>
    </p:spTree>
    <p:extLst>
      <p:ext uri="{BB962C8B-B14F-4D97-AF65-F5344CB8AC3E}">
        <p14:creationId xmlns:p14="http://schemas.microsoft.com/office/powerpoint/2010/main" val="209636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AA13C-B2DB-484B-9EEC-489DF4C6F3E5}"/>
              </a:ext>
            </a:extLst>
          </p:cNvPr>
          <p:cNvSpPr txBox="1"/>
          <p:nvPr/>
        </p:nvSpPr>
        <p:spPr>
          <a:xfrm>
            <a:off x="1230923" y="1313545"/>
            <a:ext cx="9554307" cy="3970318"/>
          </a:xfrm>
          <a:prstGeom prst="rect">
            <a:avLst/>
          </a:prstGeom>
          <a:noFill/>
        </p:spPr>
        <p:txBody>
          <a:bodyPr wrap="square">
            <a:spAutoFit/>
          </a:bodyPr>
          <a:lstStyle/>
          <a:p>
            <a:r>
              <a:rPr lang="en-US" sz="2800" dirty="0">
                <a:latin typeface="Aptos" panose="020B0004020202020204" pitchFamily="34" charset="0"/>
              </a:rPr>
              <a:t>The main dataset for this analysis is the student_lifestyle_dataset.csv, which includes data on various factors such as:</a:t>
            </a:r>
          </a:p>
          <a:p>
            <a:endParaRPr lang="en-US" sz="2800" dirty="0">
              <a:latin typeface="Aptos" panose="020B0004020202020204" pitchFamily="34" charset="0"/>
            </a:endParaRPr>
          </a:p>
          <a:p>
            <a:pPr>
              <a:buFont typeface="Arial" panose="020B0604020202020204" pitchFamily="34" charset="0"/>
              <a:buChar char="•"/>
            </a:pPr>
            <a:r>
              <a:rPr lang="en-US" sz="2800" dirty="0">
                <a:latin typeface="Aptos" panose="020B0004020202020204" pitchFamily="34" charset="0"/>
              </a:rPr>
              <a:t>Sleep habits</a:t>
            </a:r>
          </a:p>
          <a:p>
            <a:pPr>
              <a:buFont typeface="Arial" panose="020B0604020202020204" pitchFamily="34" charset="0"/>
              <a:buChar char="•"/>
            </a:pPr>
            <a:r>
              <a:rPr lang="en-US" sz="2800" dirty="0">
                <a:latin typeface="Aptos" panose="020B0004020202020204" pitchFamily="34" charset="0"/>
              </a:rPr>
              <a:t>Physical activity levels</a:t>
            </a:r>
          </a:p>
          <a:p>
            <a:pPr>
              <a:buFont typeface="Arial" panose="020B0604020202020204" pitchFamily="34" charset="0"/>
              <a:buChar char="•"/>
            </a:pPr>
            <a:r>
              <a:rPr lang="en-US" sz="2800" dirty="0">
                <a:latin typeface="Aptos" panose="020B0004020202020204" pitchFamily="34" charset="0"/>
              </a:rPr>
              <a:t>Social interaction frequency</a:t>
            </a:r>
          </a:p>
          <a:p>
            <a:pPr>
              <a:buFont typeface="Arial" panose="020B0604020202020204" pitchFamily="34" charset="0"/>
              <a:buChar char="•"/>
            </a:pPr>
            <a:r>
              <a:rPr lang="en-US" sz="2800" dirty="0">
                <a:latin typeface="Aptos" panose="020B0004020202020204" pitchFamily="34" charset="0"/>
              </a:rPr>
              <a:t>Academic performance (e.g., GPA)</a:t>
            </a:r>
          </a:p>
          <a:p>
            <a:pPr>
              <a:buFont typeface="Arial" panose="020B0604020202020204" pitchFamily="34" charset="0"/>
              <a:buChar char="•"/>
            </a:pPr>
            <a:r>
              <a:rPr lang="en-US" sz="2800" dirty="0">
                <a:latin typeface="Aptos" panose="020B0004020202020204" pitchFamily="34" charset="0"/>
              </a:rPr>
              <a:t>Stress levels</a:t>
            </a:r>
          </a:p>
        </p:txBody>
      </p:sp>
    </p:spTree>
    <p:extLst>
      <p:ext uri="{BB962C8B-B14F-4D97-AF65-F5344CB8AC3E}">
        <p14:creationId xmlns:p14="http://schemas.microsoft.com/office/powerpoint/2010/main" val="370248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4520A-E3A8-E78C-564B-49277DCD4C06}"/>
              </a:ext>
            </a:extLst>
          </p:cNvPr>
          <p:cNvSpPr txBox="1"/>
          <p:nvPr/>
        </p:nvSpPr>
        <p:spPr>
          <a:xfrm>
            <a:off x="532424" y="565354"/>
            <a:ext cx="9847384" cy="1058944"/>
          </a:xfrm>
          <a:prstGeom prst="rect">
            <a:avLst/>
          </a:prstGeom>
          <a:noFill/>
        </p:spPr>
        <p:txBody>
          <a:bodyPr wrap="square">
            <a:spAutoFit/>
          </a:bodyPr>
          <a:lstStyle/>
          <a:p>
            <a:pPr marL="0" marR="0">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The data was collected through a survey, and 2,000 students participated in providing their responses.</a:t>
            </a:r>
          </a:p>
        </p:txBody>
      </p:sp>
      <p:sp>
        <p:nvSpPr>
          <p:cNvPr id="5" name="TextBox 4">
            <a:extLst>
              <a:ext uri="{FF2B5EF4-FFF2-40B4-BE49-F238E27FC236}">
                <a16:creationId xmlns:a16="http://schemas.microsoft.com/office/drawing/2014/main" id="{BF7BA447-7E4D-A0C9-954D-6FE287C61D04}"/>
              </a:ext>
            </a:extLst>
          </p:cNvPr>
          <p:cNvSpPr txBox="1"/>
          <p:nvPr/>
        </p:nvSpPr>
        <p:spPr>
          <a:xfrm>
            <a:off x="583224" y="1970073"/>
            <a:ext cx="10030070" cy="4545027"/>
          </a:xfrm>
          <a:prstGeom prst="rect">
            <a:avLst/>
          </a:prstGeom>
          <a:noFill/>
        </p:spPr>
        <p:txBody>
          <a:bodyPr wrap="square">
            <a:spAutoFit/>
          </a:bodyPr>
          <a:lstStyle/>
          <a:p>
            <a:pPr marL="0" marR="0">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Each response from a student represents an individual sample/unit of analysis. The key features collected include: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Social_Hours_Per_Day</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(hours spent socializing daily)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Sleep_Hours_Per_Day</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(hours of sleep)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Physical_Activity_Hours_Per_Day</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(hours spent on physical activities)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High_Stress_Level</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(stress levels rated by the students)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Academic Performance (GPA)</a:t>
            </a:r>
          </a:p>
        </p:txBody>
      </p:sp>
    </p:spTree>
    <p:extLst>
      <p:ext uri="{BB962C8B-B14F-4D97-AF65-F5344CB8AC3E}">
        <p14:creationId xmlns:p14="http://schemas.microsoft.com/office/powerpoint/2010/main" val="392556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81D2E-5D90-1197-CE99-94ACBA15C8EC}"/>
              </a:ext>
            </a:extLst>
          </p:cNvPr>
          <p:cNvSpPr txBox="1"/>
          <p:nvPr/>
        </p:nvSpPr>
        <p:spPr>
          <a:xfrm>
            <a:off x="850900" y="833388"/>
            <a:ext cx="9537700" cy="4832092"/>
          </a:xfrm>
          <a:prstGeom prst="rect">
            <a:avLst/>
          </a:prstGeom>
          <a:noFill/>
        </p:spPr>
        <p:txBody>
          <a:bodyPr wrap="square">
            <a:spAutoFit/>
          </a:bodyPr>
          <a:lstStyle/>
          <a:p>
            <a:r>
              <a:rPr lang="en-US" sz="2800" dirty="0">
                <a:latin typeface="Aptos" panose="020B0004020202020204" pitchFamily="34" charset="0"/>
              </a:rPr>
              <a:t>To conduct this analysis, I used</a:t>
            </a:r>
          </a:p>
          <a:p>
            <a:pPr>
              <a:buFont typeface="Arial" panose="020B0604020202020204" pitchFamily="34" charset="0"/>
              <a:buChar char="•"/>
            </a:pPr>
            <a:endParaRPr lang="en-US" sz="2800" b="1" dirty="0">
              <a:latin typeface="Aptos" panose="020B0004020202020204" pitchFamily="34" charset="0"/>
            </a:endParaRPr>
          </a:p>
          <a:p>
            <a:pPr>
              <a:buFont typeface="Arial" panose="020B0604020202020204" pitchFamily="34" charset="0"/>
              <a:buChar char="•"/>
            </a:pPr>
            <a:r>
              <a:rPr lang="en-US" sz="2800" b="1" dirty="0" err="1">
                <a:latin typeface="Aptos" panose="020B0004020202020204" pitchFamily="34" charset="0"/>
              </a:rPr>
              <a:t>Jupyter</a:t>
            </a:r>
            <a:r>
              <a:rPr lang="en-US" sz="2800" b="1" dirty="0">
                <a:latin typeface="Aptos" panose="020B0004020202020204" pitchFamily="34" charset="0"/>
              </a:rPr>
              <a:t> Notebook</a:t>
            </a:r>
            <a:r>
              <a:rPr lang="en-US" sz="2800" dirty="0">
                <a:latin typeface="Aptos" panose="020B0004020202020204" pitchFamily="34" charset="0"/>
              </a:rPr>
              <a:t> for coding, data exploration, and visualization</a:t>
            </a:r>
          </a:p>
          <a:p>
            <a:pPr>
              <a:buFont typeface="Arial" panose="020B0604020202020204" pitchFamily="34" charset="0"/>
              <a:buChar char="•"/>
            </a:pPr>
            <a:endParaRPr lang="en-US" sz="2800" b="1" dirty="0">
              <a:latin typeface="Aptos" panose="020B0004020202020204" pitchFamily="34" charset="0"/>
            </a:endParaRPr>
          </a:p>
          <a:p>
            <a:pPr>
              <a:buFont typeface="Arial" panose="020B0604020202020204" pitchFamily="34" charset="0"/>
              <a:buChar char="•"/>
            </a:pPr>
            <a:r>
              <a:rPr lang="en-US" sz="2800" b="1" dirty="0">
                <a:latin typeface="Aptos" panose="020B0004020202020204" pitchFamily="34" charset="0"/>
              </a:rPr>
              <a:t>Pandas</a:t>
            </a:r>
            <a:r>
              <a:rPr lang="en-US" sz="2800" dirty="0">
                <a:latin typeface="Aptos" panose="020B0004020202020204" pitchFamily="34" charset="0"/>
              </a:rPr>
              <a:t> for data manipulation and cleaning</a:t>
            </a:r>
          </a:p>
          <a:p>
            <a:pPr>
              <a:buFont typeface="Arial" panose="020B0604020202020204" pitchFamily="34" charset="0"/>
              <a:buChar char="•"/>
            </a:pPr>
            <a:endParaRPr lang="en-US" sz="2800" b="1" dirty="0">
              <a:latin typeface="Aptos" panose="020B0004020202020204" pitchFamily="34" charset="0"/>
            </a:endParaRPr>
          </a:p>
          <a:p>
            <a:pPr>
              <a:buFont typeface="Arial" panose="020B0604020202020204" pitchFamily="34" charset="0"/>
              <a:buChar char="•"/>
            </a:pPr>
            <a:r>
              <a:rPr lang="en-US" sz="2800" b="1" dirty="0">
                <a:latin typeface="Aptos" panose="020B0004020202020204" pitchFamily="34" charset="0"/>
              </a:rPr>
              <a:t>Seaborn</a:t>
            </a:r>
            <a:r>
              <a:rPr lang="en-US" sz="2800" dirty="0">
                <a:latin typeface="Aptos" panose="020B0004020202020204" pitchFamily="34" charset="0"/>
              </a:rPr>
              <a:t> and </a:t>
            </a:r>
            <a:r>
              <a:rPr lang="en-US" sz="2800" b="1" dirty="0">
                <a:latin typeface="Aptos" panose="020B0004020202020204" pitchFamily="34" charset="0"/>
              </a:rPr>
              <a:t>Matplotlib</a:t>
            </a:r>
            <a:r>
              <a:rPr lang="en-US" sz="2800" dirty="0">
                <a:latin typeface="Aptos" panose="020B0004020202020204" pitchFamily="34" charset="0"/>
              </a:rPr>
              <a:t> for data visualization, including generating heatmaps and correlation plots</a:t>
            </a:r>
          </a:p>
          <a:p>
            <a:pPr>
              <a:buFont typeface="Arial" panose="020B0604020202020204" pitchFamily="34" charset="0"/>
              <a:buChar char="•"/>
            </a:pPr>
            <a:endParaRPr lang="en-US" sz="2800" b="1" dirty="0">
              <a:latin typeface="Aptos" panose="020B0004020202020204" pitchFamily="34" charset="0"/>
            </a:endParaRPr>
          </a:p>
          <a:p>
            <a:pPr>
              <a:buFont typeface="Arial" panose="020B0604020202020204" pitchFamily="34" charset="0"/>
              <a:buChar char="•"/>
            </a:pPr>
            <a:r>
              <a:rPr lang="en-US" sz="2800" b="1" dirty="0">
                <a:latin typeface="Aptos" panose="020B0004020202020204" pitchFamily="34" charset="0"/>
              </a:rPr>
              <a:t>Python</a:t>
            </a:r>
            <a:r>
              <a:rPr lang="en-US" sz="2800" dirty="0">
                <a:latin typeface="Aptos" panose="020B0004020202020204" pitchFamily="34" charset="0"/>
              </a:rPr>
              <a:t> for running the analysis and modeling</a:t>
            </a:r>
          </a:p>
        </p:txBody>
      </p:sp>
    </p:spTree>
    <p:extLst>
      <p:ext uri="{BB962C8B-B14F-4D97-AF65-F5344CB8AC3E}">
        <p14:creationId xmlns:p14="http://schemas.microsoft.com/office/powerpoint/2010/main" val="178619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544CA8-7798-2FD9-6F0E-4F019E9400B3}"/>
              </a:ext>
            </a:extLst>
          </p:cNvPr>
          <p:cNvSpPr txBox="1"/>
          <p:nvPr/>
        </p:nvSpPr>
        <p:spPr>
          <a:xfrm>
            <a:off x="603250" y="1228397"/>
            <a:ext cx="10985500" cy="5262979"/>
          </a:xfrm>
          <a:prstGeom prst="rect">
            <a:avLst/>
          </a:prstGeom>
          <a:noFill/>
        </p:spPr>
        <p:txBody>
          <a:bodyPr wrap="square">
            <a:spAutoFit/>
          </a:bodyPr>
          <a:lstStyle/>
          <a:p>
            <a:r>
              <a:rPr lang="en-US" sz="2800" b="1" dirty="0">
                <a:latin typeface="Aptos" panose="020B0004020202020204" pitchFamily="34" charset="0"/>
              </a:rPr>
              <a:t>From the analysis, several key insights were identified:</a:t>
            </a:r>
          </a:p>
          <a:p>
            <a:pPr>
              <a:buFont typeface="Arial" panose="020B0604020202020204" pitchFamily="34" charset="0"/>
              <a:buChar char="•"/>
            </a:pPr>
            <a:endParaRPr lang="en-US" sz="2800" dirty="0">
              <a:latin typeface="Aptos" panose="020B0004020202020204" pitchFamily="34" charset="0"/>
            </a:endParaRPr>
          </a:p>
          <a:p>
            <a:pPr>
              <a:buFont typeface="Arial" panose="020B0604020202020204" pitchFamily="34" charset="0"/>
              <a:buChar char="•"/>
            </a:pPr>
            <a:r>
              <a:rPr lang="en-US" sz="2800" dirty="0">
                <a:latin typeface="Aptos" panose="020B0004020202020204" pitchFamily="34" charset="0"/>
              </a:rPr>
              <a:t>Sleep and physical activity have a negative correlation with stress levels, meaning that students who sleep more and engage in more physical activity tend to have lower stress.</a:t>
            </a:r>
          </a:p>
          <a:p>
            <a:pPr>
              <a:buFont typeface="Arial" panose="020B0604020202020204" pitchFamily="34" charset="0"/>
              <a:buChar char="•"/>
            </a:pPr>
            <a:endParaRPr lang="en-US" sz="2800" dirty="0">
              <a:latin typeface="Aptos" panose="020B0004020202020204" pitchFamily="34" charset="0"/>
            </a:endParaRPr>
          </a:p>
          <a:p>
            <a:pPr>
              <a:buFont typeface="Arial" panose="020B0604020202020204" pitchFamily="34" charset="0"/>
              <a:buChar char="•"/>
            </a:pPr>
            <a:r>
              <a:rPr lang="en-US" sz="2800" dirty="0">
                <a:latin typeface="Aptos" panose="020B0004020202020204" pitchFamily="34" charset="0"/>
              </a:rPr>
              <a:t>Social interaction frequency had a weak impact on stress levels, suggesting that it doesn't significantly affect student stress.</a:t>
            </a:r>
          </a:p>
          <a:p>
            <a:pPr>
              <a:buFont typeface="Arial" panose="020B0604020202020204" pitchFamily="34" charset="0"/>
              <a:buChar char="•"/>
            </a:pPr>
            <a:endParaRPr lang="en-US" sz="2800" dirty="0">
              <a:latin typeface="Aptos" panose="020B0004020202020204" pitchFamily="34" charset="0"/>
            </a:endParaRPr>
          </a:p>
          <a:p>
            <a:pPr>
              <a:buFont typeface="Arial" panose="020B0604020202020204" pitchFamily="34" charset="0"/>
              <a:buChar char="•"/>
            </a:pPr>
            <a:r>
              <a:rPr lang="en-US" sz="2800" dirty="0">
                <a:latin typeface="Aptos" panose="020B0004020202020204" pitchFamily="34" charset="0"/>
              </a:rPr>
              <a:t>Lifestyle factors such as sleep and physical activity are more influential in managing stress and improving overall well-being than social interactions.</a:t>
            </a:r>
          </a:p>
        </p:txBody>
      </p:sp>
    </p:spTree>
    <p:extLst>
      <p:ext uri="{BB962C8B-B14F-4D97-AF65-F5344CB8AC3E}">
        <p14:creationId xmlns:p14="http://schemas.microsoft.com/office/powerpoint/2010/main" val="2752050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66</TotalTime>
  <Words>911</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Century Gothic</vt:lpstr>
      <vt:lpstr>Symbol</vt:lpstr>
      <vt:lpstr>Wingdings 3</vt:lpstr>
      <vt:lpstr>Ion</vt:lpstr>
      <vt:lpstr>BrightPath</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Sabiqa Ijaz</dc:creator>
  <cp:lastModifiedBy>Sabiqa Ijaz</cp:lastModifiedBy>
  <cp:revision>1</cp:revision>
  <dcterms:created xsi:type="dcterms:W3CDTF">2024-12-13T17:23:01Z</dcterms:created>
  <dcterms:modified xsi:type="dcterms:W3CDTF">2024-12-13T18:29:58Z</dcterms:modified>
</cp:coreProperties>
</file>