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4" r:id="rId2"/>
    <p:sldId id="258" r:id="rId3"/>
    <p:sldId id="259" r:id="rId4"/>
    <p:sldId id="260" r:id="rId5"/>
    <p:sldId id="261" r:id="rId6"/>
    <p:sldId id="279" r:id="rId7"/>
    <p:sldId id="262" r:id="rId8"/>
    <p:sldId id="263" r:id="rId9"/>
    <p:sldId id="264" r:id="rId10"/>
    <p:sldId id="265" r:id="rId11"/>
    <p:sldId id="266" r:id="rId12"/>
    <p:sldId id="267" r:id="rId13"/>
    <p:sldId id="289" r:id="rId14"/>
    <p:sldId id="288" r:id="rId15"/>
    <p:sldId id="268" r:id="rId16"/>
    <p:sldId id="285" r:id="rId17"/>
    <p:sldId id="270" r:id="rId18"/>
    <p:sldId id="286" r:id="rId19"/>
    <p:sldId id="272" r:id="rId20"/>
    <p:sldId id="278" r:id="rId21"/>
    <p:sldId id="276" r:id="rId22"/>
    <p:sldId id="282" r:id="rId23"/>
    <p:sldId id="283" r:id="rId24"/>
    <p:sldId id="280" r:id="rId25"/>
    <p:sldId id="281" r:id="rId26"/>
    <p:sldId id="292" r:id="rId27"/>
    <p:sldId id="287" r:id="rId28"/>
    <p:sldId id="290" r:id="rId29"/>
    <p:sldId id="291" r:id="rId30"/>
    <p:sldId id="273" r:id="rId31"/>
    <p:sldId id="274" r:id="rId32"/>
    <p:sldId id="275" r:id="rId33"/>
    <p:sldId id="277" r:id="rId3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3" autoAdjust="0"/>
  </p:normalViewPr>
  <p:slideViewPr>
    <p:cSldViewPr>
      <p:cViewPr varScale="1">
        <p:scale>
          <a:sx n="99" d="100"/>
          <a:sy n="99" d="100"/>
        </p:scale>
        <p:origin x="1866" y="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C512A-C2CB-4526-9D12-F18F9667DB8B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EA2C-2080-409D-859D-8BBC09AD4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390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A3182-A5F4-416D-90CB-6A60CB45D19F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EF3A-7DAA-4F3F-A519-4D7DADCB1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76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Essa forma de modelar</a:t>
            </a:r>
            <a:r>
              <a:rPr lang="pt-BR" baseline="0" dirty="0" smtClean="0"/>
              <a:t> deixa o sistema mais flexível,  caso haja a necessidade de incluir um outro módulo para cadastrar um novo tipo de equipamento de informática, não trará prejuízo aos módulos já prontos.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CEF3A-7DAA-4F3F-A519-4D7DADCB1C8A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40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Diagrama de caso de uso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BAA392-79B4-44FB-AABB-C7A4C64E890E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aaaa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2ABF28-98E0-4D47-94A3-9827E8A1E4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BAA392-79B4-44FB-AABB-C7A4C64E890E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2ABF28-98E0-4D47-94A3-9827E8A1E4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BAA392-79B4-44FB-AABB-C7A4C64E890E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2ABF28-98E0-4D47-94A3-9827E8A1E4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2ABF28-98E0-4D47-94A3-9827E8A1E45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378024" y="188640"/>
            <a:ext cx="278108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4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6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0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54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18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80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44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08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de </a:t>
            </a:r>
            <a:r>
              <a:rPr lang="pt-BR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</a:t>
            </a:r>
            <a:endParaRPr lang="pt-BR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BAA392-79B4-44FB-AABB-C7A4C64E890E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2ABF28-98E0-4D47-94A3-9827E8A1E4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BAA392-79B4-44FB-AABB-C7A4C64E890E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2ABF28-98E0-4D47-94A3-9827E8A1E4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BAA392-79B4-44FB-AABB-C7A4C64E890E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2ABF28-98E0-4D47-94A3-9827E8A1E4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BAA392-79B4-44FB-AABB-C7A4C64E890E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2ABF28-98E0-4D47-94A3-9827E8A1E4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BAA392-79B4-44FB-AABB-C7A4C64E890E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2ABF28-98E0-4D47-94A3-9827E8A1E4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BAA392-79B4-44FB-AABB-C7A4C64E890E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2ABF28-98E0-4D47-94A3-9827E8A1E4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BAA392-79B4-44FB-AABB-C7A4C64E890E}" type="datetimeFigureOut">
              <a:rPr lang="pt-BR" smtClean="0"/>
              <a:t>07/03/2017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2ABF28-98E0-4D47-94A3-9827E8A1E4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014" y="6245225"/>
            <a:ext cx="2776329" cy="3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pt-BR" dirty="0"/>
              <a:t>Jorge Roberto Nogueira</a:t>
            </a:r>
          </a:p>
        </p:txBody>
      </p:sp>
      <p:sp>
        <p:nvSpPr>
          <p:cNvPr id="2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6764" y="6245225"/>
            <a:ext cx="2045716" cy="3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30FDC303-DB76-4B28-B55D-C9D06C4242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2" name="CaixaDeTexto 31"/>
          <p:cNvSpPr txBox="1"/>
          <p:nvPr userDrawn="1"/>
        </p:nvSpPr>
        <p:spPr>
          <a:xfrm>
            <a:off x="395536" y="6309320"/>
            <a:ext cx="19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Diagrama</a:t>
            </a:r>
            <a:r>
              <a:rPr lang="pt-BR" sz="1200" baseline="0" dirty="0" smtClean="0">
                <a:latin typeface="Arial" pitchFamily="34" charset="0"/>
                <a:cs typeface="Arial" pitchFamily="34" charset="0"/>
              </a:rPr>
              <a:t> de Caso de Uso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 descr="J-188-12 Template Sala de Aula4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Modelagem </a:t>
            </a:r>
            <a:r>
              <a:rPr lang="pt-BR" dirty="0" smtClean="0"/>
              <a:t>de </a:t>
            </a:r>
            <a:r>
              <a:rPr lang="pt-BR" dirty="0" smtClean="0"/>
              <a:t>Sistemas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4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FDE8F0-791F-42B9-839C-FB084F03378F}" type="slidenum">
              <a:rPr lang="pt-BR"/>
              <a:pPr/>
              <a:t>10</a:t>
            </a:fld>
            <a:endParaRPr lang="pt-BR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dirty="0" smtClean="0">
                <a:latin typeface="Verdana" pitchFamily="34" charset="0"/>
              </a:rPr>
              <a:t>Associações</a:t>
            </a:r>
          </a:p>
          <a:p>
            <a:pPr eaLnBrk="1" hangingPunct="1">
              <a:lnSpc>
                <a:spcPct val="80000"/>
              </a:lnSpc>
            </a:pPr>
            <a:endParaRPr lang="pt-BR" sz="16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600" dirty="0" smtClean="0">
                <a:latin typeface="Verdana" pitchFamily="34" charset="0"/>
              </a:rPr>
              <a:t>Interações ou relacionamentos entre </a:t>
            </a:r>
            <a:r>
              <a:rPr lang="pt-BR" sz="1600" b="1" dirty="0" smtClean="0">
                <a:latin typeface="Verdana" pitchFamily="34" charset="0"/>
              </a:rPr>
              <a:t>os atores</a:t>
            </a:r>
            <a:r>
              <a:rPr lang="pt-BR" sz="1600" dirty="0" smtClean="0">
                <a:latin typeface="Verdana" pitchFamily="34" charset="0"/>
              </a:rPr>
              <a:t>, </a:t>
            </a:r>
            <a:r>
              <a:rPr lang="pt-BR" sz="1600" b="1" dirty="0" smtClean="0">
                <a:latin typeface="Verdana" pitchFamily="34" charset="0"/>
              </a:rPr>
              <a:t>entre os atores e os casos de uso</a:t>
            </a:r>
            <a:r>
              <a:rPr lang="pt-BR" sz="1600" dirty="0" smtClean="0">
                <a:latin typeface="Verdana" pitchFamily="34" charset="0"/>
              </a:rPr>
              <a:t> ou </a:t>
            </a:r>
            <a:r>
              <a:rPr lang="pt-BR" sz="1600" b="1" dirty="0" smtClean="0">
                <a:latin typeface="Verdana" pitchFamily="34" charset="0"/>
              </a:rPr>
              <a:t>entre os casos de uso.</a:t>
            </a:r>
          </a:p>
          <a:p>
            <a:pPr eaLnBrk="1" hangingPunct="1">
              <a:lnSpc>
                <a:spcPct val="80000"/>
              </a:lnSpc>
            </a:pPr>
            <a:endParaRPr lang="pt-BR" sz="16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600" dirty="0" smtClean="0">
                <a:latin typeface="Verdana" pitchFamily="34" charset="0"/>
              </a:rPr>
              <a:t>Relacionamentos entre casos de uso são inclusão, extensão ou generalização.</a:t>
            </a:r>
          </a:p>
          <a:p>
            <a:pPr eaLnBrk="1" hangingPunct="1">
              <a:lnSpc>
                <a:spcPct val="80000"/>
              </a:lnSpc>
            </a:pPr>
            <a:endParaRPr lang="pt-BR" sz="16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600" dirty="0" smtClean="0">
                <a:latin typeface="Verdana" pitchFamily="34" charset="0"/>
              </a:rPr>
              <a:t>Relacionamento entre ator e caso de uso: </a:t>
            </a:r>
          </a:p>
          <a:p>
            <a:pPr lvl="1">
              <a:lnSpc>
                <a:spcPct val="80000"/>
              </a:lnSpc>
            </a:pPr>
            <a:r>
              <a:rPr lang="pt-BR" sz="1200" dirty="0" smtClean="0">
                <a:latin typeface="Verdana" pitchFamily="34" charset="0"/>
              </a:rPr>
              <a:t>o ator de alguma maneira utiliza a função do sistema representada pelo caso de uso, seja requisitando-a ou recebendo seu resultado quando produzido por outro ator.</a:t>
            </a:r>
          </a:p>
          <a:p>
            <a:pPr eaLnBrk="1" hangingPunct="1">
              <a:lnSpc>
                <a:spcPct val="80000"/>
              </a:lnSpc>
            </a:pPr>
            <a:endParaRPr lang="pt-BR" sz="16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600" dirty="0" smtClean="0">
                <a:latin typeface="Verdana" pitchFamily="34" charset="0"/>
              </a:rPr>
              <a:t>Notação: reta com ou sem seta, que indica a navegabilidade (sentido no qual as informações trafegam).</a:t>
            </a:r>
          </a:p>
          <a:p>
            <a:pPr eaLnBrk="1" hangingPunct="1">
              <a:lnSpc>
                <a:spcPct val="80000"/>
              </a:lnSpc>
            </a:pPr>
            <a:endParaRPr lang="pt-BR" sz="16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600" dirty="0" smtClean="0">
                <a:latin typeface="Verdana" pitchFamily="34" charset="0"/>
              </a:rPr>
              <a:t>A associação deve possuir sentido e descrição somente se necessário.</a:t>
            </a:r>
          </a:p>
          <a:p>
            <a:pPr eaLnBrk="1" hangingPunct="1">
              <a:lnSpc>
                <a:spcPct val="80000"/>
              </a:lnSpc>
            </a:pPr>
            <a:endParaRPr lang="pt-BR" sz="1600" dirty="0" smtClean="0">
              <a:latin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7544" y="1196752"/>
            <a:ext cx="763284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AO MODELO DE CASO DE USO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10B0C0-33DA-4DF8-B08E-454DE4904238}" type="slidenum">
              <a:rPr lang="pt-BR"/>
              <a:pPr/>
              <a:t>11</a:t>
            </a:fld>
            <a:endParaRPr lang="pt-BR" dirty="0"/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631" y="1989139"/>
            <a:ext cx="4394689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755576" y="1628800"/>
            <a:ext cx="1816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Associação</a:t>
            </a:r>
            <a:endParaRPr lang="pt-BR" sz="2800" b="1" dirty="0"/>
          </a:p>
        </p:txBody>
      </p:sp>
      <p:sp>
        <p:nvSpPr>
          <p:cNvPr id="9" name="Retângulo 8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FEF339-0118-40F5-B490-B2A8E5839FBB}" type="slidenum">
              <a:rPr lang="pt-BR"/>
              <a:pPr/>
              <a:t>12</a:t>
            </a:fld>
            <a:endParaRPr lang="pt-B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pt-BR" sz="2400" b="1" dirty="0" smtClean="0">
                <a:latin typeface="Verdana" pitchFamily="34" charset="0"/>
              </a:rPr>
              <a:t>Especialização/Generalização</a:t>
            </a:r>
          </a:p>
          <a:p>
            <a:pPr eaLnBrk="1" hangingPunct="1">
              <a:buFontTx/>
              <a:buNone/>
            </a:pPr>
            <a:endParaRPr lang="pt-BR" sz="1400" b="1" dirty="0">
              <a:latin typeface="Verdana" pitchFamily="34" charset="0"/>
            </a:endParaRPr>
          </a:p>
          <a:p>
            <a:r>
              <a:rPr lang="pt-BR" sz="2000" dirty="0" smtClean="0">
                <a:latin typeface="Verdana" pitchFamily="34" charset="0"/>
              </a:rPr>
              <a:t>É um tipo de relacionamento que pode ser entre Casos de uso, Atores ou Classes. </a:t>
            </a:r>
          </a:p>
          <a:p>
            <a:r>
              <a:rPr lang="pt-BR" sz="2000" dirty="0" smtClean="0">
                <a:latin typeface="Verdana" pitchFamily="34" charset="0"/>
              </a:rPr>
              <a:t>Sempre haverá a presença de um Caso de uso, Ator ou classe mais geral com características comuns e um ou mais Casos de uso, Atores ou Classes com características mais especificas.</a:t>
            </a:r>
          </a:p>
          <a:p>
            <a:r>
              <a:rPr lang="pt-BR" sz="2000" dirty="0" smtClean="0">
                <a:latin typeface="Verdana" pitchFamily="34" charset="0"/>
              </a:rPr>
              <a:t>Evita que a documentação do objeto mais geral tenha de ser repetida em todos os objetos mais específicos.</a:t>
            </a:r>
          </a:p>
          <a:p>
            <a:endParaRPr lang="pt-BR" sz="1600" dirty="0" smtClean="0">
              <a:latin typeface="Verdana" pitchFamily="34" charset="0"/>
            </a:endParaRPr>
          </a:p>
          <a:p>
            <a:endParaRPr lang="pt-BR" sz="1400" dirty="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endParaRPr lang="pt-BR" sz="1400" b="1" dirty="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endParaRPr lang="pt-BR" sz="1400" b="1" dirty="0" smtClean="0">
              <a:latin typeface="Verdana" pitchFamily="34" charset="0"/>
            </a:endParaRPr>
          </a:p>
          <a:p>
            <a:pPr eaLnBrk="1" hangingPunct="1"/>
            <a:endParaRPr lang="pt-BR" sz="1400" dirty="0" smtClean="0">
              <a:latin typeface="Verdana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1404" y="1268760"/>
            <a:ext cx="8229600" cy="532656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b="1" dirty="0" smtClean="0"/>
              <a:t>Exemplo de associação de especialização e Generalização</a:t>
            </a:r>
            <a:endParaRPr lang="pt-BR" sz="2400" dirty="0" smtClean="0"/>
          </a:p>
          <a:p>
            <a:pPr marL="0" indent="0" algn="ctr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7053" y="6021288"/>
            <a:ext cx="805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Caso de uso mais geral “Cadastrar Equipamento de Informática”  e os Casos de uso  mais específicos “Cadastrar Microcomputador” e  “Cadastrar Impressora”.</a:t>
            </a:r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6" y="1916832"/>
            <a:ext cx="8162925" cy="39528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3" y="1915045"/>
            <a:ext cx="81438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FEF339-0118-40F5-B490-B2A8E5839FBB}" type="slidenum">
              <a:rPr lang="pt-BR"/>
              <a:pPr/>
              <a:t>14</a:t>
            </a:fld>
            <a:endParaRPr lang="pt-B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pt-BR" sz="1400" b="1" dirty="0" smtClean="0">
                <a:latin typeface="Verdana" pitchFamily="34" charset="0"/>
              </a:rPr>
              <a:t>Especialização / Generalização</a:t>
            </a:r>
          </a:p>
          <a:p>
            <a:pPr eaLnBrk="1" hangingPunct="1">
              <a:buFontTx/>
              <a:buNone/>
            </a:pPr>
            <a:endParaRPr lang="pt-BR" sz="1400" b="1" dirty="0" smtClean="0">
              <a:latin typeface="Verdana" pitchFamily="34" charset="0"/>
            </a:endParaRPr>
          </a:p>
          <a:p>
            <a:pPr eaLnBrk="1" hangingPunct="1"/>
            <a:r>
              <a:rPr lang="pt-BR" sz="1400" dirty="0" smtClean="0">
                <a:latin typeface="Verdana" pitchFamily="34" charset="0"/>
              </a:rPr>
              <a:t>Associação entre casos de uso com características semelhantes.</a:t>
            </a:r>
          </a:p>
          <a:p>
            <a:pPr eaLnBrk="1" hangingPunct="1"/>
            <a:endParaRPr lang="pt-BR" sz="1400" dirty="0" smtClean="0">
              <a:latin typeface="Verdana" pitchFamily="34" charset="0"/>
            </a:endParaRPr>
          </a:p>
          <a:p>
            <a:pPr eaLnBrk="1" hangingPunct="1"/>
            <a:r>
              <a:rPr lang="pt-BR" sz="1400" dirty="0" smtClean="0">
                <a:latin typeface="Verdana" pitchFamily="34" charset="0"/>
              </a:rPr>
              <a:t>Define-se um caso de uso geral e um ou mais específicos.</a:t>
            </a:r>
          </a:p>
          <a:p>
            <a:pPr eaLnBrk="1" hangingPunct="1"/>
            <a:endParaRPr lang="pt-BR" sz="1400" dirty="0" smtClean="0">
              <a:latin typeface="Verdana" pitchFamily="34" charset="0"/>
            </a:endParaRPr>
          </a:p>
          <a:p>
            <a:pPr eaLnBrk="1" hangingPunct="1"/>
            <a:r>
              <a:rPr lang="pt-BR" sz="1400" dirty="0" smtClean="0">
                <a:latin typeface="Verdana" pitchFamily="34" charset="0"/>
              </a:rPr>
              <a:t>Não é necessário replicar a documentação do caso de uso geral para seus filhos.</a:t>
            </a:r>
          </a:p>
          <a:p>
            <a:pPr eaLnBrk="1" hangingPunct="1"/>
            <a:endParaRPr lang="pt-BR" sz="1400" dirty="0" smtClean="0">
              <a:latin typeface="Verdana" pitchFamily="34" charset="0"/>
            </a:endParaRPr>
          </a:p>
          <a:p>
            <a:pPr eaLnBrk="1" hangingPunct="1"/>
            <a:r>
              <a:rPr lang="pt-BR" sz="1400" dirty="0" smtClean="0">
                <a:latin typeface="Verdana" pitchFamily="34" charset="0"/>
              </a:rPr>
              <a:t>A seta aponta sempre para o caso de uso geral.</a:t>
            </a:r>
          </a:p>
          <a:p>
            <a:pPr eaLnBrk="1" hangingPunct="1"/>
            <a:endParaRPr lang="pt-BR" sz="1400" dirty="0" smtClean="0">
              <a:latin typeface="Verdana" pitchFamily="34" charset="0"/>
            </a:endParaRPr>
          </a:p>
        </p:txBody>
      </p:sp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931" y="3933826"/>
            <a:ext cx="5272454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7647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1DD74E-FA1A-423C-A174-C54D8EC43DDC}" type="slidenum">
              <a:rPr lang="pt-BR"/>
              <a:pPr/>
              <a:t>15</a:t>
            </a:fld>
            <a:endParaRPr lang="pt-B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254887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pt-BR" sz="1800" b="1" dirty="0" smtClean="0">
                <a:latin typeface="Verdana" pitchFamily="34" charset="0"/>
              </a:rPr>
              <a:t>Especialização / Generalização</a:t>
            </a:r>
          </a:p>
          <a:p>
            <a:pPr eaLnBrk="1" hangingPunct="1"/>
            <a:endParaRPr lang="pt-BR" sz="1600" b="1" dirty="0" smtClean="0">
              <a:latin typeface="Verdana" pitchFamily="34" charset="0"/>
            </a:endParaRPr>
          </a:p>
          <a:p>
            <a:pPr eaLnBrk="1" hangingPunct="1"/>
            <a:r>
              <a:rPr lang="pt-BR" sz="1400" dirty="0" smtClean="0">
                <a:latin typeface="Verdana" pitchFamily="34" charset="0"/>
              </a:rPr>
              <a:t>Existem três opções de abertura de conta, cada uma é um caso de uso, todos muito semelhantes.</a:t>
            </a:r>
          </a:p>
          <a:p>
            <a:pPr eaLnBrk="1" hangingPunct="1"/>
            <a:endParaRPr lang="pt-BR" sz="1400" dirty="0" smtClean="0">
              <a:latin typeface="Verdana" pitchFamily="34" charset="0"/>
            </a:endParaRPr>
          </a:p>
          <a:p>
            <a:pPr eaLnBrk="1" hangingPunct="1"/>
            <a:r>
              <a:rPr lang="pt-BR" sz="1400" dirty="0" smtClean="0">
                <a:latin typeface="Verdana" pitchFamily="34" charset="0"/>
              </a:rPr>
              <a:t>Todos possuem alguns atributos e requisitos de abertura de conta e mais alguns (ou pelo menos um) atributos ou requisitos próprios.</a:t>
            </a:r>
          </a:p>
          <a:p>
            <a:pPr eaLnBrk="1" hangingPunct="1"/>
            <a:endParaRPr lang="pt-BR" sz="1400" dirty="0" smtClean="0">
              <a:latin typeface="Verdana" pitchFamily="34" charset="0"/>
            </a:endParaRPr>
          </a:p>
          <a:p>
            <a:pPr eaLnBrk="1" hangingPunct="1"/>
            <a:r>
              <a:rPr lang="pt-BR" sz="1400" dirty="0" smtClean="0">
                <a:latin typeface="Verdana" pitchFamily="34" charset="0"/>
              </a:rPr>
              <a:t>Abertura de conta especial precisa incluir a definição do limite da conta, enquanto conta poupança, por exemplo, o cliente não precisa ser de maior.</a:t>
            </a:r>
          </a:p>
          <a:p>
            <a:pPr eaLnBrk="1" hangingPunct="1"/>
            <a:endParaRPr lang="pt-BR" sz="1400" dirty="0" smtClean="0">
              <a:latin typeface="Verdana" pitchFamily="34" charset="0"/>
            </a:endParaRPr>
          </a:p>
        </p:txBody>
      </p:sp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652963"/>
            <a:ext cx="2017834" cy="1776412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858196"/>
            <a:ext cx="3311068" cy="141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467544" y="4221088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400" dirty="0">
                <a:latin typeface="Verdana" pitchFamily="34" charset="0"/>
              </a:rPr>
              <a:t>Não é comum mas o conceito de generalização/especialização pode incidir sobre atores também.</a:t>
            </a:r>
          </a:p>
          <a:p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49887"/>
            <a:ext cx="1891090" cy="1779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uiExpand="1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pt-BR" sz="1800" b="1" dirty="0">
                <a:latin typeface="Verdana" pitchFamily="34" charset="0"/>
              </a:rPr>
              <a:t>Inclusão</a:t>
            </a:r>
            <a:endParaRPr lang="pt-BR" sz="1600" b="1" dirty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endParaRPr lang="pt-BR" sz="1600" dirty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pt-BR" sz="1600" dirty="0">
                <a:latin typeface="Verdana" pitchFamily="34" charset="0"/>
              </a:rPr>
              <a:t>É uma associação utilizada quando existe um serviço, situação ou rotina comum a mais de um caso de uso.</a:t>
            </a:r>
          </a:p>
          <a:p>
            <a:pPr>
              <a:lnSpc>
                <a:spcPct val="80000"/>
              </a:lnSpc>
            </a:pPr>
            <a:endParaRPr lang="pt-BR" sz="1600" dirty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pt-BR" sz="1600" dirty="0">
                <a:latin typeface="Verdana" pitchFamily="34" charset="0"/>
              </a:rPr>
              <a:t>Essa rotina pode ser escrita num documento separadamente para evitar a redundância de longas explicações.</a:t>
            </a:r>
          </a:p>
          <a:p>
            <a:pPr>
              <a:lnSpc>
                <a:spcPct val="80000"/>
              </a:lnSpc>
            </a:pPr>
            <a:endParaRPr lang="pt-BR" sz="1600" dirty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pt-BR" sz="1600" dirty="0">
                <a:latin typeface="Verdana" pitchFamily="34" charset="0"/>
              </a:rPr>
              <a:t>A inclusão indica uma obrigatoriedade, ou seja, entre casos de uso, a execução do primeiro obriga também a execução do segundo, seria como se fosse a chamada de um função.</a:t>
            </a:r>
          </a:p>
          <a:p>
            <a:pPr>
              <a:lnSpc>
                <a:spcPct val="80000"/>
              </a:lnSpc>
            </a:pPr>
            <a:endParaRPr lang="pt-BR" sz="1600" dirty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pt-BR" sz="1600" dirty="0">
                <a:latin typeface="Verdana" pitchFamily="34" charset="0"/>
              </a:rPr>
              <a:t>A inclusão é uma reta tracejada com a seta apontando para o caso de uso incluído.</a:t>
            </a:r>
          </a:p>
          <a:p>
            <a:pPr>
              <a:lnSpc>
                <a:spcPct val="80000"/>
              </a:lnSpc>
            </a:pPr>
            <a:endParaRPr lang="pt-BR" sz="1600" dirty="0">
              <a:latin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pt-BR" sz="1600" dirty="0">
                <a:latin typeface="Verdana" pitchFamily="34" charset="0"/>
              </a:rPr>
              <a:t>A inclusão define um estereótipo, &lt;&lt;include&gt;&gt;.</a:t>
            </a:r>
          </a:p>
          <a:p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20205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120680" cy="476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D8D44A-E8E5-4AAF-A54D-C94417A3F57C}" type="slidenum">
              <a:rPr lang="pt-BR"/>
              <a:pPr/>
              <a:t>17</a:t>
            </a:fld>
            <a:endParaRPr lang="pt-BR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83432"/>
            <a:ext cx="8229600" cy="46139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 b="1" dirty="0" smtClean="0">
                <a:latin typeface="Verdana" pitchFamily="34" charset="0"/>
              </a:rPr>
              <a:t>Inclusão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67544" y="1052736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  <p:sp>
        <p:nvSpPr>
          <p:cNvPr id="2" name="Elipse 1"/>
          <p:cNvSpPr/>
          <p:nvPr/>
        </p:nvSpPr>
        <p:spPr>
          <a:xfrm>
            <a:off x="2843808" y="2708920"/>
            <a:ext cx="151216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2843808" y="4221088"/>
            <a:ext cx="151216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pt-BR" sz="1800" b="1" dirty="0">
                <a:latin typeface="Verdana" pitchFamily="34" charset="0"/>
              </a:rPr>
              <a:t>Extensão</a:t>
            </a:r>
          </a:p>
          <a:p>
            <a:pPr>
              <a:lnSpc>
                <a:spcPct val="90000"/>
              </a:lnSpc>
            </a:pPr>
            <a:endParaRPr lang="pt-BR" sz="1800" b="1" dirty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1800" dirty="0">
                <a:latin typeface="Verdana" pitchFamily="34" charset="0"/>
              </a:rPr>
              <a:t>Descrevem cenários opcionais de um caso de uso, que não ocorrem sempre, mas não quer dizer que sejam incomuns.</a:t>
            </a:r>
          </a:p>
          <a:p>
            <a:pPr>
              <a:lnSpc>
                <a:spcPct val="90000"/>
              </a:lnSpc>
            </a:pPr>
            <a:endParaRPr lang="pt-BR" sz="1800" dirty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1800" dirty="0">
                <a:latin typeface="Verdana" pitchFamily="34" charset="0"/>
              </a:rPr>
              <a:t>Casos de uso estendidos somente ocorrerão em uma situação específica, se uma condição for satisfeita.</a:t>
            </a:r>
          </a:p>
          <a:p>
            <a:pPr>
              <a:lnSpc>
                <a:spcPct val="90000"/>
              </a:lnSpc>
            </a:pPr>
            <a:endParaRPr lang="pt-BR" sz="1800" dirty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1800" dirty="0">
                <a:latin typeface="Verdana" pitchFamily="34" charset="0"/>
              </a:rPr>
              <a:t>Há a necessidade de um teste para determinar se é necessário executar o caso de uso estendido.</a:t>
            </a:r>
          </a:p>
          <a:p>
            <a:pPr>
              <a:lnSpc>
                <a:spcPct val="90000"/>
              </a:lnSpc>
            </a:pPr>
            <a:endParaRPr lang="pt-BR" sz="1800" dirty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1800" dirty="0">
                <a:latin typeface="Verdana" pitchFamily="34" charset="0"/>
              </a:rPr>
              <a:t>Notação: reta tracejada com seta apontando para o caso de uso que utiliza o outro.</a:t>
            </a:r>
          </a:p>
          <a:p>
            <a:pPr>
              <a:lnSpc>
                <a:spcPct val="90000"/>
              </a:lnSpc>
            </a:pPr>
            <a:endParaRPr lang="pt-BR" sz="1800" dirty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1800" dirty="0">
                <a:latin typeface="Verdana" pitchFamily="34" charset="0"/>
              </a:rPr>
              <a:t>A extensão define um estereótipo, &lt;&lt;</a:t>
            </a:r>
            <a:r>
              <a:rPr lang="pt-BR" sz="1800" dirty="0" err="1">
                <a:latin typeface="Verdana" pitchFamily="34" charset="0"/>
              </a:rPr>
              <a:t>extend</a:t>
            </a:r>
            <a:r>
              <a:rPr lang="pt-BR" sz="1800" dirty="0">
                <a:latin typeface="Verdana" pitchFamily="34" charset="0"/>
              </a:rPr>
              <a:t>&gt;&gt;.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7082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760640" cy="448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5B18E7-B419-43C2-BB73-0CED61389A75}" type="slidenum">
              <a:rPr lang="pt-BR"/>
              <a:pPr/>
              <a:t>19</a:t>
            </a:fld>
            <a:endParaRPr lang="pt-BR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536" y="1485603"/>
            <a:ext cx="1728192" cy="503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buFont typeface="Wingdings" pitchFamily="2" charset="2"/>
              <a:buNone/>
            </a:pPr>
            <a:r>
              <a:rPr lang="pt-BR" sz="2000" b="1" dirty="0" smtClean="0">
                <a:solidFill>
                  <a:schemeClr val="tx1"/>
                </a:solidFill>
                <a:latin typeface="Verdana" pitchFamily="34" charset="0"/>
              </a:rPr>
              <a:t> Extensão</a:t>
            </a: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l" eaLnBrk="1" hangingPunct="1">
              <a:buFont typeface="Wingdings" pitchFamily="2" charset="2"/>
              <a:buChar char="v"/>
            </a:pPr>
            <a:endParaRPr lang="pt-BR" sz="2000" b="1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468923" y="5498648"/>
            <a:ext cx="8424497" cy="73866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No </a:t>
            </a: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caso de uso Encerrar conta  é </a:t>
            </a:r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necessário que o saldo seja zero</a:t>
            </a:r>
            <a:r>
              <a:rPr lang="pt-BR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, o que não ocorre sempre</a:t>
            </a:r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, assim os outros casos de uso não são utilizados, ou são chamados um ou </a:t>
            </a:r>
            <a:r>
              <a:rPr lang="pt-B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outro.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  <p:sp>
        <p:nvSpPr>
          <p:cNvPr id="7" name="Elipse 6"/>
          <p:cNvSpPr/>
          <p:nvPr/>
        </p:nvSpPr>
        <p:spPr>
          <a:xfrm>
            <a:off x="4283967" y="3140968"/>
            <a:ext cx="1152129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627784" y="3140968"/>
            <a:ext cx="1130315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6E31F9-5C17-47CC-B963-546A60346D44}" type="slidenum">
              <a:rPr lang="pt-BR"/>
              <a:pPr/>
              <a:t>2</a:t>
            </a:fld>
            <a:endParaRPr lang="pt-BR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855365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pt-BR" sz="1800" dirty="0" smtClean="0">
                <a:latin typeface="Verdana" pitchFamily="34" charset="0"/>
              </a:rPr>
              <a:t>Diagrama de Casos de Uso: linguagem simples e intuitiva.</a:t>
            </a:r>
          </a:p>
          <a:p>
            <a:pPr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800" dirty="0" smtClean="0">
                <a:latin typeface="Verdana" pitchFamily="34" charset="0"/>
              </a:rPr>
              <a:t>Permite a compreensão do comportamento externo (</a:t>
            </a:r>
            <a:r>
              <a:rPr lang="pt-BR" sz="1800" i="1" dirty="0" smtClean="0">
                <a:latin typeface="Verdana" pitchFamily="34" charset="0"/>
              </a:rPr>
              <a:t>suas funcionalidades</a:t>
            </a:r>
            <a:r>
              <a:rPr lang="pt-BR" sz="1800" dirty="0" smtClean="0">
                <a:latin typeface="Verdana" pitchFamily="34" charset="0"/>
              </a:rPr>
              <a:t>) do sistema por qualquer pessoa.</a:t>
            </a:r>
          </a:p>
          <a:p>
            <a:pPr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800" dirty="0" smtClean="0">
                <a:latin typeface="Verdana" pitchFamily="34" charset="0"/>
              </a:rPr>
              <a:t>Apresenta a perspectiva do usuário.</a:t>
            </a:r>
          </a:p>
          <a:p>
            <a:pPr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800" dirty="0" smtClean="0">
                <a:latin typeface="Verdana" pitchFamily="34" charset="0"/>
              </a:rPr>
              <a:t>Dentro da UML é o mais abstrato, consequentemente mais flexível e informal.</a:t>
            </a:r>
          </a:p>
          <a:p>
            <a:pPr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800" dirty="0" smtClean="0">
                <a:latin typeface="Verdana" pitchFamily="34" charset="0"/>
              </a:rPr>
              <a:t>No início da modelagem do sistema, é associado ao </a:t>
            </a:r>
            <a:r>
              <a:rPr lang="pt-BR" sz="1800" b="1" dirty="0" smtClean="0">
                <a:latin typeface="Verdana" pitchFamily="34" charset="0"/>
              </a:rPr>
              <a:t>Levantamento</a:t>
            </a:r>
            <a:r>
              <a:rPr lang="pt-BR" sz="1800" dirty="0" smtClean="0">
                <a:latin typeface="Verdana" pitchFamily="34" charset="0"/>
              </a:rPr>
              <a:t> e </a:t>
            </a:r>
            <a:r>
              <a:rPr lang="pt-BR" sz="1800" b="1" dirty="0" smtClean="0">
                <a:latin typeface="Verdana" pitchFamily="34" charset="0"/>
              </a:rPr>
              <a:t>Análise de Requisitos</a:t>
            </a:r>
            <a:r>
              <a:rPr lang="pt-BR" sz="1800" dirty="0" smtClean="0">
                <a:latin typeface="Verdana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800" dirty="0" smtClean="0">
                <a:latin typeface="Verdana" pitchFamily="34" charset="0"/>
              </a:rPr>
              <a:t>É consultado durante todo o ciclo de desenvolvimento do sistema.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31" y="1566083"/>
            <a:ext cx="6300638" cy="459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  <p:sp>
        <p:nvSpPr>
          <p:cNvPr id="4" name="Elipse 3"/>
          <p:cNvSpPr/>
          <p:nvPr/>
        </p:nvSpPr>
        <p:spPr>
          <a:xfrm>
            <a:off x="5004048" y="3645024"/>
            <a:ext cx="151216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004048" y="2420888"/>
            <a:ext cx="1512168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835696" y="2238028"/>
            <a:ext cx="1008112" cy="24482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79512" y="375047"/>
            <a:ext cx="4965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EXTENSÃO &lt;&lt;EXTEND&gt;&gt;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717032"/>
            <a:ext cx="8496944" cy="2966720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24744"/>
            <a:ext cx="6141876" cy="259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30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76064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/>
              <a:t>Erros mais comuns em Diagramas de caso de uso</a:t>
            </a:r>
            <a:endParaRPr lang="pt-BR" sz="2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187796" cy="480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o explicativo retangular com cantos arredondados 3"/>
          <p:cNvSpPr/>
          <p:nvPr/>
        </p:nvSpPr>
        <p:spPr>
          <a:xfrm>
            <a:off x="179512" y="1628800"/>
            <a:ext cx="3096344" cy="1368152"/>
          </a:xfrm>
          <a:prstGeom prst="wedgeRoundRectCallout">
            <a:avLst>
              <a:gd name="adj1" fmla="val 44324"/>
              <a:gd name="adj2" fmla="val 2025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Detalhes de implementação</a:t>
            </a:r>
            <a:endParaRPr lang="pt-BR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5940152" y="3015658"/>
            <a:ext cx="2736304" cy="1440160"/>
          </a:xfrm>
          <a:prstGeom prst="wedgeRectCallout">
            <a:avLst>
              <a:gd name="adj1" fmla="val -68572"/>
              <a:gd name="adj2" fmla="val 53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Uso abusivo de relacionamentos de include.</a:t>
            </a: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1187624" y="1484784"/>
            <a:ext cx="6768752" cy="48008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>
            <a:off x="971600" y="1484784"/>
            <a:ext cx="6840760" cy="48008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8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24745"/>
            <a:ext cx="8229600" cy="43204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Detalhes de troca de fluxo entre casos de usos distintos</a:t>
            </a:r>
            <a:endParaRPr lang="pt-B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175797" cy="478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932040" y="2852936"/>
            <a:ext cx="432048" cy="1095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932040" y="4365104"/>
            <a:ext cx="432048" cy="1095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971600" y="1628800"/>
            <a:ext cx="7704856" cy="48965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>
            <a:off x="827584" y="1340768"/>
            <a:ext cx="7272808" cy="49685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0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51831"/>
            <a:ext cx="729615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9552" y="1115452"/>
            <a:ext cx="5475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Exemplo de relacionamento de inclusão “include”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4051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82627"/>
              </p:ext>
            </p:extLst>
          </p:nvPr>
        </p:nvGraphicFramePr>
        <p:xfrm>
          <a:off x="467544" y="1124744"/>
          <a:ext cx="82296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sz="1600" dirty="0" smtClean="0"/>
                        <a:t>Nome: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Emitir pedido de exame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1600" dirty="0" smtClean="0"/>
                        <a:t>Objetivo: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Permitir que o médico emita um pedido de exame.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1600" dirty="0" smtClean="0"/>
                        <a:t>Ator: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Médico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pt-BR" sz="1600" dirty="0" smtClean="0"/>
                        <a:t>Cenário Principal: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O médico informa o registro do paciente.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600" dirty="0" smtClean="0"/>
                        <a:t>O sistema recupera e exibe seus dados pessoais (nome, sexo, cor</a:t>
                      </a:r>
                      <a:r>
                        <a:rPr lang="pt-BR" sz="1600" baseline="0" dirty="0" smtClean="0"/>
                        <a:t> e idade do paciente.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600" dirty="0" smtClean="0"/>
                        <a:t>O médico seleciona um tipo de exame.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600" dirty="0" smtClean="0"/>
                        <a:t>O médico seleciona uma</a:t>
                      </a:r>
                      <a:r>
                        <a:rPr lang="pt-BR" sz="1600" baseline="0" dirty="0" smtClean="0"/>
                        <a:t> data para exame.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600" dirty="0" smtClean="0"/>
                        <a:t>O médico informa uma hipótese diagnóstica.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600" dirty="0" smtClean="0"/>
                        <a:t>O médico solicita</a:t>
                      </a:r>
                      <a:r>
                        <a:rPr lang="pt-BR" sz="1600" baseline="0" dirty="0" smtClean="0"/>
                        <a:t> a emissão do pedido de exame.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600" dirty="0" smtClean="0"/>
                        <a:t>O sistema salva os dados.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rgbClr val="C00000"/>
                          </a:solidFill>
                        </a:rPr>
                        <a:t>Include &lt;&lt;Agendar Prontuário&gt;&gt;.</a:t>
                      </a:r>
                    </a:p>
                    <a:p>
                      <a:r>
                        <a:rPr lang="pt-BR" sz="1600" dirty="0" smtClean="0">
                          <a:solidFill>
                            <a:srgbClr val="C00000"/>
                          </a:solidFill>
                        </a:rPr>
                        <a:t>8.1 – O módulo Emitir pedido de exame acessa o sistema de solicitação de prontuário</a:t>
                      </a:r>
                      <a:r>
                        <a:rPr lang="pt-BR" sz="1600" baseline="0" dirty="0" smtClean="0">
                          <a:solidFill>
                            <a:srgbClr val="C00000"/>
                          </a:solidFill>
                        </a:rPr>
                        <a:t> onde registra a identificação do paciente, a data e o local de realização do procedimento.</a:t>
                      </a:r>
                      <a:endParaRPr lang="pt-BR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9</a:t>
                      </a:r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600" dirty="0" smtClean="0"/>
                        <a:t>O sistema emite o pedido de exame em papel.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0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4748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/>
              <a:t>Restrições</a:t>
            </a:r>
          </a:p>
          <a:p>
            <a:r>
              <a:rPr lang="pt-BR" sz="2400" dirty="0" smtClean="0"/>
              <a:t>São utilizadas para definir condições, consistências ou validações que devem ser aplicadas a um determinado componente do modelo.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12976"/>
            <a:ext cx="48476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48054"/>
            <a:ext cx="2376264" cy="534874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09" y="1124744"/>
            <a:ext cx="5832648" cy="559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6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smtClean="0"/>
              <a:t>Pacotes</a:t>
            </a:r>
            <a:endParaRPr lang="pt-BR" dirty="0" smtClean="0"/>
          </a:p>
          <a:p>
            <a:r>
              <a:rPr lang="pt-BR" sz="2000" dirty="0" smtClean="0"/>
              <a:t>São uteis para organizar os Casos de Uso em diagramas menores tornando sua leitura mais fácil</a:t>
            </a:r>
          </a:p>
          <a:p>
            <a:r>
              <a:rPr lang="pt-BR" sz="2000" dirty="0" smtClean="0"/>
              <a:t>Modelar sistemas grandes em um único diagrama de Casos de Uso não é viável.</a:t>
            </a:r>
          </a:p>
          <a:p>
            <a:r>
              <a:rPr lang="pt-BR" sz="2000" dirty="0" smtClean="0"/>
              <a:t>Outra justificativa é a afinidade entre os módulos que induz que eles sejam divididos em subsistemas.</a:t>
            </a:r>
          </a:p>
          <a:p>
            <a:r>
              <a:rPr lang="pt-BR" sz="2000" dirty="0" smtClean="0"/>
              <a:t>É representado por um retângulo contendo uma aba no seu canto superior esquerdo. Dependendo da ferramenta Case utilizada , seu nome poderá ser visualizado dentro da aba ou no interior do retângulo maior .</a:t>
            </a:r>
          </a:p>
          <a:p>
            <a:r>
              <a:rPr lang="pt-BR" sz="2000" dirty="0" smtClean="0"/>
              <a:t>Um pacote não permite que um objeto exista dentro dele com o mesmo nome dado a ele.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431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83568" y="1156102"/>
            <a:ext cx="510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</a:t>
            </a:r>
            <a:r>
              <a:rPr lang="pt-BR" dirty="0" smtClean="0"/>
              <a:t>: </a:t>
            </a:r>
            <a:r>
              <a:rPr lang="pt-BR" b="1" dirty="0" smtClean="0"/>
              <a:t>Gestão de Compras::Manter fornecedores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6216699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Observação: Pacotes podem ser utilizados para agrupar não só Caso de Usos, mas também outros elementos da UML, como Classes e Estados.</a:t>
            </a:r>
            <a:endParaRPr lang="pt-BR" sz="1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25434"/>
            <a:ext cx="3801170" cy="45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A1B530-7C96-4A2D-BE52-24CA8950AAEB}" type="slidenum">
              <a:rPr lang="pt-BR"/>
              <a:pPr/>
              <a:t>3</a:t>
            </a:fld>
            <a:endParaRPr lang="pt-BR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pt-BR" sz="24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000" dirty="0" smtClean="0">
                <a:latin typeface="Verdana" pitchFamily="34" charset="0"/>
              </a:rPr>
              <a:t>Serve de base para todos os outros diagramas. Apresenta a visão externa do sistema, quais serviços o usuário terá disponível.</a:t>
            </a:r>
          </a:p>
          <a:p>
            <a:pPr eaLnBrk="1" hangingPunct="1">
              <a:lnSpc>
                <a:spcPct val="90000"/>
              </a:lnSpc>
            </a:pPr>
            <a:endParaRPr lang="pt-BR" sz="20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000" dirty="0" smtClean="0">
                <a:latin typeface="Verdana" pitchFamily="34" charset="0"/>
              </a:rPr>
              <a:t>Mostra o que o sistema irá fazer, sem se preocupar como.</a:t>
            </a:r>
          </a:p>
          <a:p>
            <a:pPr eaLnBrk="1" hangingPunct="1">
              <a:lnSpc>
                <a:spcPct val="90000"/>
              </a:lnSpc>
            </a:pPr>
            <a:endParaRPr lang="pt-BR" sz="20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000" dirty="0" smtClean="0">
                <a:latin typeface="Verdana" pitchFamily="34" charset="0"/>
              </a:rPr>
              <a:t>Identifica os usuários que irão interagir com o sistema e quais seus papéis e quais funções serão requisitadas por eles.</a:t>
            </a:r>
          </a:p>
          <a:p>
            <a:pPr eaLnBrk="1" hangingPunct="1">
              <a:lnSpc>
                <a:spcPct val="90000"/>
              </a:lnSpc>
            </a:pPr>
            <a:endParaRPr lang="pt-BR" sz="20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000" dirty="0" smtClean="0">
                <a:latin typeface="Verdana" pitchFamily="34" charset="0"/>
              </a:rPr>
              <a:t>Já deve ser feito após a primeira reunião com o cliente.</a:t>
            </a:r>
          </a:p>
          <a:p>
            <a:pPr eaLnBrk="1" hangingPunct="1">
              <a:lnSpc>
                <a:spcPct val="90000"/>
              </a:lnSpc>
            </a:pPr>
            <a:endParaRPr lang="pt-BR" sz="20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pt-BR" sz="2400" dirty="0" smtClean="0">
              <a:latin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43D79C-5149-4413-83C7-E28DFEA90070}" type="slidenum">
              <a:rPr lang="pt-BR"/>
              <a:pPr/>
              <a:t>30</a:t>
            </a:fld>
            <a:endParaRPr lang="pt-BR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pt-BR" sz="1600" b="1" dirty="0" smtClean="0">
                <a:latin typeface="Verdana" pitchFamily="34" charset="0"/>
              </a:rPr>
              <a:t> </a:t>
            </a:r>
            <a:r>
              <a:rPr lang="pt-BR" sz="1600" b="1" u="sng" dirty="0" smtClean="0">
                <a:latin typeface="Verdana" pitchFamily="34" charset="0"/>
              </a:rPr>
              <a:t>Exerc.1: Sistema e Controle de Apólices de Seguro</a:t>
            </a:r>
          </a:p>
          <a:p>
            <a:pPr eaLnBrk="1" hangingPunct="1">
              <a:buFont typeface="Wingdings" pitchFamily="2" charset="2"/>
              <a:buChar char="v"/>
            </a:pPr>
            <a:endParaRPr lang="pt-BR" sz="1600" b="1" u="sng" dirty="0" smtClean="0">
              <a:latin typeface="Verdana" pitchFamily="34" charset="0"/>
            </a:endParaRPr>
          </a:p>
          <a:p>
            <a:pPr eaLnBrk="1" hangingPunct="1"/>
            <a:r>
              <a:rPr lang="pt-BR" sz="1600" dirty="0" smtClean="0">
                <a:latin typeface="Verdana" pitchFamily="34" charset="0"/>
              </a:rPr>
              <a:t>Imagine um sistema de controle de apólices de seguro para veículos.</a:t>
            </a:r>
          </a:p>
          <a:p>
            <a:pPr eaLnBrk="1" hangingPunct="1"/>
            <a:endParaRPr lang="pt-BR" sz="1600" dirty="0" smtClean="0">
              <a:latin typeface="Verdana" pitchFamily="34" charset="0"/>
            </a:endParaRPr>
          </a:p>
          <a:p>
            <a:pPr marL="0" indent="0" eaLnBrk="1" hangingPunct="1">
              <a:buNone/>
            </a:pPr>
            <a:r>
              <a:rPr lang="pt-BR" sz="1600" dirty="0" smtClean="0">
                <a:latin typeface="Verdana" pitchFamily="34" charset="0"/>
              </a:rPr>
              <a:t>	Um cliente ou veículo pode ser cadastrado, alterado, consultado ou 	excluído.</a:t>
            </a:r>
          </a:p>
          <a:p>
            <a:pPr eaLnBrk="1" hangingPunct="1"/>
            <a:endParaRPr lang="pt-BR" sz="1600" dirty="0" smtClean="0">
              <a:latin typeface="Verdana" pitchFamily="34" charset="0"/>
            </a:endParaRPr>
          </a:p>
          <a:p>
            <a:pPr marL="0" indent="0" eaLnBrk="1" hangingPunct="1">
              <a:buNone/>
            </a:pPr>
            <a:r>
              <a:rPr lang="pt-BR" sz="1600" dirty="0" smtClean="0">
                <a:latin typeface="Verdana" pitchFamily="34" charset="0"/>
              </a:rPr>
              <a:t>	Há interação entre o cliente e o corretor, onde o cliente fornece as 	informações pessoais e do veículo que pretende segurar e o corretor 	insere as informações no sistema.</a:t>
            </a:r>
          </a:p>
          <a:p>
            <a:pPr eaLnBrk="1" hangingPunct="1"/>
            <a:endParaRPr lang="pt-BR" sz="1600" dirty="0" smtClean="0">
              <a:latin typeface="Verdana" pitchFamily="34" charset="0"/>
            </a:endParaRPr>
          </a:p>
          <a:p>
            <a:pPr marL="0" indent="0" eaLnBrk="1" hangingPunct="1">
              <a:buNone/>
            </a:pPr>
            <a:r>
              <a:rPr lang="pt-BR" sz="1600" dirty="0" smtClean="0">
                <a:latin typeface="Verdana" pitchFamily="34" charset="0"/>
              </a:rPr>
              <a:t>	Após isso, o vistoriador verifica o veículo em questão e emite um 	parecer.</a:t>
            </a:r>
          </a:p>
          <a:p>
            <a:pPr eaLnBrk="1" hangingPunct="1"/>
            <a:endParaRPr lang="pt-BR" sz="1600" dirty="0" smtClean="0"/>
          </a:p>
        </p:txBody>
      </p:sp>
      <p:sp>
        <p:nvSpPr>
          <p:cNvPr id="6" name="Retângulo 5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19D5F2-7BCA-4252-ADF4-550B62ECC3B5}" type="slidenum">
              <a:rPr lang="pt-BR"/>
              <a:pPr/>
              <a:t>31</a:t>
            </a:fld>
            <a:endParaRPr lang="pt-BR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sz="2000" b="1" u="sng" dirty="0" smtClean="0">
                <a:latin typeface="Verdana" pitchFamily="34" charset="0"/>
              </a:rPr>
              <a:t>Exerc.1:Sistema e Controle de Apólices de Seguro</a:t>
            </a:r>
          </a:p>
          <a:p>
            <a:pPr eaLnBrk="1" hangingPunct="1">
              <a:lnSpc>
                <a:spcPct val="80000"/>
              </a:lnSpc>
            </a:pPr>
            <a:endParaRPr lang="pt-BR" sz="2000" b="1" u="sng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600" dirty="0" smtClean="0">
                <a:latin typeface="Verdana" pitchFamily="34" charset="0"/>
              </a:rPr>
              <a:t>Com todos os dados, o corretor passa-os para a matriz e com o valor em mãos informa ao cliente, que após escolher a forma de pagamento recebe a apólice, gerada pelo corretor, e após isso é paga pelo cliente.</a:t>
            </a:r>
          </a:p>
          <a:p>
            <a:pPr eaLnBrk="1" hangingPunct="1">
              <a:lnSpc>
                <a:spcPct val="80000"/>
              </a:lnSpc>
            </a:pPr>
            <a:endParaRPr lang="pt-BR" sz="16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600" dirty="0" smtClean="0">
                <a:latin typeface="Verdana" pitchFamily="34" charset="0"/>
              </a:rPr>
              <a:t>Considere ainda, um caso simples de ocorrência de sinistro.</a:t>
            </a:r>
          </a:p>
          <a:p>
            <a:pPr eaLnBrk="1" hangingPunct="1">
              <a:lnSpc>
                <a:spcPct val="80000"/>
              </a:lnSpc>
            </a:pPr>
            <a:endParaRPr lang="pt-BR" sz="16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600" dirty="0" smtClean="0">
                <a:latin typeface="Verdana" pitchFamily="34" charset="0"/>
              </a:rPr>
              <a:t>O diagrama de caso de uso não faz considerações temporais, observe que esse diagrama ocorrerá em três momentos distintos, o que o cliente solicita a apólice, que ele paga as parcelas e que ocorre um sinistro.</a:t>
            </a:r>
          </a:p>
          <a:p>
            <a:pPr eaLnBrk="1" hangingPunct="1">
              <a:lnSpc>
                <a:spcPct val="80000"/>
              </a:lnSpc>
            </a:pPr>
            <a:endParaRPr lang="pt-BR" sz="16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pt-BR" sz="2000" dirty="0" smtClean="0">
              <a:latin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C3EA65-158B-4FB7-8076-C1BC9FBDD268}" type="slidenum">
              <a:rPr lang="pt-BR"/>
              <a:pPr/>
              <a:t>32</a:t>
            </a:fld>
            <a:endParaRPr lang="pt-BR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pt-BR" sz="2000" b="1" u="sng" dirty="0" smtClean="0">
                <a:latin typeface="Verdana" pitchFamily="34" charset="0"/>
              </a:rPr>
              <a:t>Exerc.2:Sistema de Controle Bancário</a:t>
            </a:r>
          </a:p>
          <a:p>
            <a:pPr eaLnBrk="1" hangingPunct="1"/>
            <a:endParaRPr lang="pt-BR" sz="2000" b="1" u="sng" dirty="0" smtClean="0">
              <a:latin typeface="Verdana" pitchFamily="34" charset="0"/>
            </a:endParaRPr>
          </a:p>
          <a:p>
            <a:pPr eaLnBrk="1" hangingPunct="1"/>
            <a:r>
              <a:rPr lang="pt-BR" sz="1800" dirty="0" smtClean="0">
                <a:latin typeface="Verdana" pitchFamily="34" charset="0"/>
              </a:rPr>
              <a:t>Considere a ação do cliente solicitar a abertura de uma conta, que pode ser comum, especial ou poupança.</a:t>
            </a:r>
          </a:p>
          <a:p>
            <a:pPr eaLnBrk="1" hangingPunct="1"/>
            <a:endParaRPr lang="pt-BR" sz="1800" dirty="0" smtClean="0">
              <a:latin typeface="Verdana" pitchFamily="34" charset="0"/>
            </a:endParaRPr>
          </a:p>
          <a:p>
            <a:pPr eaLnBrk="1" hangingPunct="1"/>
            <a:r>
              <a:rPr lang="pt-BR" sz="1800" dirty="0" smtClean="0">
                <a:latin typeface="Verdana" pitchFamily="34" charset="0"/>
              </a:rPr>
              <a:t>Considere ações de depósito, encerrar conta, sacar, retirar extrato, retirar saldo e outras que achar pertinente.</a:t>
            </a:r>
          </a:p>
          <a:p>
            <a:pPr eaLnBrk="1" hangingPunct="1"/>
            <a:endParaRPr lang="pt-BR" sz="1800" dirty="0" smtClean="0">
              <a:latin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412132" y="1933381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52" y="2653461"/>
            <a:ext cx="2492474" cy="29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2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B95BF5-9394-4A53-AA25-797AE5439B8D}" type="slidenum">
              <a:rPr lang="pt-BR"/>
              <a:pPr/>
              <a:t>4</a:t>
            </a:fld>
            <a:endParaRPr lang="pt-BR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55365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000" b="1" dirty="0" smtClean="0">
                <a:latin typeface="Verdana" pitchFamily="34" charset="0"/>
              </a:rPr>
              <a:t>Atores</a:t>
            </a:r>
          </a:p>
          <a:p>
            <a:pPr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800" dirty="0" smtClean="0">
                <a:latin typeface="Verdana" pitchFamily="34" charset="0"/>
              </a:rPr>
              <a:t>O DCU concentra-se em dois itens principais: Atores e Casos de Uso.</a:t>
            </a:r>
          </a:p>
          <a:p>
            <a:pPr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800" dirty="0" smtClean="0">
                <a:latin typeface="Verdana" pitchFamily="34" charset="0"/>
              </a:rPr>
              <a:t>Atores: Representam papéis desempenhados pelos diversos usuários que poderão utilizar de alguma maneira,  os serviços e funções do sistema.</a:t>
            </a:r>
          </a:p>
          <a:p>
            <a:pPr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1800" dirty="0" smtClean="0">
                <a:latin typeface="Verdana" pitchFamily="34" charset="0"/>
              </a:rPr>
              <a:t>O Ator também pode ser algum hardware em especial ou mesmo um outro sistema externo que interaja com o seu sistema.</a:t>
            </a:r>
          </a:p>
          <a:p>
            <a:pPr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pt-BR" sz="1800" b="1" dirty="0" smtClean="0">
                <a:solidFill>
                  <a:srgbClr val="FF0000"/>
                </a:solidFill>
                <a:latin typeface="Verdana" pitchFamily="34" charset="0"/>
              </a:rPr>
              <a:t>Resumindo: </a:t>
            </a:r>
            <a:br>
              <a:rPr lang="pt-BR" sz="1800" b="1" dirty="0" smtClean="0">
                <a:solidFill>
                  <a:srgbClr val="FF0000"/>
                </a:solidFill>
                <a:latin typeface="Verdana" pitchFamily="34" charset="0"/>
              </a:rPr>
            </a:br>
            <a:r>
              <a:rPr lang="pt-BR" sz="1800" b="1" dirty="0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pt-PT" sz="1800" b="1" dirty="0" smtClean="0">
                <a:solidFill>
                  <a:srgbClr val="FF0000"/>
                </a:solidFill>
                <a:latin typeface="Verdana" pitchFamily="34" charset="0"/>
              </a:rPr>
              <a:t>tor </a:t>
            </a:r>
            <a:r>
              <a:rPr lang="pt-PT" sz="1800" b="1" dirty="0">
                <a:solidFill>
                  <a:srgbClr val="FF0000"/>
                </a:solidFill>
                <a:latin typeface="Verdana" pitchFamily="34" charset="0"/>
              </a:rPr>
              <a:t>é qualquer elemento externo que interaja com o sistema.</a:t>
            </a:r>
            <a:endParaRPr lang="pt-BR" sz="1800" b="1" dirty="0" smtClean="0">
              <a:solidFill>
                <a:srgbClr val="FF0000"/>
              </a:solidFill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pt-BR" sz="1800" dirty="0" smtClean="0">
              <a:latin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49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98160D-F2CE-4967-9B74-6340EC45AE1B}" type="slidenum">
              <a:rPr lang="pt-BR"/>
              <a:pPr/>
              <a:t>5</a:t>
            </a:fld>
            <a:endParaRPr lang="pt-BR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923" y="1628602"/>
            <a:ext cx="8229600" cy="5762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buFont typeface="Wingdings" pitchFamily="2" charset="2"/>
              <a:buNone/>
            </a:pPr>
            <a:r>
              <a:rPr lang="pt-BR" sz="2400" b="1" dirty="0" smtClean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pt-BR" sz="2400" b="1" u="sng" dirty="0" smtClean="0">
                <a:solidFill>
                  <a:schemeClr val="tx1"/>
                </a:solidFill>
                <a:latin typeface="Verdana" pitchFamily="34" charset="0"/>
              </a:rPr>
              <a:t>Atores</a:t>
            </a:r>
            <a:endParaRPr lang="pt-BR" sz="24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None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lvl="1" algn="l" eaLnBrk="1" hangingPunct="1">
              <a:buFont typeface="Wingdings" pitchFamily="2" charset="2"/>
              <a:buChar char="Ø"/>
            </a:pPr>
            <a:endParaRPr lang="pt-BR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l" eaLnBrk="1" hangingPunct="1">
              <a:buFont typeface="Wingdings" pitchFamily="2" charset="2"/>
              <a:buChar char="v"/>
            </a:pPr>
            <a:endParaRPr lang="pt-BR" sz="2400" b="1" u="sng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823" y="2505794"/>
            <a:ext cx="5004289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  <p:sp>
        <p:nvSpPr>
          <p:cNvPr id="2" name="Retângulo 1"/>
          <p:cNvSpPr/>
          <p:nvPr/>
        </p:nvSpPr>
        <p:spPr>
          <a:xfrm>
            <a:off x="683568" y="2178964"/>
            <a:ext cx="763284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dirty="0">
                <a:latin typeface="Verdana" pitchFamily="34" charset="0"/>
              </a:rPr>
              <a:t>Notação: “homem-palito” com seu papel em baixo.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2880320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 smtClean="0"/>
              <a:t>Existem três tipos de atores:</a:t>
            </a:r>
          </a:p>
          <a:p>
            <a:r>
              <a:rPr lang="pt-BR" sz="2000" dirty="0" smtClean="0"/>
              <a:t>Ator principal – tem suas necessidades de usuário realizadas pelo caso de uso.</a:t>
            </a:r>
          </a:p>
          <a:p>
            <a:r>
              <a:rPr lang="pt-BR" sz="2000" dirty="0" smtClean="0"/>
              <a:t>Ator de suporte – fornece informações ou um serviço ao caso de uso, na grande maioria das vezes é um sistema de informação fazendo interface com o sistema em desenvolvimento.</a:t>
            </a:r>
          </a:p>
          <a:p>
            <a:r>
              <a:rPr lang="pt-BR" sz="2000" dirty="0" smtClean="0"/>
              <a:t>Ator de bastidor – tem interesse no comportamento do caso de uso, contudo não é o ator principal nem o de suporte.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33056"/>
            <a:ext cx="3795135" cy="26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9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4DCA57-470A-4B92-A4F7-2CC3541032D3}" type="slidenum">
              <a:rPr lang="pt-BR"/>
              <a:pPr/>
              <a:t>7</a:t>
            </a:fld>
            <a:endParaRPr lang="pt-BR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pt-BR" sz="2000" b="1" dirty="0" smtClean="0">
                <a:latin typeface="Verdana" pitchFamily="34" charset="0"/>
              </a:rPr>
              <a:t>Casos de Uso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pt-BR" sz="2000" dirty="0" smtClean="0">
              <a:latin typeface="Verdana" pitchFamily="34" charset="0"/>
            </a:endParaRPr>
          </a:p>
          <a:p>
            <a:pPr marL="381000" indent="-381000" eaLnBrk="1" hangingPunct="1">
              <a:lnSpc>
                <a:spcPct val="80000"/>
              </a:lnSpc>
            </a:pPr>
            <a:r>
              <a:rPr lang="pt-BR" sz="1800" dirty="0" smtClean="0">
                <a:latin typeface="Verdana" pitchFamily="34" charset="0"/>
              </a:rPr>
              <a:t>Casos de Uso são os serviços, tarefas ou funções que podem ser utilizados de alguma maneira pelos usuários do sistema.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marL="781050" lvl="1" indent="-381000">
              <a:lnSpc>
                <a:spcPct val="80000"/>
              </a:lnSpc>
            </a:pPr>
            <a:r>
              <a:rPr lang="pt-BR" sz="1400" dirty="0" smtClean="0">
                <a:latin typeface="Verdana" pitchFamily="34" charset="0"/>
              </a:rPr>
              <a:t>Emitir relatório, Cadastrar Venda.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marL="381000" indent="-381000" eaLnBrk="1" hangingPunct="1">
              <a:lnSpc>
                <a:spcPct val="80000"/>
              </a:lnSpc>
            </a:pPr>
            <a:r>
              <a:rPr lang="pt-BR" sz="1800" dirty="0" smtClean="0">
                <a:latin typeface="Verdana" pitchFamily="34" charset="0"/>
              </a:rPr>
              <a:t>Expressam e documentam os comportamentos pretendidos para as funções do sistema.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marL="381000" indent="-381000" eaLnBrk="1" hangingPunct="1">
              <a:lnSpc>
                <a:spcPct val="80000"/>
              </a:lnSpc>
            </a:pPr>
            <a:r>
              <a:rPr lang="pt-BR" sz="1800" dirty="0" smtClean="0">
                <a:latin typeface="Verdana" pitchFamily="34" charset="0"/>
              </a:rPr>
              <a:t>Normalmente associado a uma ou muitas telas, um ou muitos botões (intuitivamente).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  <a:p>
            <a:pPr marL="381000" indent="-381000" eaLnBrk="1" hangingPunct="1">
              <a:lnSpc>
                <a:spcPct val="80000"/>
              </a:lnSpc>
            </a:pPr>
            <a:r>
              <a:rPr lang="pt-BR" sz="1800" dirty="0" smtClean="0">
                <a:latin typeface="Verdana" pitchFamily="34" charset="0"/>
              </a:rPr>
              <a:t>Notação: elipse com um texto sucinto que representa o serviço ao qual o Caso de Uso se refere.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631" y="5300663"/>
            <a:ext cx="3798277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8B9466-DF56-4431-B10F-37A92C3F2461}" type="slidenum">
              <a:rPr lang="pt-BR"/>
              <a:pPr/>
              <a:t>8</a:t>
            </a:fld>
            <a:endParaRPr lang="pt-BR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4586" y="1916832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2800" b="1" dirty="0" smtClean="0">
                <a:latin typeface="Verdana" pitchFamily="34" charset="0"/>
              </a:rPr>
              <a:t>Casos de Uso</a:t>
            </a:r>
          </a:p>
          <a:p>
            <a:pPr eaLnBrk="1" hangingPunct="1">
              <a:lnSpc>
                <a:spcPct val="80000"/>
              </a:lnSpc>
            </a:pPr>
            <a:endParaRPr lang="pt-BR" sz="20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400" dirty="0" smtClean="0">
                <a:latin typeface="Verdana" pitchFamily="34" charset="0"/>
              </a:rPr>
              <a:t>Costumam ser documentados, fornecendo instruções gerais de como será seu funcionamento, quais atividades serão executadas, qual evento forçará sua execução, quais Atores o utilizarão, quais suas restrições, etc.</a:t>
            </a:r>
          </a:p>
          <a:p>
            <a:pPr eaLnBrk="1" hangingPunct="1">
              <a:lnSpc>
                <a:spcPct val="80000"/>
              </a:lnSpc>
            </a:pPr>
            <a:endParaRPr lang="pt-BR" sz="24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sz="2400" dirty="0" smtClean="0">
                <a:latin typeface="Verdana" pitchFamily="34" charset="0"/>
              </a:rPr>
              <a:t>Normalmente documentado de maneira informal para esclarecer sobre a funcionalidade para o cliente, mas pode trazer informações de implementação.</a:t>
            </a:r>
          </a:p>
          <a:p>
            <a:pPr eaLnBrk="1" hangingPunct="1">
              <a:lnSpc>
                <a:spcPct val="80000"/>
              </a:lnSpc>
            </a:pPr>
            <a:endParaRPr lang="pt-BR" sz="1800" dirty="0" smtClean="0">
              <a:latin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7544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 AO MODELO DE CASO DE USO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0EF74F-5017-474A-9D24-0B94DFD31F8E}" type="slidenum">
              <a:rPr lang="pt-BR"/>
              <a:pPr/>
              <a:t>9</a:t>
            </a:fld>
            <a:endParaRPr lang="pt-BR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772816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dirty="0" smtClean="0">
                <a:latin typeface="Verdana" pitchFamily="34" charset="0"/>
              </a:rPr>
              <a:t>Documentação ou Modelo de Casos de Uso</a:t>
            </a:r>
          </a:p>
          <a:p>
            <a:pPr eaLnBrk="1" hangingPunct="1">
              <a:lnSpc>
                <a:spcPct val="90000"/>
              </a:lnSpc>
            </a:pPr>
            <a:endParaRPr lang="pt-BR" sz="1800" b="1" dirty="0" smtClean="0">
              <a:latin typeface="Verdana" pitchFamily="34" charset="0"/>
            </a:endParaRPr>
          </a:p>
          <a:p>
            <a:pPr eaLnBrk="1" hangingPunct="1"/>
            <a:r>
              <a:rPr lang="pt-BR" sz="2000" dirty="0" smtClean="0">
                <a:latin typeface="Verdana" pitchFamily="34" charset="0"/>
              </a:rPr>
              <a:t>Descreve com linguagem simples, a função do Caso de Uso. </a:t>
            </a:r>
          </a:p>
          <a:p>
            <a:pPr eaLnBrk="1" hangingPunct="1"/>
            <a:r>
              <a:rPr lang="pt-BR" sz="2000" dirty="0" smtClean="0">
                <a:latin typeface="Verdana" pitchFamily="34" charset="0"/>
              </a:rPr>
              <a:t>Descreve quais atores interagem com o mesmo. </a:t>
            </a:r>
          </a:p>
          <a:p>
            <a:pPr eaLnBrk="1" hangingPunct="1"/>
            <a:r>
              <a:rPr lang="pt-BR" sz="2000" dirty="0" smtClean="0">
                <a:latin typeface="Verdana" pitchFamily="34" charset="0"/>
              </a:rPr>
              <a:t>Descreve quais etapas devem ser executadas pelo ator e pelo sistema para que o caso de uso execute sua função.</a:t>
            </a:r>
          </a:p>
          <a:p>
            <a:pPr eaLnBrk="1" hangingPunct="1"/>
            <a:r>
              <a:rPr lang="pt-BR" sz="2000" dirty="0" smtClean="0">
                <a:latin typeface="Verdana" pitchFamily="34" charset="0"/>
              </a:rPr>
              <a:t>Descreve quais parâmetros devem ser fornecidos e quais restrições e validações o caso de uso deve possuir.</a:t>
            </a:r>
          </a:p>
          <a:p>
            <a:pPr eaLnBrk="1" hangingPunct="1"/>
            <a:r>
              <a:rPr lang="pt-BR" sz="2000" dirty="0" smtClean="0">
                <a:latin typeface="Verdana" pitchFamily="34" charset="0"/>
              </a:rPr>
              <a:t>Não é especificado seu formato pela UML, faça de modo que você e uma pessoa que não faz parte do projeto entendam.</a:t>
            </a:r>
          </a:p>
          <a:p>
            <a:pPr eaLnBrk="1" hangingPunct="1">
              <a:lnSpc>
                <a:spcPct val="90000"/>
              </a:lnSpc>
            </a:pPr>
            <a:endParaRPr lang="pt-BR" sz="1600" dirty="0" smtClean="0">
              <a:latin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7544" y="1196752"/>
            <a:ext cx="763284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INTRODUÇÃO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AO MODELO DE CASO DE USO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5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uiExpand="1" build="p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1810</Words>
  <Application>Microsoft Office PowerPoint</Application>
  <PresentationFormat>Apresentação na tela (4:3)</PresentationFormat>
  <Paragraphs>250</Paragraphs>
  <Slides>33</Slides>
  <Notes>1</Notes>
  <HiddenSlides>3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Verdana</vt:lpstr>
      <vt:lpstr>Wingdings</vt:lpstr>
      <vt:lpstr>Tema do Office</vt:lpstr>
      <vt:lpstr>Modelagem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jnogueira</dc:creator>
  <cp:lastModifiedBy>Jorge Roberto Nogueira</cp:lastModifiedBy>
  <cp:revision>53</cp:revision>
  <cp:lastPrinted>2014-03-03T13:52:06Z</cp:lastPrinted>
  <dcterms:created xsi:type="dcterms:W3CDTF">2011-01-06T12:51:03Z</dcterms:created>
  <dcterms:modified xsi:type="dcterms:W3CDTF">2017-03-07T12:03:42Z</dcterms:modified>
</cp:coreProperties>
</file>