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9" r:id="rId4"/>
    <p:sldId id="290" r:id="rId5"/>
    <p:sldId id="264" r:id="rId6"/>
    <p:sldId id="260" r:id="rId7"/>
    <p:sldId id="266" r:id="rId8"/>
    <p:sldId id="267" r:id="rId9"/>
    <p:sldId id="261" r:id="rId10"/>
    <p:sldId id="268" r:id="rId11"/>
    <p:sldId id="270" r:id="rId12"/>
    <p:sldId id="291" r:id="rId13"/>
    <p:sldId id="269" r:id="rId14"/>
    <p:sldId id="271" r:id="rId15"/>
    <p:sldId id="292" r:id="rId16"/>
    <p:sldId id="278" r:id="rId17"/>
    <p:sldId id="272" r:id="rId18"/>
    <p:sldId id="273" r:id="rId19"/>
    <p:sldId id="274" r:id="rId20"/>
    <p:sldId id="275" r:id="rId21"/>
    <p:sldId id="276" r:id="rId22"/>
    <p:sldId id="277" r:id="rId23"/>
    <p:sldId id="286" r:id="rId24"/>
    <p:sldId id="287" r:id="rId25"/>
    <p:sldId id="288" r:id="rId26"/>
    <p:sldId id="279" r:id="rId27"/>
    <p:sldId id="280" r:id="rId28"/>
    <p:sldId id="293" r:id="rId29"/>
    <p:sldId id="294" r:id="rId30"/>
    <p:sldId id="295" r:id="rId31"/>
    <p:sldId id="265" r:id="rId32"/>
    <p:sldId id="284" r:id="rId33"/>
    <p:sldId id="283" r:id="rId34"/>
    <p:sldId id="282" r:id="rId35"/>
    <p:sldId id="285" r:id="rId36"/>
    <p:sldId id="281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1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B4929D-BB16-4FB9-9823-3F1769594784}" type="datetimeFigureOut">
              <a:rPr lang="pt-BR"/>
              <a:pPr>
                <a:defRPr/>
              </a:pPr>
              <a:t>08/02/2016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CFD99C-3917-49FE-A1FF-093C492659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3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Observação: Uma pessoa pode possuir muitas contas, uma conta pode ser possuída por muitas pessoas. Isso é característico das agregações nas quais os objetos-partes podem ser compartilhados por mais de um objeto-todo.</a:t>
            </a: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2B778F-C48A-4184-913F-EFAD25D2397F}" type="slidenum">
              <a:rPr lang="pt-BR" altLang="pt-BR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t-BR" alt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492DED-34E0-4835-9F8E-1824C41CE106}" type="slidenum">
              <a:rPr lang="pt-BR" altLang="pt-BR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pt-BR" alt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D053-8C47-4D7B-9245-CC07F2574A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37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0E27-A4D1-4902-9DF5-8F9EE19EB7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53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47D3D-AC78-49BE-97A8-27DFB032C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55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060C0-6D52-4D36-878C-28954FFDE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378024" y="188640"/>
            <a:ext cx="328634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6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18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80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44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08" algn="l" defTabSz="91432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e Projeto de Sistemas</a:t>
            </a:r>
            <a:endParaRPr lang="pt-BR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65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3AA41-0FBB-4F72-BC6B-C07844A645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0D31-9597-4B13-8C81-5F31DB89E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3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39979-43E0-4C46-B4F5-F4F5B3E5DC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3FACD-A9DE-4875-AE75-680CCDBB38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D4232-802B-4DC3-AC61-C7EC50D04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5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CDA8-82C0-4828-9167-7D580AD09F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1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EA088-B5E1-49BE-9D20-CF4217CA53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J-188-12 Template Sala de Aula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8" cy="6858000"/>
          </a:xfrm>
          <a:prstGeom prst="rect">
            <a:avLst/>
          </a:prstGeom>
        </p:spPr>
      </p:pic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pt-BR"/>
              <a:t>Jorge Roberto Nogueira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A8FD38-0062-42AC-B3F0-34CAA095AC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 sz="1000" smtClean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395536" y="2564904"/>
            <a:ext cx="828092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3600" b="1" dirty="0" smtClean="0">
                <a:latin typeface="Verdana" pitchFamily="34" charset="0"/>
              </a:rPr>
              <a:t>Análise e Projeto de sistemas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dirty="0" smtClean="0"/>
              <a:t>Diagrama de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611188" y="1454150"/>
            <a:ext cx="347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TABELA DE MULTIPLICIDADE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55650" y="1989138"/>
          <a:ext cx="7777163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23"/>
                <a:gridCol w="5616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Multiplicidade</a:t>
                      </a:r>
                      <a:endParaRPr lang="pt-BR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Significado</a:t>
                      </a:r>
                      <a:endParaRPr lang="pt-BR" dirty="0"/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0..1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 mínimo zero (nenhum) e no máximo um. Indica que os objetos das classes associadas não precisam</a:t>
                      </a:r>
                      <a:r>
                        <a:rPr lang="pt-BR" sz="1200" baseline="0" dirty="0" smtClean="0"/>
                        <a:t> obrigatoriamente estar relacionados, mas se houver relacionamentos indica que apenas uma instancia da classe relaciona-se com as instâncias da outra classe (ou da outra extremidade da associação, se esta for unária).</a:t>
                      </a:r>
                      <a:endParaRPr lang="pt-BR" sz="1200" dirty="0"/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1..1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Um e somente</a:t>
                      </a:r>
                      <a:r>
                        <a:rPr lang="pt-BR" sz="1200" baseline="0" dirty="0" smtClean="0"/>
                        <a:t> um. Indica que apenas um objeto da classe relaciona-se com os objetos da outra classe.</a:t>
                      </a:r>
                      <a:endParaRPr lang="pt-BR" sz="1200" dirty="0"/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0..*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 mínimo</a:t>
                      </a:r>
                      <a:r>
                        <a:rPr lang="pt-BR" sz="1200" baseline="0" dirty="0" smtClean="0"/>
                        <a:t> nenhum e no máximo muitos. Indica que pode ou não haver instancia da classe participando do relacionamento.</a:t>
                      </a:r>
                      <a:endParaRPr lang="pt-BR" sz="1200" dirty="0"/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*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Muitos. Indica que muitos objetos da classe estão envolvidos na associação.</a:t>
                      </a:r>
                      <a:endParaRPr lang="pt-BR" sz="1200" dirty="0"/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1..*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 mínimo</a:t>
                      </a:r>
                      <a:r>
                        <a:rPr lang="pt-BR" sz="1200" baseline="0" dirty="0" smtClean="0"/>
                        <a:t> um e no máximo muitos. Indica que há pelo menos um objeto envolvido no relacionamento, podendo haver muitos objetos envolvidos.</a:t>
                      </a:r>
                    </a:p>
                  </a:txBody>
                  <a:tcPr marL="91444" marR="91444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3..5</a:t>
                      </a:r>
                      <a:endParaRPr lang="pt-BR" sz="1200" dirty="0"/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pt-BR" sz="1200" baseline="0" dirty="0" smtClean="0"/>
                        <a:t>No mínimo 3 e no máximo cinco. Estabelece que existem pelo menos três instancias envolvidas no relacionamento e que podem ser quatro ou cinco as instancias envolvidas, mas não mais do isso. </a:t>
                      </a:r>
                    </a:p>
                  </a:txBody>
                  <a:tcPr marL="91444" marR="9144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3315" name="CaixaDeTexto 3"/>
          <p:cNvSpPr txBox="1">
            <a:spLocks noChangeArrowheads="1"/>
          </p:cNvSpPr>
          <p:nvPr/>
        </p:nvSpPr>
        <p:spPr bwMode="auto">
          <a:xfrm>
            <a:off x="2720975" y="2095500"/>
            <a:ext cx="4248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400" b="1">
                <a:cs typeface="Arial" charset="0"/>
              </a:rPr>
              <a:t>PERGUNTAS</a:t>
            </a:r>
          </a:p>
        </p:txBody>
      </p:sp>
      <p:pic>
        <p:nvPicPr>
          <p:cNvPr id="1331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708275"/>
            <a:ext cx="270827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CaixaDeTexto 5"/>
          <p:cNvSpPr txBox="1">
            <a:spLocks noChangeArrowheads="1"/>
          </p:cNvSpPr>
          <p:nvPr/>
        </p:nvSpPr>
        <p:spPr bwMode="auto">
          <a:xfrm>
            <a:off x="2843213" y="5846763"/>
            <a:ext cx="4249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 b="1">
                <a:cs typeface="Arial" charset="0"/>
              </a:rPr>
              <a:t>Continua na próxima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1433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57338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60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CaixaDeTexto 4"/>
          <p:cNvSpPr txBox="1">
            <a:spLocks noChangeArrowheads="1"/>
          </p:cNvSpPr>
          <p:nvPr/>
        </p:nvSpPr>
        <p:spPr bwMode="auto">
          <a:xfrm>
            <a:off x="2801938" y="2360613"/>
            <a:ext cx="4537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Aprenda UML por meio de Estudo de caso</a:t>
            </a:r>
          </a:p>
          <a:p>
            <a:pPr eaLnBrk="1" hangingPunct="1"/>
            <a:r>
              <a:rPr lang="pt-BR" altLang="pt-BR"/>
              <a:t>Autor: Wilson Moraes Góes</a:t>
            </a:r>
          </a:p>
          <a:p>
            <a:pPr eaLnBrk="1" hangingPunct="1"/>
            <a:r>
              <a:rPr lang="pt-BR" altLang="pt-BR"/>
              <a:t>Editora: Novatec</a:t>
            </a:r>
          </a:p>
        </p:txBody>
      </p:sp>
      <p:sp>
        <p:nvSpPr>
          <p:cNvPr id="14342" name="CaixaDeTexto 5"/>
          <p:cNvSpPr txBox="1">
            <a:spLocks noChangeArrowheads="1"/>
          </p:cNvSpPr>
          <p:nvPr/>
        </p:nvSpPr>
        <p:spPr bwMode="auto">
          <a:xfrm>
            <a:off x="2789238" y="4932363"/>
            <a:ext cx="5762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UML Guia do Usuário</a:t>
            </a:r>
          </a:p>
          <a:p>
            <a:pPr eaLnBrk="1" hangingPunct="1"/>
            <a:r>
              <a:rPr lang="pt-BR" altLang="pt-BR"/>
              <a:t>Autor: Grady Booch, James Runbaugh e Ivar Jacobsin</a:t>
            </a:r>
          </a:p>
          <a:p>
            <a:pPr eaLnBrk="1" hangingPunct="1"/>
            <a:r>
              <a:rPr lang="pt-BR" altLang="pt-BR"/>
              <a:t>Editora: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188" y="1454150"/>
            <a:ext cx="7921625" cy="3846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ASSOCIAÇÃO BINÁRIA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Associação binária ocorrem quando são identificados relacionamentos entre objetos de duas classes distintas.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Esse tipo de associação é a mais comumente encontrada.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Podemos indicar a  navegabilidade  que é representada por uma seta em uma das extremidades da associação, identificando o sentido em que as informações são transmitidas.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Navegabilidade é uma informação que só deve ser acrescentada na fase de projeto. Algumas ferramentas CASE é representada como um triangulo em forma de seta.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sz="1600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157788"/>
            <a:ext cx="345916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5157788"/>
            <a:ext cx="34956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7164388" y="5445125"/>
            <a:ext cx="431800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6387" name="CaixaDeTexto 4"/>
          <p:cNvSpPr txBox="1">
            <a:spLocks noChangeArrowheads="1"/>
          </p:cNvSpPr>
          <p:nvPr/>
        </p:nvSpPr>
        <p:spPr bwMode="auto">
          <a:xfrm>
            <a:off x="539750" y="1460500"/>
            <a:ext cx="427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ASSOCIAÇÃO TERNÁRIA OU N-ÁRIA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1350" y="1916113"/>
            <a:ext cx="78486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São associações que conectam objetos de mais de duas classes.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São representadas por um losango para onde convergem todas as ligações da associação.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algn="ctr">
              <a:defRPr/>
            </a:pPr>
            <a:r>
              <a:rPr lang="pt-BR" sz="1600" b="1" dirty="0">
                <a:solidFill>
                  <a:srgbClr val="FF0000"/>
                </a:solidFill>
              </a:rPr>
              <a:t>Devem ser evitadas pois sua leitura é, por vezes, difícil de ser interpretadas</a:t>
            </a:r>
          </a:p>
          <a:p>
            <a:pPr>
              <a:defRPr/>
            </a:pPr>
            <a:endParaRPr lang="pt-BR" dirty="0"/>
          </a:p>
        </p:txBody>
      </p:sp>
      <p:grpSp>
        <p:nvGrpSpPr>
          <p:cNvPr id="16389" name="Grupo 33"/>
          <p:cNvGrpSpPr>
            <a:grpSpLocks/>
          </p:cNvGrpSpPr>
          <p:nvPr/>
        </p:nvGrpSpPr>
        <p:grpSpPr bwMode="auto">
          <a:xfrm>
            <a:off x="1619250" y="3468688"/>
            <a:ext cx="6265863" cy="2746375"/>
            <a:chOff x="1403648" y="3467967"/>
            <a:chExt cx="6264696" cy="2747641"/>
          </a:xfrm>
        </p:grpSpPr>
        <p:sp>
          <p:nvSpPr>
            <p:cNvPr id="7" name="Retângulo 6"/>
            <p:cNvSpPr/>
            <p:nvPr/>
          </p:nvSpPr>
          <p:spPr>
            <a:xfrm>
              <a:off x="1403648" y="3501319"/>
              <a:ext cx="1584030" cy="91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6084314" y="3506085"/>
              <a:ext cx="1584030" cy="91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773345" y="5300786"/>
              <a:ext cx="1584030" cy="914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Losango 9"/>
            <p:cNvSpPr/>
            <p:nvPr/>
          </p:nvSpPr>
          <p:spPr>
            <a:xfrm>
              <a:off x="3887623" y="3488614"/>
              <a:ext cx="1331664" cy="93546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2" name="Conector reto 11"/>
            <p:cNvCxnSpPr>
              <a:stCxn id="7" idx="3"/>
              <a:endCxn id="10" idx="1"/>
            </p:cNvCxnSpPr>
            <p:nvPr/>
          </p:nvCxnSpPr>
          <p:spPr>
            <a:xfrm flipV="1">
              <a:off x="2987678" y="3957142"/>
              <a:ext cx="899945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10" idx="3"/>
              <a:endCxn id="8" idx="1"/>
            </p:cNvCxnSpPr>
            <p:nvPr/>
          </p:nvCxnSpPr>
          <p:spPr>
            <a:xfrm>
              <a:off x="5219287" y="3957142"/>
              <a:ext cx="865027" cy="635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10" idx="2"/>
              <a:endCxn id="9" idx="0"/>
            </p:cNvCxnSpPr>
            <p:nvPr/>
          </p:nvCxnSpPr>
          <p:spPr>
            <a:xfrm>
              <a:off x="4554249" y="4424083"/>
              <a:ext cx="11110" cy="87670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403648" y="3717319"/>
              <a:ext cx="15840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6084314" y="3718908"/>
              <a:ext cx="15840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3773345" y="5516786"/>
              <a:ext cx="158403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0" name="CaixaDeTexto 24"/>
            <p:cNvSpPr txBox="1">
              <a:spLocks noChangeArrowheads="1"/>
            </p:cNvSpPr>
            <p:nvPr/>
          </p:nvSpPr>
          <p:spPr bwMode="auto">
            <a:xfrm>
              <a:off x="1764679" y="3467968"/>
              <a:ext cx="8418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Professor</a:t>
              </a:r>
            </a:p>
          </p:txBody>
        </p:sp>
        <p:sp>
          <p:nvSpPr>
            <p:cNvPr id="16401" name="CaixaDeTexto 25"/>
            <p:cNvSpPr txBox="1">
              <a:spLocks noChangeArrowheads="1"/>
            </p:cNvSpPr>
            <p:nvPr/>
          </p:nvSpPr>
          <p:spPr bwMode="auto">
            <a:xfrm>
              <a:off x="6562505" y="3467967"/>
              <a:ext cx="6229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Turma</a:t>
              </a:r>
            </a:p>
          </p:txBody>
        </p:sp>
        <p:sp>
          <p:nvSpPr>
            <p:cNvPr id="16402" name="CaixaDeTexto 26"/>
            <p:cNvSpPr txBox="1">
              <a:spLocks noChangeArrowheads="1"/>
            </p:cNvSpPr>
            <p:nvPr/>
          </p:nvSpPr>
          <p:spPr bwMode="auto">
            <a:xfrm>
              <a:off x="3995936" y="5250408"/>
              <a:ext cx="11368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Sala_de_Aula</a:t>
              </a:r>
            </a:p>
          </p:txBody>
        </p:sp>
        <p:sp>
          <p:nvSpPr>
            <p:cNvPr id="16403" name="CaixaDeTexto 27"/>
            <p:cNvSpPr txBox="1">
              <a:spLocks noChangeArrowheads="1"/>
            </p:cNvSpPr>
            <p:nvPr/>
          </p:nvSpPr>
          <p:spPr bwMode="auto">
            <a:xfrm>
              <a:off x="4546617" y="4667904"/>
              <a:ext cx="6014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Utiliza</a:t>
              </a:r>
            </a:p>
          </p:txBody>
        </p:sp>
        <p:sp>
          <p:nvSpPr>
            <p:cNvPr id="16404" name="CaixaDeTexto 28"/>
            <p:cNvSpPr txBox="1">
              <a:spLocks noChangeArrowheads="1"/>
            </p:cNvSpPr>
            <p:nvPr/>
          </p:nvSpPr>
          <p:spPr bwMode="auto">
            <a:xfrm>
              <a:off x="3137150" y="3679361"/>
              <a:ext cx="7200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Leciona</a:t>
              </a:r>
            </a:p>
          </p:txBody>
        </p:sp>
        <p:sp>
          <p:nvSpPr>
            <p:cNvPr id="16405" name="CaixaDeTexto 29"/>
            <p:cNvSpPr txBox="1">
              <a:spLocks noChangeArrowheads="1"/>
            </p:cNvSpPr>
            <p:nvPr/>
          </p:nvSpPr>
          <p:spPr bwMode="auto">
            <a:xfrm>
              <a:off x="5351396" y="3634578"/>
              <a:ext cx="6447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1200"/>
                <a:t>Possui</a:t>
              </a:r>
            </a:p>
          </p:txBody>
        </p:sp>
        <p:sp>
          <p:nvSpPr>
            <p:cNvPr id="16406" name="CaixaDeTexto 30"/>
            <p:cNvSpPr txBox="1">
              <a:spLocks noChangeArrowheads="1"/>
            </p:cNvSpPr>
            <p:nvPr/>
          </p:nvSpPr>
          <p:spPr bwMode="auto">
            <a:xfrm>
              <a:off x="3110084" y="4017888"/>
              <a:ext cx="32092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700"/>
                <a:t>1..*</a:t>
              </a:r>
            </a:p>
          </p:txBody>
        </p:sp>
        <p:sp>
          <p:nvSpPr>
            <p:cNvPr id="16407" name="CaixaDeTexto 31"/>
            <p:cNvSpPr txBox="1">
              <a:spLocks noChangeArrowheads="1"/>
            </p:cNvSpPr>
            <p:nvPr/>
          </p:nvSpPr>
          <p:spPr bwMode="auto">
            <a:xfrm>
              <a:off x="5580112" y="4017888"/>
              <a:ext cx="32092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700"/>
                <a:t>1..*</a:t>
              </a:r>
            </a:p>
          </p:txBody>
        </p:sp>
        <p:sp>
          <p:nvSpPr>
            <p:cNvPr id="16408" name="CaixaDeTexto 32"/>
            <p:cNvSpPr txBox="1">
              <a:spLocks noChangeArrowheads="1"/>
            </p:cNvSpPr>
            <p:nvPr/>
          </p:nvSpPr>
          <p:spPr bwMode="auto">
            <a:xfrm>
              <a:off x="4646849" y="5013176"/>
              <a:ext cx="32092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700"/>
                <a:t>1..*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Jorge Roberto Nogueira</a:t>
            </a:r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20900"/>
            <a:ext cx="7386637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39750" y="1460500"/>
            <a:ext cx="427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 dirty="0"/>
              <a:t>ASSOCIAÇÃO TERNÁRIA OU N-ÁRIA</a:t>
            </a:r>
          </a:p>
        </p:txBody>
      </p:sp>
    </p:spTree>
    <p:extLst>
      <p:ext uri="{BB962C8B-B14F-4D97-AF65-F5344CB8AC3E}">
        <p14:creationId xmlns:p14="http://schemas.microsoft.com/office/powerpoint/2010/main" val="31639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60800"/>
            <a:ext cx="462597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7412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226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Classe Associativa</a:t>
            </a:r>
          </a:p>
        </p:txBody>
      </p:sp>
      <p:sp>
        <p:nvSpPr>
          <p:cNvPr id="17413" name="CaixaDeTexto 3"/>
          <p:cNvSpPr txBox="1">
            <a:spLocks noChangeArrowheads="1"/>
          </p:cNvSpPr>
          <p:nvPr/>
        </p:nvSpPr>
        <p:spPr bwMode="auto">
          <a:xfrm>
            <a:off x="539750" y="2133600"/>
            <a:ext cx="7848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/>
              <a:t>São produzidas quando existe ocorrências de associações que tenham multiplicidade muito(*) em todas as suas extremidades.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Classes associativas são necessárias nos casos em que existem atributos relacionados à associação que não podem ser armazenados por nenhuma das classes envolvidas.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</p:txBody>
      </p:sp>
      <p:sp>
        <p:nvSpPr>
          <p:cNvPr id="5" name="Elipse 4"/>
          <p:cNvSpPr/>
          <p:nvPr/>
        </p:nvSpPr>
        <p:spPr>
          <a:xfrm>
            <a:off x="3708400" y="4292600"/>
            <a:ext cx="503238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548188" y="4292600"/>
            <a:ext cx="504825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416" name="CaixaDeTexto 7"/>
          <p:cNvSpPr txBox="1">
            <a:spLocks noChangeArrowheads="1"/>
          </p:cNvSpPr>
          <p:nvPr/>
        </p:nvSpPr>
        <p:spPr bwMode="auto">
          <a:xfrm>
            <a:off x="5435600" y="4992688"/>
            <a:ext cx="28781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400">
                <a:solidFill>
                  <a:srgbClr val="FF0000"/>
                </a:solidFill>
              </a:rPr>
              <a:t>Não há como reservar atributos para armazenar as informações decorrentes da associação em qualquer das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44950"/>
            <a:ext cx="6294438" cy="196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CaixaDeTexto 3"/>
          <p:cNvSpPr txBox="1">
            <a:spLocks noChangeArrowheads="1"/>
          </p:cNvSpPr>
          <p:nvPr/>
        </p:nvSpPr>
        <p:spPr bwMode="auto">
          <a:xfrm>
            <a:off x="539750" y="1460500"/>
            <a:ext cx="170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AGREGAÇÃO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750" y="1841500"/>
            <a:ext cx="8135938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Este tipo de associação demonstra que as informações de um objeto (chamado objeto-todo) </a:t>
            </a:r>
            <a:r>
              <a:rPr lang="pt-BR" dirty="0">
                <a:solidFill>
                  <a:srgbClr val="FF0000"/>
                </a:solidFill>
              </a:rPr>
              <a:t>precisam ser completadas pelas informações contidas em um ou mais objetos </a:t>
            </a:r>
            <a:r>
              <a:rPr lang="pt-BR" dirty="0"/>
              <a:t> de uma outra classe (chamados objetos-parte).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símbolo de agregação difere do de associação por conter um losango na extremidade da classe que contém os objetos-todo.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9459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170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AGREGAÇÃO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650" y="1989138"/>
            <a:ext cx="7704138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/>
              <a:t>O exemplo demonstra uma associação de agregação existente entre uma classe Pessoa e uma classe </a:t>
            </a:r>
            <a:r>
              <a:rPr lang="pt-BR" sz="1600" dirty="0" err="1"/>
              <a:t>Conta_comum</a:t>
            </a:r>
            <a:r>
              <a:rPr lang="pt-BR" sz="1600" dirty="0"/>
              <a:t>.</a:t>
            </a:r>
          </a:p>
          <a:p>
            <a:pPr>
              <a:defRPr/>
            </a:pPr>
            <a:endParaRPr lang="pt-BR" sz="16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Sempre que uma pessoa for consultada, além de suas informações pessoais serão apresentadas todas as contas que ela possui.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sz="1600" dirty="0"/>
          </a:p>
          <a:p>
            <a:pPr>
              <a:defRPr/>
            </a:pPr>
            <a:r>
              <a:rPr lang="pt-BR" sz="1600" dirty="0"/>
              <a:t>Observação: 	Uma pessoa pode possuir muitas contas, uma conta 			pode ser possuída por muitas pessoas. Isso é 				característico das agregações nas quais os objetos-			partes podem ser compartilhados por mais de um 				objeto-todo.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789488"/>
            <a:ext cx="4951412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0483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COMPOSIÇÃO</a:t>
            </a:r>
          </a:p>
        </p:txBody>
      </p:sp>
      <p:sp>
        <p:nvSpPr>
          <p:cNvPr id="20484" name="CaixaDeTexto 4"/>
          <p:cNvSpPr txBox="1">
            <a:spLocks noChangeArrowheads="1"/>
          </p:cNvSpPr>
          <p:nvPr/>
        </p:nvSpPr>
        <p:spPr bwMode="auto">
          <a:xfrm>
            <a:off x="684213" y="2205038"/>
            <a:ext cx="8064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/>
              <a:t>Este tipo de associação constitui em uma variação da agregação onde é apresentado um vinculo mais forte entre os objetos-todo e os objetos-parte.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Demonstra os objetos-parte têm de estar associados a um único objeto-todo.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Em uma composição os objetos-parte não podem ser destruídos por um objeto diferente do objeto-todo ao qual estão relacionados.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O símbolo de composição diferencia-se do símbolo de agregação por utilizar um losango preenchido.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7513" y="1268413"/>
            <a:ext cx="8229600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 smtClean="0">
                <a:latin typeface="Verdana" pitchFamily="34" charset="0"/>
              </a:rPr>
              <a:t>INTRODUÇÃO</a:t>
            </a:r>
          </a:p>
          <a:p>
            <a:pPr eaLnBrk="1" hangingPunct="1">
              <a:lnSpc>
                <a:spcPct val="80000"/>
              </a:lnSpc>
            </a:pPr>
            <a:endParaRPr lang="pt-BR" altLang="pt-BR" sz="1800" b="1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600" smtClean="0">
                <a:latin typeface="Verdana" pitchFamily="34" charset="0"/>
              </a:rPr>
              <a:t>Diagrama de Classes: o mais utilizado e o mais importante da UML.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600" smtClean="0">
                <a:latin typeface="Verdana" pitchFamily="34" charset="0"/>
              </a:rPr>
              <a:t>Utilizado junto com o Modelo de Casos de Uso.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400" smtClean="0">
                <a:latin typeface="Verdana" pitchFamily="34" charset="0"/>
              </a:rPr>
              <a:t>mas podem ter complementos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1400" smtClean="0">
                <a:latin typeface="Verdana" pitchFamily="34" charset="0"/>
              </a:rPr>
              <a:t>nem sempre funcionam sozinhos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800" b="1" smtClean="0">
                <a:latin typeface="Verdana" pitchFamily="34" charset="0"/>
              </a:rPr>
              <a:t>FINALIDADE: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1600" smtClean="0">
                <a:latin typeface="Verdan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600" smtClean="0">
                <a:latin typeface="Verdana" pitchFamily="34" charset="0"/>
              </a:rPr>
              <a:t>permitir a visualização das classes do sistema com seus atributos e métodos bem como seus relacionamentos. 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600" smtClean="0">
                <a:latin typeface="Verdana" pitchFamily="34" charset="0"/>
              </a:rPr>
              <a:t>Visão estática da organização do projeto.</a:t>
            </a:r>
          </a:p>
          <a:p>
            <a:pPr eaLnBrk="1" hangingPunct="1">
              <a:lnSpc>
                <a:spcPct val="80000"/>
              </a:lnSpc>
            </a:pPr>
            <a:endParaRPr lang="pt-BR" altLang="pt-BR" sz="1600" smtClean="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1600" smtClean="0">
                <a:latin typeface="Verdana" pitchFamily="34" charset="0"/>
              </a:rPr>
              <a:t>Serve como base para muitos outros diagramas da UML e para o seu projeto  junto com o Diagrama de Caso de Uso.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28800"/>
            <a:ext cx="4843463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CaixaDeTexto 3"/>
          <p:cNvSpPr txBox="1">
            <a:spLocks noChangeArrowheads="1"/>
          </p:cNvSpPr>
          <p:nvPr/>
        </p:nvSpPr>
        <p:spPr bwMode="auto">
          <a:xfrm>
            <a:off x="539750" y="14605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COMPOSIÇÃO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2531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4300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GENERALIZAÇÃO/ESPECIALIZAÇÃO</a:t>
            </a:r>
          </a:p>
        </p:txBody>
      </p:sp>
      <p:sp>
        <p:nvSpPr>
          <p:cNvPr id="22532" name="CaixaDeTexto 3"/>
          <p:cNvSpPr txBox="1">
            <a:spLocks noChangeArrowheads="1"/>
          </p:cNvSpPr>
          <p:nvPr/>
        </p:nvSpPr>
        <p:spPr bwMode="auto">
          <a:xfrm>
            <a:off x="684213" y="2205038"/>
            <a:ext cx="74168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/>
              <a:t>Esta associação é de mesmo nome utilizada no diagrama de caso de uso.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Representa a ocorrência de herança entre as classes, identificando as classes mãe (ou superclasses), chamada gerais, e classes-filhas (ou subclasses) chamadas de especializadas.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Demonstra a hierarquia entre as classes e possivelmente métodos polimórficos nas classes especializadas.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3555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4300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GENERALIZAÇÃO/ESPECIALIZAÇÃO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89138"/>
            <a:ext cx="3086100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5612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>
            <a:off x="4527550" y="3022600"/>
            <a:ext cx="576263" cy="576263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235825" y="2446338"/>
            <a:ext cx="576263" cy="576262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492500" y="1125538"/>
            <a:ext cx="15684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Composição</a:t>
            </a:r>
          </a:p>
        </p:txBody>
      </p:sp>
      <p:cxnSp>
        <p:nvCxnSpPr>
          <p:cNvPr id="11" name="Conector angulado 10"/>
          <p:cNvCxnSpPr/>
          <p:nvPr/>
        </p:nvCxnSpPr>
        <p:spPr>
          <a:xfrm>
            <a:off x="5100638" y="1354138"/>
            <a:ext cx="2135187" cy="1379537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/>
          <p:nvPr/>
        </p:nvCxnSpPr>
        <p:spPr>
          <a:xfrm rot="16200000" flipH="1">
            <a:off x="3353594" y="2270919"/>
            <a:ext cx="1816100" cy="53181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2484438" y="4724400"/>
            <a:ext cx="574675" cy="576263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125788" y="4829175"/>
            <a:ext cx="34544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Especialização/Generalização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827584" y="1628800"/>
            <a:ext cx="3096090" cy="461665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200" b="1" dirty="0"/>
              <a:t>objetos-parte têm de estar associados a um único objeto-todo.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827088" y="1196975"/>
            <a:ext cx="936625" cy="29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492375"/>
            <a:ext cx="58197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Retângulo 2"/>
          <p:cNvSpPr>
            <a:spLocks noChangeArrowheads="1"/>
          </p:cNvSpPr>
          <p:nvPr/>
        </p:nvSpPr>
        <p:spPr bwMode="auto">
          <a:xfrm>
            <a:off x="358775" y="3933825"/>
            <a:ext cx="84264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pt-BR" altLang="pt-BR" sz="200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pt-BR" altLang="pt-BR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pt-BR" altLang="pt-BR">
                <a:solidFill>
                  <a:srgbClr val="000000"/>
                </a:solidFill>
                <a:latin typeface="Calibri" pitchFamily="34" charset="0"/>
              </a:rPr>
              <a:t>Na agregação, a existência do objeto-parte faz sentido, mesmo não existindo o objeto-todo. </a:t>
            </a:r>
            <a:endParaRPr lang="pt-BR" altLang="pt-BR"/>
          </a:p>
        </p:txBody>
      </p:sp>
      <p:sp>
        <p:nvSpPr>
          <p:cNvPr id="25605" name="Retângulo 3"/>
          <p:cNvSpPr>
            <a:spLocks noChangeArrowheads="1"/>
          </p:cNvSpPr>
          <p:nvPr/>
        </p:nvSpPr>
        <p:spPr bwMode="auto">
          <a:xfrm>
            <a:off x="738188" y="1846263"/>
            <a:ext cx="802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O time é formado por atletas, ou seja, os atletas são parte integrante de um time, mas atletas existem independentemente de existir um time.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3263" y="1477963"/>
            <a:ext cx="32797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AGREGAÇÃO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781300"/>
            <a:ext cx="62007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tângulo 2"/>
          <p:cNvSpPr>
            <a:spLocks noChangeArrowheads="1"/>
          </p:cNvSpPr>
          <p:nvPr/>
        </p:nvSpPr>
        <p:spPr bwMode="auto">
          <a:xfrm>
            <a:off x="506413" y="2119313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Um pedido é composto por um ou vários itens, mais um produto não é item de um pedido se não existir pedido.</a:t>
            </a:r>
          </a:p>
        </p:txBody>
      </p:sp>
      <p:sp>
        <p:nvSpPr>
          <p:cNvPr id="26628" name="Retângulo 3"/>
          <p:cNvSpPr>
            <a:spLocks noChangeArrowheads="1"/>
          </p:cNvSpPr>
          <p:nvPr/>
        </p:nvSpPr>
        <p:spPr bwMode="auto">
          <a:xfrm>
            <a:off x="395288" y="4941888"/>
            <a:ext cx="8353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/>
              <a:t>É uma agregação mais forte, a existência do objeto-parte não faz sentido se o objeto-todo não existir.</a:t>
            </a:r>
          </a:p>
        </p:txBody>
      </p:sp>
      <p:sp>
        <p:nvSpPr>
          <p:cNvPr id="26629" name="CaixaDeTexto 4"/>
          <p:cNvSpPr txBox="1">
            <a:spLocks noChangeArrowheads="1"/>
          </p:cNvSpPr>
          <p:nvPr/>
        </p:nvSpPr>
        <p:spPr bwMode="auto">
          <a:xfrm>
            <a:off x="611188" y="1516063"/>
            <a:ext cx="3279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>
                <a:solidFill>
                  <a:srgbClr val="FF9900"/>
                </a:solidFill>
              </a:rPr>
              <a:t>EXEMPLO DE AGREGAÇÃO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7651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DEPENDÊNCIA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0700" y="2133600"/>
            <a:ext cx="8012113" cy="313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Indica certo grau de dependência de uma classe em relação à outra. O relacionamento de dependência é representado por uma linha tracejada entre duas classes, contendo uma seta apontando para a classe da qual a classe posicionada na outra extremidade do relacionamento é dependente.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O relacionamento de dependência é utilizado também em diversos outros diagramas, tendo algumas variações definidas por estereótipos, como include ou </a:t>
            </a:r>
            <a:r>
              <a:rPr lang="pt-BR" dirty="0" err="1"/>
              <a:t>extend</a:t>
            </a:r>
            <a:r>
              <a:rPr lang="pt-BR" dirty="0"/>
              <a:t> no diagrama de casos de uso, </a:t>
            </a:r>
            <a:r>
              <a:rPr lang="pt-BR" dirty="0" err="1"/>
              <a:t>instantiate</a:t>
            </a:r>
            <a:r>
              <a:rPr lang="pt-BR" dirty="0"/>
              <a:t> no diagrama de objetos ou merge no diagrama de pacotes.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5013325"/>
            <a:ext cx="6143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lipse 6"/>
          <p:cNvSpPr/>
          <p:nvPr/>
        </p:nvSpPr>
        <p:spPr>
          <a:xfrm>
            <a:off x="3481388" y="5272088"/>
            <a:ext cx="503237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8675" name="CaixaDeTexto 2"/>
          <p:cNvSpPr txBox="1">
            <a:spLocks noChangeArrowheads="1"/>
          </p:cNvSpPr>
          <p:nvPr/>
        </p:nvSpPr>
        <p:spPr bwMode="auto">
          <a:xfrm>
            <a:off x="539750" y="1460500"/>
            <a:ext cx="1697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REALIZAÇÃO</a:t>
            </a:r>
          </a:p>
        </p:txBody>
      </p:sp>
      <p:sp>
        <p:nvSpPr>
          <p:cNvPr id="28676" name="CaixaDeTexto 3"/>
          <p:cNvSpPr txBox="1">
            <a:spLocks noChangeArrowheads="1"/>
          </p:cNvSpPr>
          <p:nvPr/>
        </p:nvSpPr>
        <p:spPr bwMode="auto">
          <a:xfrm>
            <a:off x="539750" y="1849438"/>
            <a:ext cx="81676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/>
              <a:t>Trata-se de um tipo de relacionamento especial que mistura características dos relacionamentos de generalização e dependência, sendo usada para identificar classes responsáveis por executar funções para outras classes.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Esse tipo de relacionamento herda o comportamento de uma classe, mas não sua estrutura.</a:t>
            </a:r>
          </a:p>
          <a:p>
            <a:pPr eaLnBrk="1" hangingPunct="1">
              <a:buFont typeface="Arial" charset="0"/>
              <a:buChar char="•"/>
            </a:pPr>
            <a:endParaRPr lang="pt-BR" altLang="pt-BR"/>
          </a:p>
          <a:p>
            <a:pPr eaLnBrk="1" hangingPunct="1">
              <a:buFont typeface="Arial" charset="0"/>
              <a:buChar char="•"/>
            </a:pPr>
            <a:r>
              <a:rPr lang="pt-BR" altLang="pt-BR"/>
              <a:t>O relacionamento de realização é representado por uma linha tracejada contendo uma seta vazia que aponta para a classe que tem uma ou mais funções que devem ser realizadas por outra. Enquanto na outra extremidade da linha é definida a classe que realiza esse comportamento.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5013325"/>
            <a:ext cx="6143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ipse 5"/>
          <p:cNvSpPr/>
          <p:nvPr/>
        </p:nvSpPr>
        <p:spPr>
          <a:xfrm>
            <a:off x="5003800" y="5272088"/>
            <a:ext cx="504825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Jorge Roberto Nogueira</a:t>
            </a:r>
            <a:endParaRPr lang="pt-BR"/>
          </a:p>
        </p:txBody>
      </p:sp>
      <p:sp>
        <p:nvSpPr>
          <p:cNvPr id="3" name="Espaço Reservado para Conteúdo 6"/>
          <p:cNvSpPr txBox="1">
            <a:spLocks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kern="0" smtClean="0"/>
              <a:t>Pacote</a:t>
            </a:r>
          </a:p>
        </p:txBody>
      </p:sp>
      <p:sp>
        <p:nvSpPr>
          <p:cNvPr id="4" name="Espaço Reservado para Conteúdo 7"/>
          <p:cNvSpPr txBox="1">
            <a:spLocks/>
          </p:cNvSpPr>
          <p:nvPr/>
        </p:nvSpPr>
        <p:spPr>
          <a:xfrm>
            <a:off x="4859338" y="1577975"/>
            <a:ext cx="4038600" cy="35067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pt-BR" sz="1800" kern="0" smtClean="0"/>
              <a:t>Elemento básico organizador de um modelo de software.</a:t>
            </a:r>
          </a:p>
          <a:p>
            <a:pPr>
              <a:defRPr/>
            </a:pPr>
            <a:r>
              <a:rPr lang="pt-BR" sz="1800" kern="0" smtClean="0"/>
              <a:t>Em seu conteúdo pode ser representados:</a:t>
            </a:r>
          </a:p>
          <a:p>
            <a:pPr lvl="1">
              <a:defRPr/>
            </a:pPr>
            <a:r>
              <a:rPr lang="pt-BR" sz="1400" kern="0" smtClean="0"/>
              <a:t>Casos de usos</a:t>
            </a:r>
          </a:p>
          <a:p>
            <a:pPr lvl="1">
              <a:defRPr/>
            </a:pPr>
            <a:r>
              <a:rPr lang="pt-BR" sz="1400" kern="0" smtClean="0"/>
              <a:t>Classes</a:t>
            </a:r>
          </a:p>
          <a:p>
            <a:pPr lvl="1">
              <a:defRPr/>
            </a:pPr>
            <a:r>
              <a:rPr lang="pt-BR" sz="1400" kern="0" smtClean="0"/>
              <a:t>Outros pacotes</a:t>
            </a:r>
          </a:p>
          <a:p>
            <a:pPr lvl="1">
              <a:defRPr/>
            </a:pPr>
            <a:r>
              <a:rPr lang="pt-BR" sz="1400" kern="0" smtClean="0"/>
              <a:t>Diagramas inteiros</a:t>
            </a:r>
          </a:p>
          <a:p>
            <a:pPr>
              <a:defRPr/>
            </a:pPr>
            <a:r>
              <a:rPr lang="pt-BR" sz="1800" kern="0" smtClean="0"/>
              <a:t>Não permite que um objeto com o mesmo nome coexista dentro dele, mas em pacotes distintos isso é possível.</a:t>
            </a:r>
          </a:p>
          <a:p>
            <a:pPr>
              <a:defRPr/>
            </a:pPr>
            <a:endParaRPr lang="pt-BR" sz="1800" kern="0" smtClean="0"/>
          </a:p>
          <a:p>
            <a:pPr marL="457200" lvl="1" indent="0">
              <a:buFontTx/>
              <a:buNone/>
              <a:defRPr/>
            </a:pPr>
            <a:endParaRPr lang="pt-BR" sz="1400" kern="0" smtClean="0"/>
          </a:p>
          <a:p>
            <a:pPr marL="0" indent="0">
              <a:buFontTx/>
              <a:buNone/>
              <a:defRPr/>
            </a:pPr>
            <a:endParaRPr lang="pt-BR" sz="1800" kern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420938"/>
            <a:ext cx="42608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" y="6093296"/>
            <a:ext cx="308183" cy="3600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Elipse 8"/>
          <p:cNvSpPr/>
          <p:nvPr/>
        </p:nvSpPr>
        <p:spPr>
          <a:xfrm>
            <a:off x="1763713" y="2420938"/>
            <a:ext cx="1655762" cy="792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CaixaDeTexto 11"/>
          <p:cNvSpPr txBox="1">
            <a:spLocks noChangeArrowheads="1"/>
          </p:cNvSpPr>
          <p:nvPr/>
        </p:nvSpPr>
        <p:spPr bwMode="auto">
          <a:xfrm>
            <a:off x="577850" y="5013325"/>
            <a:ext cx="59039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Para se referenciar a um objeto existente no pacote: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sz="1400"/>
              <a:t>Sintaxe: &lt;&lt;nome do pacote&gt;&gt; seguido de :: e &lt;&lt;nome do objeto&gt;&gt;</a:t>
            </a:r>
          </a:p>
          <a:p>
            <a:pPr eaLnBrk="1" hangingPunct="1"/>
            <a:r>
              <a:rPr lang="pt-BR" altLang="pt-BR" sz="1400"/>
              <a:t>	Exemplo: </a:t>
            </a:r>
            <a:r>
              <a:rPr lang="pt-BR" altLang="pt-BR" sz="1400">
                <a:solidFill>
                  <a:srgbClr val="FF0000"/>
                </a:solidFill>
              </a:rPr>
              <a:t>Sistema Recursos Humanos::Manter Funcionários</a:t>
            </a:r>
          </a:p>
        </p:txBody>
      </p:sp>
    </p:spTree>
    <p:extLst>
      <p:ext uri="{BB962C8B-B14F-4D97-AF65-F5344CB8AC3E}">
        <p14:creationId xmlns:p14="http://schemas.microsoft.com/office/powerpoint/2010/main" val="25063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Jorge Roberto Nogueira</a:t>
            </a:r>
            <a:endParaRPr lang="pt-BR"/>
          </a:p>
        </p:txBody>
      </p:sp>
      <p:sp>
        <p:nvSpPr>
          <p:cNvPr id="3" name="Espaço Reservado para Conteúdo 3"/>
          <p:cNvSpPr txBox="1">
            <a:spLocks/>
          </p:cNvSpPr>
          <p:nvPr/>
        </p:nvSpPr>
        <p:spPr bwMode="auto">
          <a:xfrm>
            <a:off x="369888" y="1989138"/>
            <a:ext cx="8281987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sz="2000" kern="0" smtClean="0"/>
              <a:t>Ilustração do pacote Sistema Recursos Humanos e seus dois objetos (caso de uso): Manter funcionário e Calcular folha de pagamento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331788"/>
            <a:ext cx="376713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Diagrama de Classes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84538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" y="6093296"/>
            <a:ext cx="308183" cy="3600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0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746125" y="1557338"/>
            <a:ext cx="771366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pt-BR" sz="2000"/>
              <a:t>Enfatiza os dados que serão necessários para a construção do sistema de informação.</a:t>
            </a:r>
          </a:p>
          <a:p>
            <a:pPr eaLnBrk="1" hangingPunct="1">
              <a:buFont typeface="Arial" charset="0"/>
              <a:buChar char="•"/>
            </a:pPr>
            <a:endParaRPr lang="pt-BR" altLang="pt-BR" sz="2000"/>
          </a:p>
          <a:p>
            <a:pPr eaLnBrk="1" hangingPunct="1">
              <a:buFont typeface="Arial" charset="0"/>
              <a:buChar char="•"/>
            </a:pPr>
            <a:r>
              <a:rPr lang="pt-BR" altLang="pt-BR" sz="2000"/>
              <a:t>Este diagrama possui o maior numero de símbolos para a sua representação</a:t>
            </a:r>
          </a:p>
          <a:p>
            <a:pPr eaLnBrk="1" hangingPunct="1">
              <a:buFont typeface="Arial" charset="0"/>
              <a:buChar char="•"/>
            </a:pPr>
            <a:endParaRPr lang="pt-BR" altLang="pt-BR" sz="2000"/>
          </a:p>
          <a:p>
            <a:pPr eaLnBrk="1" hangingPunct="1">
              <a:buFont typeface="Arial" charset="0"/>
              <a:buChar char="•"/>
            </a:pPr>
            <a:r>
              <a:rPr lang="pt-BR" altLang="pt-BR" sz="2000"/>
              <a:t>Ele não é novo, é uma evolução do modelo de entidade e relacionamento (E-R).</a:t>
            </a:r>
          </a:p>
          <a:p>
            <a:pPr eaLnBrk="1" hangingPunct="1">
              <a:buFont typeface="Arial" charset="0"/>
              <a:buChar char="•"/>
            </a:pPr>
            <a:endParaRPr lang="pt-BR" altLang="pt-BR" sz="2000"/>
          </a:p>
          <a:p>
            <a:pPr eaLnBrk="1" hangingPunct="1">
              <a:buFont typeface="Arial" charset="0"/>
              <a:buChar char="•"/>
            </a:pPr>
            <a:r>
              <a:rPr lang="pt-BR" altLang="pt-BR" sz="2000"/>
              <a:t>É um dos mais importantes de todos os diagramas da UML.</a:t>
            </a:r>
          </a:p>
          <a:p>
            <a:pPr eaLnBrk="1" hangingPunct="1">
              <a:buFont typeface="Arial" charset="0"/>
              <a:buChar char="•"/>
            </a:pPr>
            <a:endParaRPr lang="pt-BR" altLang="pt-BR" sz="2000"/>
          </a:p>
          <a:p>
            <a:pPr eaLnBrk="1" hangingPunct="1">
              <a:buFont typeface="Arial" charset="0"/>
              <a:buChar char="•"/>
            </a:pPr>
            <a:r>
              <a:rPr lang="pt-BR" altLang="pt-BR" sz="2000"/>
              <a:t>Seu objetivo é permitir a visualização dos componentes da base de dados do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Jorge Roberto Nogueira</a:t>
            </a:r>
            <a:endParaRPr lang="pt-BR"/>
          </a:p>
        </p:txBody>
      </p:sp>
      <p:sp>
        <p:nvSpPr>
          <p:cNvPr id="3" name="Espaço Reservado para Conteúdo 3"/>
          <p:cNvSpPr txBox="1">
            <a:spLocks/>
          </p:cNvSpPr>
          <p:nvPr/>
        </p:nvSpPr>
        <p:spPr bwMode="auto">
          <a:xfrm>
            <a:off x="407988" y="1844675"/>
            <a:ext cx="80645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altLang="pt-BR" sz="2400" kern="0" smtClean="0"/>
              <a:t>Um pacote também pode ser utilizado para representar subsistemas.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738"/>
            <a:ext cx="4038600" cy="21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1331913" y="5075238"/>
            <a:ext cx="6827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Exemplos de um sistema integrado de gestão empresarial (ERP)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1" y="6093296"/>
            <a:ext cx="308183" cy="3600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2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29699" name="Retângulo 1"/>
          <p:cNvSpPr>
            <a:spLocks noChangeArrowheads="1"/>
          </p:cNvSpPr>
          <p:nvPr/>
        </p:nvSpPr>
        <p:spPr bwMode="auto">
          <a:xfrm>
            <a:off x="611188" y="1268413"/>
            <a:ext cx="79930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400"/>
              <a:t>A classe é o elemento-chave em um diagrama de classes. No nível conceitual, uma classe representa um conceito do negócio. Assim, conforme ilustra a Figura abaixo, </a:t>
            </a:r>
            <a:r>
              <a:rPr lang="pt-BR" altLang="pt-BR" sz="1400" i="1"/>
              <a:t>Pedido</a:t>
            </a:r>
            <a:r>
              <a:rPr lang="pt-BR" altLang="pt-BR" sz="1400"/>
              <a:t>, </a:t>
            </a:r>
            <a:r>
              <a:rPr lang="pt-BR" altLang="pt-BR" sz="1400" i="1"/>
              <a:t>Cliente </a:t>
            </a:r>
            <a:r>
              <a:rPr lang="pt-BR" altLang="pt-BR" sz="1400"/>
              <a:t>etc. são conceitos que fazem parte de um  contexto típico em uma empresa fictícia – à qual lida com pedidos de sua clientela.</a:t>
            </a:r>
          </a:p>
        </p:txBody>
      </p:sp>
      <p:pic>
        <p:nvPicPr>
          <p:cNvPr id="29700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279650"/>
            <a:ext cx="727075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1916113"/>
            <a:ext cx="553085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CaixaDeTexto 4"/>
          <p:cNvSpPr txBox="1">
            <a:spLocks noChangeArrowheads="1"/>
          </p:cNvSpPr>
          <p:nvPr/>
        </p:nvSpPr>
        <p:spPr bwMode="auto">
          <a:xfrm>
            <a:off x="755650" y="140335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Clinica Veterinária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9248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CaixaDeTexto 2"/>
          <p:cNvSpPr txBox="1">
            <a:spLocks noChangeArrowheads="1"/>
          </p:cNvSpPr>
          <p:nvPr/>
        </p:nvSpPr>
        <p:spPr bwMode="auto">
          <a:xfrm>
            <a:off x="755650" y="140335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/>
              <a:t>Clinica Veterinária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2771" name="CaixaDeTexto 2"/>
          <p:cNvSpPr txBox="1">
            <a:spLocks noChangeArrowheads="1"/>
          </p:cNvSpPr>
          <p:nvPr/>
        </p:nvSpPr>
        <p:spPr bwMode="auto">
          <a:xfrm>
            <a:off x="684213" y="1516063"/>
            <a:ext cx="5254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ESTEREÓTIPOS DO DIAGRAMA DE CLASSES</a:t>
            </a:r>
          </a:p>
        </p:txBody>
      </p:sp>
      <p:sp>
        <p:nvSpPr>
          <p:cNvPr id="32772" name="CaixaDeTexto 3"/>
          <p:cNvSpPr txBox="1">
            <a:spLocks noChangeArrowheads="1"/>
          </p:cNvSpPr>
          <p:nvPr/>
        </p:nvSpPr>
        <p:spPr bwMode="auto">
          <a:xfrm>
            <a:off x="671513" y="2205038"/>
            <a:ext cx="7945437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000"/>
              <a:t>São características poderosas que são utilizadas em todos os diagramas da UML e no diagrama de classes costumam exercer um papel muito importante.</a:t>
            </a:r>
          </a:p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 sz="2000"/>
              <a:t>É uma maneira de destacar determinados componentes do diagrama, tornando explicito que tais componentes executam alguma função um pouco diferente dos demais componentes apresentados no diagrama.</a:t>
            </a:r>
          </a:p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 sz="2000"/>
              <a:t>Há três estereótipos predefinidos na linguagem UML, bastante utilizados nos diagramas de classes que merecem destaques:</a:t>
            </a:r>
          </a:p>
          <a:p>
            <a:pPr eaLnBrk="1" hangingPunct="1"/>
            <a:r>
              <a:rPr lang="pt-BR" altLang="pt-BR" sz="2000"/>
              <a:t>&lt;&lt;entity&gt;&gt;, &lt;&lt;boundary&gt;&gt; (fronteira) e &lt;&lt;control&gt;&gt;.</a:t>
            </a:r>
          </a:p>
          <a:p>
            <a:pPr eaLnBrk="1" hangingPunct="1"/>
            <a:endParaRPr lang="pt-BR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3795" name="CaixaDeTexto 2"/>
          <p:cNvSpPr txBox="1">
            <a:spLocks noChangeArrowheads="1"/>
          </p:cNvSpPr>
          <p:nvPr/>
        </p:nvSpPr>
        <p:spPr bwMode="auto">
          <a:xfrm>
            <a:off x="755650" y="158750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b="1"/>
              <a:t>ESTEREÓTIPO &lt;&lt;entity&gt;&gt;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46125" y="2163763"/>
            <a:ext cx="75707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Tem como objetivo tornar explicito que uma classe é uma entidade e que contem informações recebidas e armazenada pelo sistema.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Fornecem informações de que normalmente terão muitos objetos e que os mesmos possivelmente terão um período de vida logo, isto é, existe a possibilidade de que os objetos dessas classes precisem ser persistidos, ou seja preservados fisicamente de alguma maneira. 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365625"/>
            <a:ext cx="1428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4819" name="CaixaDeTexto 3"/>
          <p:cNvSpPr txBox="1">
            <a:spLocks noChangeArrowheads="1"/>
          </p:cNvSpPr>
          <p:nvPr/>
        </p:nvSpPr>
        <p:spPr bwMode="auto">
          <a:xfrm>
            <a:off x="2720975" y="2095500"/>
            <a:ext cx="42481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400" b="1">
                <a:cs typeface="Arial" charset="0"/>
              </a:rPr>
              <a:t>PERGUNTAS</a:t>
            </a:r>
          </a:p>
        </p:txBody>
      </p:sp>
      <p:pic>
        <p:nvPicPr>
          <p:cNvPr id="34820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708275"/>
            <a:ext cx="270827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CaixaDeTexto 5"/>
          <p:cNvSpPr txBox="1">
            <a:spLocks noChangeArrowheads="1"/>
          </p:cNvSpPr>
          <p:nvPr/>
        </p:nvSpPr>
        <p:spPr bwMode="auto">
          <a:xfrm>
            <a:off x="2843213" y="5846763"/>
            <a:ext cx="4249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 b="1">
                <a:cs typeface="Arial" charset="0"/>
              </a:rPr>
              <a:t>Continua na próxima aula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pic>
        <p:nvPicPr>
          <p:cNvPr id="6147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99990"/>
            <a:ext cx="6452457" cy="43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565525" y="1560513"/>
            <a:ext cx="1657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 b="1"/>
              <a:t>CLASSE</a:t>
            </a:r>
            <a:endParaRPr lang="pt-BR" altLang="pt-BR" b="1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045997" y="2132856"/>
            <a:ext cx="2879725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894036" y="2803430"/>
            <a:ext cx="2879725" cy="553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907704" y="3500239"/>
            <a:ext cx="2879725" cy="50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59" y="3140966"/>
            <a:ext cx="2304256" cy="350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CaixaDeTexto 4"/>
          <p:cNvSpPr txBox="1">
            <a:spLocks noChangeArrowheads="1"/>
          </p:cNvSpPr>
          <p:nvPr/>
        </p:nvSpPr>
        <p:spPr bwMode="auto">
          <a:xfrm>
            <a:off x="539552" y="2812926"/>
            <a:ext cx="816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000" b="1" i="1" dirty="0">
                <a:solidFill>
                  <a:srgbClr val="0070C0"/>
                </a:solidFill>
              </a:rPr>
              <a:t>Classe Conta Comum com seus atributos e Operações (Métodos)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81125"/>
            <a:ext cx="8340725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pt-BR" sz="1600" b="1" dirty="0" smtClean="0">
                <a:latin typeface="Verdana" pitchFamily="34" charset="0"/>
              </a:rPr>
              <a:t>Definimos a visibilidade de uma propriedade  (atributo ou operação) por palavras-chaves ou ícones.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sz="1600" b="1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1600" dirty="0" smtClean="0">
                <a:latin typeface="Verdana" pitchFamily="34" charset="0"/>
              </a:rPr>
              <a:t>+ ou </a:t>
            </a:r>
            <a:r>
              <a:rPr lang="pt-BR" sz="1600" dirty="0" err="1" smtClean="0">
                <a:latin typeface="Verdana" pitchFamily="34" charset="0"/>
              </a:rPr>
              <a:t>public</a:t>
            </a:r>
            <a:r>
              <a:rPr lang="pt-BR" sz="1600" dirty="0" smtClean="0">
                <a:latin typeface="Verdana" pitchFamily="34" charset="0"/>
              </a:rPr>
              <a:t> (publico) - A propriedade será vista e usada dentro da classe na qual foi declarada, em qualquer elemento externo e nas classes descendentes.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pt-BR" sz="1600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1600" dirty="0" smtClean="0">
                <a:latin typeface="Verdana" pitchFamily="34" charset="0"/>
              </a:rPr>
              <a:t># ou </a:t>
            </a:r>
            <a:r>
              <a:rPr lang="pt-BR" sz="1600" dirty="0" err="1" smtClean="0">
                <a:latin typeface="Verdana" pitchFamily="34" charset="0"/>
              </a:rPr>
              <a:t>protected</a:t>
            </a:r>
            <a:r>
              <a:rPr lang="pt-BR" sz="1600" dirty="0" smtClean="0">
                <a:latin typeface="Verdana" pitchFamily="34" charset="0"/>
              </a:rPr>
              <a:t> (protegido) – A propriedade será vista e usada apenas dentro da classe na qual foi declarada e pelas classes descendentes.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pt-BR" sz="1600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r>
              <a:rPr lang="pt-BR" sz="1600" dirty="0" smtClean="0">
                <a:latin typeface="Verdana" pitchFamily="34" charset="0"/>
              </a:rPr>
              <a:t>Ou </a:t>
            </a:r>
            <a:r>
              <a:rPr lang="pt-BR" sz="1600" dirty="0" err="1" smtClean="0">
                <a:latin typeface="Verdana" pitchFamily="34" charset="0"/>
              </a:rPr>
              <a:t>private</a:t>
            </a:r>
            <a:r>
              <a:rPr lang="pt-BR" sz="1600" dirty="0" smtClean="0">
                <a:latin typeface="Verdana" pitchFamily="34" charset="0"/>
              </a:rPr>
              <a:t> (privado) – A propriedade será vista e usada apenas dentro da classe na qual foi declarada.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  <a:defRPr/>
            </a:pPr>
            <a:endParaRPr lang="pt-BR" sz="1600" dirty="0" smtClean="0">
              <a:latin typeface="Verdana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pt-BR" sz="1600" dirty="0" smtClean="0">
                <a:latin typeface="Verdana" pitchFamily="34" charset="0"/>
              </a:rPr>
              <a:t>~ ou </a:t>
            </a:r>
            <a:r>
              <a:rPr lang="pt-BR" sz="1600" dirty="0" err="1" smtClean="0">
                <a:latin typeface="Verdana" pitchFamily="34" charset="0"/>
              </a:rPr>
              <a:t>package</a:t>
            </a:r>
            <a:r>
              <a:rPr lang="pt-BR" sz="1600" dirty="0" smtClean="0">
                <a:latin typeface="Verdana" pitchFamily="34" charset="0"/>
              </a:rPr>
              <a:t> ( pacote) – A propriedade poderá ser vista e usada por elementos que estejam declarados dentro do mesmo pacote no qual está inserida a classe que a declarou. É como a visibilidade pública. Só que não generaliza a qualquer elemento externo, mas apenas aos elementos externos localizados no mesmo pacote.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750" y="1700213"/>
            <a:ext cx="8064500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RELACIONAMENTOS OU ASSOCIAÇÕES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As classes compartilham informações entre si e colaboram para a execução do processos executados pelos sistemas.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Uma associação descreve um vinculo que ocorre entre os objetos de uma ou mais classes.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As associações são representadas por linhas ligando as classes envolvidas.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dirty="0"/>
              <a:t>Essas linhas podem ter nomes ou títulos para auxiliar a compreensão do tipo de vinculo entre os objetos.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9750" y="1700213"/>
            <a:ext cx="8135938" cy="16938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/>
              <a:t>ASSOCIAÇÃO UNÁRIA OU REFLEXIVA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pt-BR" sz="1600" dirty="0"/>
              <a:t>Este tipo de associação ocorre quando existe um relacionamento de um objeto de uma classe com objetos da mesma classe.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pic>
        <p:nvPicPr>
          <p:cNvPr id="1024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63875"/>
            <a:ext cx="300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mtClean="0"/>
              <a:t>Jorge Roberto Nogueira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484313"/>
            <a:ext cx="822960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000" b="1" smtClean="0">
                <a:latin typeface="Verdana" pitchFamily="34" charset="0"/>
              </a:rPr>
              <a:t>MULTIPLICIDADE</a:t>
            </a:r>
          </a:p>
          <a:p>
            <a:pPr eaLnBrk="1" hangingPunct="1"/>
            <a:endParaRPr lang="pt-BR" altLang="pt-BR" sz="2000" b="1" smtClean="0">
              <a:latin typeface="Verdana" pitchFamily="34" charset="0"/>
            </a:endParaRPr>
          </a:p>
          <a:p>
            <a:pPr eaLnBrk="1" hangingPunct="1"/>
            <a:r>
              <a:rPr lang="pt-BR" altLang="pt-BR" sz="1800" smtClean="0">
                <a:latin typeface="Verdana" pitchFamily="34" charset="0"/>
              </a:rPr>
              <a:t>Indica uma faixa de cardinalidade permitida a um elemento, isto é, a quantidade de instâncias possíveis em um relacionamento.</a:t>
            </a:r>
          </a:p>
          <a:p>
            <a:pPr lvl="1" eaLnBrk="1" hangingPunct="1">
              <a:buFontTx/>
              <a:buNone/>
            </a:pPr>
            <a:r>
              <a:rPr lang="pt-BR" altLang="pt-BR" sz="1600" smtClean="0">
                <a:latin typeface="Verdana" pitchFamily="34" charset="0"/>
              </a:rPr>
              <a:t>	Exemplo:</a:t>
            </a:r>
          </a:p>
          <a:p>
            <a:pPr lvl="1" eaLnBrk="1" hangingPunct="1">
              <a:buFontTx/>
              <a:buNone/>
            </a:pPr>
            <a:endParaRPr lang="pt-BR" altLang="pt-BR" sz="1600" smtClean="0">
              <a:latin typeface="Verdana" pitchFamily="34" charset="0"/>
            </a:endParaRPr>
          </a:p>
          <a:p>
            <a:pPr lvl="2" eaLnBrk="1" hangingPunct="1"/>
            <a:r>
              <a:rPr lang="pt-BR" altLang="pt-BR" sz="1600" smtClean="0">
                <a:latin typeface="Verdana" pitchFamily="34" charset="0"/>
              </a:rPr>
              <a:t>Numa classe Pessoa com o atributo cônjuge podemos afirmar que sua multiplicidade é de no mínimo zero e no máximo um cônjuge.</a:t>
            </a:r>
          </a:p>
          <a:p>
            <a:pPr lvl="2" eaLnBrk="1" hangingPunct="1"/>
            <a:endParaRPr lang="pt-BR" altLang="pt-BR" sz="1600" smtClean="0">
              <a:latin typeface="Verdana" pitchFamily="34" charset="0"/>
            </a:endParaRPr>
          </a:p>
          <a:p>
            <a:pPr lvl="2" eaLnBrk="1" hangingPunct="1"/>
            <a:r>
              <a:rPr lang="pt-BR" altLang="pt-BR" sz="1600" smtClean="0">
                <a:latin typeface="Verdana" pitchFamily="34" charset="0"/>
              </a:rPr>
              <a:t>Numa classe Disciplina que se relacione com uma classe Aluno podemos afirmar que para cada instância de Disciplina há um relacionamento com no mínimo zero e no máximo vários alunos; e para cada instância de Aluno há um relacionamento com no mínimo zero (aluno está com matricula trancada) e no máximo várias disciplinas.	</a:t>
            </a:r>
          </a:p>
          <a:p>
            <a:pPr lvl="2" eaLnBrk="1" hangingPunct="1"/>
            <a:endParaRPr lang="pt-BR" altLang="pt-BR" sz="16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1865</Words>
  <Application>Microsoft Office PowerPoint</Application>
  <PresentationFormat>Apresentação na tela (4:3)</PresentationFormat>
  <Paragraphs>224</Paragraphs>
  <Slides>36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Design padrão</vt:lpstr>
      <vt:lpstr>Análise e Projeto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nehum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</dc:title>
  <dc:creator>nenhum</dc:creator>
  <cp:lastModifiedBy>Jorge Roberto Nogueira</cp:lastModifiedBy>
  <cp:revision>66</cp:revision>
  <dcterms:created xsi:type="dcterms:W3CDTF">2009-08-10T13:45:32Z</dcterms:created>
  <dcterms:modified xsi:type="dcterms:W3CDTF">2016-02-08T21:10:03Z</dcterms:modified>
</cp:coreProperties>
</file>