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64" r:id="rId5"/>
    <p:sldId id="260" r:id="rId6"/>
    <p:sldId id="261" r:id="rId7"/>
    <p:sldId id="265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4CDB9C9-5B24-496A-9D54-7F6FE373AD1A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2BF62C0-0EB1-438C-A22F-8689444B2DA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Dupla: Maria Eduarda e Sabrina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18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683568" y="692696"/>
            <a:ext cx="7680960" cy="5904656"/>
          </a:xfrm>
        </p:spPr>
        <p:txBody>
          <a:bodyPr>
            <a:no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 smtClean="0"/>
              <a:t>Programação </a:t>
            </a:r>
            <a:r>
              <a:rPr lang="pt-BR" dirty="0"/>
              <a:t>lógica é um paradigma de programação que faz uso da lógica matemática. John McCarthy [1958] foi o primeiro a publicar uma proposta de uso da lógica matemática para programação</a:t>
            </a:r>
            <a:r>
              <a:rPr lang="pt-BR" dirty="0" smtClean="0"/>
              <a:t>.</a:t>
            </a:r>
          </a:p>
          <a:p>
            <a:pPr algn="ctr"/>
            <a:r>
              <a:rPr lang="pt-BR" dirty="0"/>
              <a:t>A primeira linguagem de programação lógica foi a </a:t>
            </a:r>
            <a:r>
              <a:rPr lang="pt-BR" dirty="0" err="1"/>
              <a:t>Planner</a:t>
            </a:r>
            <a:r>
              <a:rPr lang="pt-BR" dirty="0"/>
              <a:t>, a qual permitia a invocação orientada a padrões de planos procedimentais de asserções e de objetivos. </a:t>
            </a:r>
            <a:endParaRPr lang="pt-BR" dirty="0" smtClean="0"/>
          </a:p>
          <a:p>
            <a:pPr algn="ctr"/>
            <a:r>
              <a:rPr lang="pt-BR" dirty="0"/>
              <a:t>A linguagem </a:t>
            </a:r>
            <a:r>
              <a:rPr lang="pt-BR" dirty="0" err="1"/>
              <a:t>Planner</a:t>
            </a:r>
            <a:r>
              <a:rPr lang="pt-BR" dirty="0"/>
              <a:t> usava estruturas de controle de </a:t>
            </a:r>
            <a:r>
              <a:rPr lang="pt-BR" dirty="0" err="1"/>
              <a:t>backtracking</a:t>
            </a:r>
            <a:r>
              <a:rPr lang="pt-BR" dirty="0"/>
              <a:t>, de tal forma que apenas um único caminho computacional tinha que ser armazenado por vez. Em seguida, o Prolog foi desenvolvido como uma simplificação do </a:t>
            </a:r>
            <a:r>
              <a:rPr lang="pt-BR" dirty="0" err="1"/>
              <a:t>Planner</a:t>
            </a:r>
            <a:r>
              <a:rPr lang="pt-BR" dirty="0"/>
              <a:t> que permitia a invocação orientada a padrões apenas a partir de </a:t>
            </a:r>
            <a:r>
              <a:rPr lang="pt-BR" dirty="0" smtClean="0"/>
              <a:t>objetivos. </a:t>
            </a:r>
            <a:r>
              <a:rPr lang="pt-BR" dirty="0"/>
              <a:t>A partir do </a:t>
            </a:r>
            <a:r>
              <a:rPr lang="pt-BR" dirty="0" err="1"/>
              <a:t>Planner</a:t>
            </a:r>
            <a:r>
              <a:rPr lang="pt-BR" dirty="0"/>
              <a:t>, foram desenvolvidas as linguagens de programação QA-4, </a:t>
            </a:r>
            <a:r>
              <a:rPr lang="pt-BR" dirty="0" err="1"/>
              <a:t>Popler</a:t>
            </a:r>
            <a:r>
              <a:rPr lang="pt-BR" dirty="0"/>
              <a:t>, </a:t>
            </a:r>
            <a:r>
              <a:rPr lang="pt-BR" dirty="0" err="1"/>
              <a:t>Conniver</a:t>
            </a:r>
            <a:r>
              <a:rPr lang="pt-BR" dirty="0"/>
              <a:t>, e QLISP. As linguagens de </a:t>
            </a:r>
            <a:r>
              <a:rPr lang="pt-BR" dirty="0" smtClean="0"/>
              <a:t>programação Mercury</a:t>
            </a:r>
            <a:r>
              <a:rPr lang="pt-BR" dirty="0"/>
              <a:t>, Visual Prolog, Oz e </a:t>
            </a:r>
            <a:r>
              <a:rPr lang="pt-BR" dirty="0" err="1"/>
              <a:t>Frill</a:t>
            </a:r>
            <a:r>
              <a:rPr lang="pt-BR" dirty="0"/>
              <a:t>, foram desenvolvidas a partir do Prolog. Atualmente existem linguagens de programação </a:t>
            </a:r>
            <a:r>
              <a:rPr lang="pt-BR" dirty="0" smtClean="0"/>
              <a:t>lógica concorrente derivadas </a:t>
            </a:r>
            <a:r>
              <a:rPr lang="pt-BR" dirty="0"/>
              <a:t>do </a:t>
            </a:r>
            <a:r>
              <a:rPr lang="pt-BR" dirty="0" err="1"/>
              <a:t>Planner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/>
              <a:t>derivadas </a:t>
            </a:r>
            <a:r>
              <a:rPr lang="pt-BR" dirty="0" smtClean="0"/>
              <a:t>o Prolog.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67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27584" y="1340768"/>
            <a:ext cx="7680960" cy="4724400"/>
          </a:xfrm>
        </p:spPr>
        <p:txBody>
          <a:bodyPr/>
          <a:lstStyle/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O </a:t>
            </a:r>
            <a:r>
              <a:rPr lang="pt-BR" sz="2400" dirty="0"/>
              <a:t>maior trabalho abordando a Lógica é de Aristóteles. </a:t>
            </a:r>
            <a:r>
              <a:rPr lang="pt-BR" sz="2400" dirty="0" smtClean="0"/>
              <a:t> Em </a:t>
            </a:r>
            <a:r>
              <a:rPr lang="pt-BR" sz="2400" dirty="0"/>
              <a:t>contraste com outras tradições, a Lógica Aristotélica tornou-se amplamente aceita na Ciência e na Matemática. Em última análise, dando origem basilar e formalmente, aos sistemas sofisticados da Lógica Moderna.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65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611560" y="1484784"/>
            <a:ext cx="7680960" cy="4724400"/>
          </a:xfrm>
        </p:spPr>
        <p:txBody>
          <a:bodyPr>
            <a:normAutofit/>
          </a:bodyPr>
          <a:lstStyle/>
          <a:p>
            <a:pPr algn="ctr"/>
            <a:endParaRPr lang="pt-BR" sz="2000" dirty="0" smtClean="0"/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Essa </a:t>
            </a:r>
            <a:r>
              <a:rPr lang="pt-BR" sz="2000" dirty="0"/>
              <a:t>linguagem possui base na Lógica Matemática e </a:t>
            </a:r>
            <a:r>
              <a:rPr lang="pt-BR" sz="2000" dirty="0" smtClean="0"/>
              <a:t>o </a:t>
            </a:r>
            <a:r>
              <a:rPr lang="pt-BR" sz="2000" dirty="0"/>
              <a:t>sentido de pegar esta base para a programação lógica é trazer o estilo da lógica matemática à programação de computadores</a:t>
            </a:r>
            <a:r>
              <a:rPr lang="pt-BR" sz="2000" dirty="0" smtClean="0"/>
              <a:t>.</a:t>
            </a:r>
          </a:p>
          <a:p>
            <a:pPr algn="ctr"/>
            <a:r>
              <a:rPr lang="pt-BR" sz="2000" dirty="0"/>
              <a:t>Dizer que um problema precisa de solução frequentemente equivale a perguntar se uma nova hipótese é consistente com </a:t>
            </a:r>
            <a:r>
              <a:rPr lang="pt-BR" sz="2000" dirty="0" smtClean="0"/>
              <a:t>uma </a:t>
            </a:r>
            <a:r>
              <a:rPr lang="pt-BR" sz="2000" dirty="0"/>
              <a:t>teoria existente ou se é </a:t>
            </a:r>
            <a:r>
              <a:rPr lang="pt-BR" sz="2000" dirty="0" err="1"/>
              <a:t>conseqüência</a:t>
            </a:r>
            <a:r>
              <a:rPr lang="pt-BR" sz="2000" dirty="0"/>
              <a:t> dela. A lógica proporciona uma maneira de demonstrar se uma questão é verdadeira ou </a:t>
            </a:r>
            <a:r>
              <a:rPr lang="pt-BR" sz="2000" dirty="0" smtClean="0"/>
              <a:t>falsa.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5596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755576" y="1412776"/>
            <a:ext cx="7680960" cy="4724400"/>
          </a:xfrm>
        </p:spPr>
        <p:txBody>
          <a:bodyPr/>
          <a:lstStyle/>
          <a:p>
            <a:pPr algn="ctr"/>
            <a:endParaRPr lang="pt-BR" sz="2000" dirty="0" smtClean="0"/>
          </a:p>
          <a:p>
            <a:pPr algn="ctr"/>
            <a:r>
              <a:rPr lang="pt-BR" sz="2000" dirty="0" smtClean="0"/>
              <a:t>A </a:t>
            </a:r>
            <a:r>
              <a:rPr lang="pt-BR" sz="2000" dirty="0"/>
              <a:t>lógica silogística, desenvolvida por Aristóteles, predominou até meados do século XIX, quando o interesse nos fundamentos da matemática estimulou o desenvolvimento da lógica simbólica (agora chamada de lógica matemática). Em 1854, George </a:t>
            </a:r>
            <a:r>
              <a:rPr lang="pt-BR" sz="2000" dirty="0" err="1"/>
              <a:t>Boole</a:t>
            </a:r>
            <a:r>
              <a:rPr lang="pt-BR" sz="2000" dirty="0"/>
              <a:t> publicou: “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Investigation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Laws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Thought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Founded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Theories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Probabilities</a:t>
            </a:r>
            <a:r>
              <a:rPr lang="pt-BR" sz="2000" dirty="0"/>
              <a:t>”, introduzindo a lógica simbólica e os princípios do que é hoje conhecido por lógica booleana.</a:t>
            </a:r>
          </a:p>
          <a:p>
            <a:endParaRPr lang="pt-BR" dirty="0" smtClean="0"/>
          </a:p>
          <a:p>
            <a:pPr algn="ctr"/>
            <a:r>
              <a:rPr lang="pt-BR" dirty="0"/>
              <a:t/>
            </a:r>
            <a:br>
              <a:rPr lang="pt-BR" dirty="0"/>
            </a:br>
            <a:r>
              <a:rPr lang="pt-BR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investigação das leis do pensamento em que se baseiam as teorias matemáticas de Lógica e Probabilidades</a:t>
            </a:r>
            <a:endParaRPr lang="pt-BR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009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755576" y="1412776"/>
            <a:ext cx="7680960" cy="4724400"/>
          </a:xfrm>
        </p:spPr>
        <p:txBody>
          <a:bodyPr/>
          <a:lstStyle/>
          <a:p>
            <a:pPr algn="ctr"/>
            <a:endParaRPr lang="pt-BR" sz="2000" dirty="0" smtClean="0"/>
          </a:p>
          <a:p>
            <a:pPr algn="ctr"/>
            <a:endParaRPr lang="pt-BR" sz="2000" dirty="0" smtClean="0"/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A </a:t>
            </a:r>
            <a:r>
              <a:rPr lang="pt-BR" sz="2000" dirty="0"/>
              <a:t>Lógica, especialmente a Lógica Sentencial, implementa circuitos lógicos do computador e é fundamental para a Ciência da Computação. A Lógica é </a:t>
            </a:r>
            <a:r>
              <a:rPr lang="pt-BR" sz="2000" dirty="0" smtClean="0"/>
              <a:t>normalmente </a:t>
            </a:r>
            <a:r>
              <a:rPr lang="pt-BR" sz="2000" dirty="0"/>
              <a:t>ensinada em </a:t>
            </a:r>
            <a:r>
              <a:rPr lang="pt-BR" sz="2000" dirty="0" smtClean="0"/>
              <a:t>departamentos </a:t>
            </a:r>
            <a:r>
              <a:rPr lang="pt-BR" sz="2000" dirty="0"/>
              <a:t>acadêmico-universitários, muitas vezes como um obrigatório básico disciplinar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06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683568" y="1484784"/>
            <a:ext cx="7680960" cy="4724400"/>
          </a:xfrm>
        </p:spPr>
        <p:txBody>
          <a:bodyPr>
            <a:normAutofit/>
          </a:bodyPr>
          <a:lstStyle/>
          <a:p>
            <a:pPr algn="ctr"/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Portanto, a </a:t>
            </a:r>
            <a:r>
              <a:rPr lang="pt-BR" sz="2400" dirty="0"/>
              <a:t>lógica é um meio confiável de responder perguntas. Sistemas de programação lógica automatizam este processo. A inteligência artificial teve uma influência importante no desenvolvimento da programação lógica.</a:t>
            </a:r>
          </a:p>
        </p:txBody>
      </p:sp>
    </p:spTree>
    <p:extLst>
      <p:ext uri="{BB962C8B-B14F-4D97-AF65-F5344CB8AC3E}">
        <p14:creationId xmlns:p14="http://schemas.microsoft.com/office/powerpoint/2010/main" val="84336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68046" cy="513431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pt-BR" b="1" dirty="0" smtClean="0"/>
              <a:t>1946</a:t>
            </a:r>
            <a:r>
              <a:rPr lang="pt-BR" b="1" dirty="0"/>
              <a:t>:</a:t>
            </a:r>
            <a:r>
              <a:rPr lang="pt-BR" dirty="0"/>
              <a:t> </a:t>
            </a:r>
            <a:r>
              <a:rPr lang="pt-BR" dirty="0" smtClean="0"/>
              <a:t>É </a:t>
            </a:r>
            <a:r>
              <a:rPr lang="pt-BR" dirty="0"/>
              <a:t>anunciada a criação do primeiro computador digital eletrônico de grande escala do mundo, o ENIAC (</a:t>
            </a:r>
            <a:r>
              <a:rPr lang="pt-BR" dirty="0" err="1"/>
              <a:t>Electrical</a:t>
            </a:r>
            <a:r>
              <a:rPr lang="pt-BR" dirty="0"/>
              <a:t> </a:t>
            </a:r>
            <a:r>
              <a:rPr lang="pt-BR" dirty="0" err="1"/>
              <a:t>Numerical</a:t>
            </a:r>
            <a:r>
              <a:rPr lang="pt-BR" dirty="0"/>
              <a:t> </a:t>
            </a:r>
            <a:r>
              <a:rPr lang="pt-BR" dirty="0" err="1"/>
              <a:t>Integrator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Calculator</a:t>
            </a:r>
            <a:r>
              <a:rPr lang="pt-BR" dirty="0"/>
              <a:t>). 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b="1" dirty="0" smtClean="0"/>
              <a:t>- </a:t>
            </a:r>
            <a:r>
              <a:rPr lang="pt-BR" b="1" dirty="0"/>
              <a:t>1951 a 1959:</a:t>
            </a:r>
            <a:r>
              <a:rPr lang="pt-BR" dirty="0"/>
              <a:t> </a:t>
            </a:r>
            <a:r>
              <a:rPr lang="pt-BR" dirty="0"/>
              <a:t>P</a:t>
            </a:r>
            <a:r>
              <a:rPr lang="pt-BR" dirty="0" smtClean="0"/>
              <a:t>rimeira </a:t>
            </a:r>
            <a:r>
              <a:rPr lang="pt-BR" dirty="0"/>
              <a:t>geração. Esses eram capazes de calcular com uma velocidade de milésimos de segundo, além de serem programados em linguagem de máquina. </a:t>
            </a:r>
            <a:br>
              <a:rPr lang="pt-BR" dirty="0"/>
            </a:b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 smtClean="0"/>
              <a:t>- </a:t>
            </a:r>
            <a:r>
              <a:rPr lang="pt-BR" b="1" dirty="0"/>
              <a:t>1959 a </a:t>
            </a:r>
            <a:r>
              <a:rPr lang="pt-BR" b="1" dirty="0" smtClean="0"/>
              <a:t>1965: </a:t>
            </a:r>
            <a:r>
              <a:rPr lang="pt-BR" dirty="0" smtClean="0"/>
              <a:t>Segunda </a:t>
            </a:r>
            <a:r>
              <a:rPr lang="pt-BR" dirty="0"/>
              <a:t>geração, com capacidade de calcular com uma velocidade de microssegundos, sendo programados em linguagem montadora. </a:t>
            </a:r>
            <a:br>
              <a:rPr lang="pt-BR" dirty="0"/>
            </a:b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b="1" dirty="0" smtClean="0"/>
              <a:t>- </a:t>
            </a:r>
            <a:r>
              <a:rPr lang="pt-BR" b="1" dirty="0"/>
              <a:t>1965 a 1975:</a:t>
            </a:r>
            <a:r>
              <a:rPr lang="pt-BR" dirty="0"/>
              <a:t> </a:t>
            </a:r>
            <a:r>
              <a:rPr lang="pt-BR" dirty="0"/>
              <a:t>T</a:t>
            </a:r>
            <a:r>
              <a:rPr lang="pt-BR" dirty="0" smtClean="0"/>
              <a:t>erceira </a:t>
            </a:r>
            <a:r>
              <a:rPr lang="pt-BR" dirty="0"/>
              <a:t>geração. Esses computadores passam a ter diversos componentes miniaturizados e montados em um único CHIP, sendo capazes de calcular em </a:t>
            </a:r>
            <a:r>
              <a:rPr lang="pt-BR" dirty="0" err="1"/>
              <a:t>nanossegundos</a:t>
            </a:r>
            <a:r>
              <a:rPr lang="pt-BR" dirty="0"/>
              <a:t>, com uma linguagem de programação de alto nível, orientada para os procedimentos.</a:t>
            </a:r>
            <a:br>
              <a:rPr lang="pt-BR" dirty="0"/>
            </a:b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b="1" dirty="0" smtClean="0"/>
              <a:t>- </a:t>
            </a:r>
            <a:r>
              <a:rPr lang="pt-BR" b="1" dirty="0"/>
              <a:t>1975 a 1981:</a:t>
            </a:r>
            <a:r>
              <a:rPr lang="pt-BR" dirty="0"/>
              <a:t> </a:t>
            </a:r>
            <a:r>
              <a:rPr lang="pt-BR" dirty="0" smtClean="0"/>
              <a:t>Quarta </a:t>
            </a:r>
            <a:r>
              <a:rPr lang="pt-BR" dirty="0"/>
              <a:t>geração. Seguindo a tendência da terceira geração de miniaturização de seus componentes e o aperfeiçoamento dos seus Circuitos Integrados (CI). As linguagens utilizadas nessa geração eram de altíssimo nível, orientada para um problema. </a:t>
            </a:r>
            <a:br>
              <a:rPr lang="pt-BR" dirty="0"/>
            </a:b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b="1" dirty="0" smtClean="0"/>
              <a:t>- </a:t>
            </a:r>
            <a:r>
              <a:rPr lang="pt-BR" b="1" dirty="0"/>
              <a:t>1990:</a:t>
            </a:r>
            <a:r>
              <a:rPr lang="pt-BR" dirty="0"/>
              <a:t> </a:t>
            </a:r>
            <a:r>
              <a:rPr lang="pt-BR" dirty="0" smtClean="0"/>
              <a:t>softwares </a:t>
            </a:r>
            <a:r>
              <a:rPr lang="pt-BR" dirty="0"/>
              <a:t>de melhor qualidade e com capacidade de processar as informações com maior rapidez. </a:t>
            </a:r>
            <a:br>
              <a:rPr lang="pt-BR" dirty="0"/>
            </a:b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b="1" dirty="0" smtClean="0"/>
              <a:t>- </a:t>
            </a:r>
            <a:r>
              <a:rPr lang="pt-BR" b="1" dirty="0"/>
              <a:t>2000:</a:t>
            </a:r>
            <a:r>
              <a:rPr lang="pt-BR" dirty="0"/>
              <a:t> </a:t>
            </a:r>
            <a:r>
              <a:rPr lang="pt-BR" dirty="0" smtClean="0"/>
              <a:t>Após </a:t>
            </a:r>
            <a:r>
              <a:rPr lang="pt-BR" dirty="0"/>
              <a:t>a virada do milênio os computadores continuaram a seguir a tendência de miniaturização de seus componentes e, tornando dessa forma os computadores mais maleáveis e práticos nas tarefas diárias. Além disso, há um investimento maciço em seu design.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188640"/>
            <a:ext cx="7680960" cy="1066800"/>
          </a:xfrm>
        </p:spPr>
        <p:txBody>
          <a:bodyPr/>
          <a:lstStyle/>
          <a:p>
            <a:pPr algn="ctr"/>
            <a:r>
              <a:rPr lang="pt-BR" dirty="0" smtClean="0"/>
              <a:t>Evolução dos 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08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141</TotalTime>
  <Words>448</Words>
  <Application>Microsoft Office PowerPoint</Application>
  <PresentationFormat>Apresentação na tela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Mylar</vt:lpstr>
      <vt:lpstr>Lógica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Evolução dos Computadores</vt:lpstr>
    </vt:vector>
  </TitlesOfParts>
  <Company>SESI/SENAI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SESI/SENAI</dc:creator>
  <cp:lastModifiedBy>SESI/SENAI</cp:lastModifiedBy>
  <cp:revision>8</cp:revision>
  <dcterms:created xsi:type="dcterms:W3CDTF">2016-05-10T16:32:07Z</dcterms:created>
  <dcterms:modified xsi:type="dcterms:W3CDTF">2016-05-10T18:53:58Z</dcterms:modified>
</cp:coreProperties>
</file>