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Proxima Nov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ProximaNova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468bc46e4_0_1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e468bc46e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e468bc46e4_0_1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e468bc46e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468bc46e4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468bc46e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468bc46e4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468bc46e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468bc46e4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468bc46e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468bc46e4_0_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468bc46e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468bc46e4_0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e468bc46e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468bc46e4_0_1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e468bc46e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10" Type="http://schemas.openxmlformats.org/officeDocument/2006/relationships/image" Target="../media/image9.png"/><Relationship Id="rId9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 Case Study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Modeling Results</a:t>
            </a:r>
            <a:endParaRPr b="1"/>
          </a:p>
        </p:txBody>
      </p:sp>
      <p:sp>
        <p:nvSpPr>
          <p:cNvPr id="180" name="Google Shape;180;p22"/>
          <p:cNvSpPr/>
          <p:nvPr/>
        </p:nvSpPr>
        <p:spPr>
          <a:xfrm>
            <a:off x="348650" y="1162275"/>
            <a:ext cx="8623200" cy="355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 txBox="1"/>
          <p:nvPr>
            <p:ph idx="4294967295" type="body"/>
          </p:nvPr>
        </p:nvSpPr>
        <p:spPr>
          <a:xfrm>
            <a:off x="444350" y="1246725"/>
            <a:ext cx="8388000" cy="3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0350" lvl="0" marL="2286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Scenarios Comparison</a:t>
            </a:r>
            <a:endParaRPr b="1"/>
          </a:p>
          <a:p>
            <a:pPr indent="-304800" lvl="1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200"/>
              <a:buFont typeface="Proxima Nova"/>
              <a:buChar char="-"/>
            </a:pPr>
            <a:r>
              <a:rPr lang="en" sz="12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For the first scenario, 1 run is closed</a:t>
            </a:r>
            <a:endParaRPr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1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200"/>
              <a:buFont typeface="Proxima Nova"/>
              <a:buChar char="-"/>
            </a:pPr>
            <a:r>
              <a:rPr lang="en" sz="12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The predicted ticket price is the new price for Big Mountain which is $95.87.</a:t>
            </a:r>
            <a:endParaRPr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1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200"/>
              <a:buFont typeface="Proxima Nova"/>
              <a:buChar char="-"/>
            </a:pPr>
            <a:r>
              <a:rPr lang="en" sz="12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The additional operating cost of the new chairlift per ticket is $0.88</a:t>
            </a:r>
            <a:endParaRPr b="1"/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27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92100" lvl="0" marL="4572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53744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C1: The cost of increasing the vertical drop by 150 feet</a:t>
            </a:r>
            <a:endParaRPr sz="10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C2: Snow-making cost for 1 acre</a:t>
            </a:r>
            <a:endParaRPr sz="10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C3: the cost of increasing the longest run</a:t>
            </a:r>
            <a:endParaRPr sz="10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2286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*We only include the cost of the chairlift which is estimated to be $1,540,000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2286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3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725" y="2404850"/>
            <a:ext cx="7349450" cy="15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S</a:t>
            </a:r>
            <a:r>
              <a:rPr lang="en" sz="3700"/>
              <a:t>uggestions</a:t>
            </a:r>
            <a:endParaRPr sz="3700"/>
          </a:p>
        </p:txBody>
      </p:sp>
      <p:sp>
        <p:nvSpPr>
          <p:cNvPr id="188" name="Google Shape;188;p23"/>
          <p:cNvSpPr txBox="1"/>
          <p:nvPr>
            <p:ph idx="2" type="body"/>
          </p:nvPr>
        </p:nvSpPr>
        <p:spPr>
          <a:xfrm>
            <a:off x="4731300" y="163300"/>
            <a:ext cx="4252500" cy="47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</a:t>
            </a:r>
            <a:r>
              <a:rPr lang="en"/>
              <a:t>cenario 1 could be considered </a:t>
            </a:r>
            <a:endParaRPr/>
          </a:p>
          <a:p>
            <a:pPr indent="-317500" lvl="1" marL="74295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C1 &gt;  $1,934,637, close one run.</a:t>
            </a:r>
            <a:endParaRPr/>
          </a:p>
          <a:p>
            <a:pPr indent="-317500" lvl="1" marL="74295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C1 &gt;&gt;&gt;  $1,934,637 and C4 is high</a:t>
            </a:r>
            <a:endParaRPr/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Close a second run and test </a:t>
            </a:r>
            <a:endParaRPr/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Then close 3 runs and test</a:t>
            </a:r>
            <a:endParaRPr/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Then close 3 other runs and test</a:t>
            </a:r>
            <a:endParaRPr/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C4 &gt; $177,536, close the last two runs</a:t>
            </a:r>
            <a:endParaRPr/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3"/>
          <p:cNvSpPr txBox="1"/>
          <p:nvPr/>
        </p:nvSpPr>
        <p:spPr>
          <a:xfrm>
            <a:off x="807600" y="2759050"/>
            <a:ext cx="3447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C1: The cost of increasing the vertical drop by 150 feet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C4: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cost of operating one run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5" name="Google Shape;195;p24"/>
          <p:cNvSpPr txBox="1"/>
          <p:nvPr>
            <p:ph idx="2" type="body"/>
          </p:nvPr>
        </p:nvSpPr>
        <p:spPr>
          <a:xfrm>
            <a:off x="4731300" y="163300"/>
            <a:ext cx="4252500" cy="47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 prediction suggests Big Mountain resort is undercharging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Missing </a:t>
            </a:r>
            <a:r>
              <a:rPr lang="en"/>
              <a:t>useful</a:t>
            </a:r>
            <a:r>
              <a:rPr lang="en"/>
              <a:t> data</a:t>
            </a:r>
            <a:endParaRPr/>
          </a:p>
          <a:p>
            <a:pPr indent="-317500" lvl="1" marL="74295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</a:t>
            </a:r>
            <a:r>
              <a:rPr lang="en"/>
              <a:t>he cost of increasing the vertical drop by 100 feet, </a:t>
            </a:r>
            <a:endParaRPr/>
          </a:p>
          <a:p>
            <a:pPr indent="-317500" lvl="1" marL="74295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Snow-making cost per acre, </a:t>
            </a:r>
            <a:endParaRPr/>
          </a:p>
          <a:p>
            <a:pPr indent="-317500" lvl="1" marL="74295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cost of increasing the longest run, </a:t>
            </a:r>
            <a:endParaRPr/>
          </a:p>
          <a:p>
            <a:pPr indent="-317500" lvl="1" marL="74295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costs of operating a run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problem</a:t>
            </a:r>
            <a:endParaRPr b="1"/>
          </a:p>
        </p:txBody>
      </p:sp>
      <p:grpSp>
        <p:nvGrpSpPr>
          <p:cNvPr id="91" name="Google Shape;91;p14"/>
          <p:cNvGrpSpPr/>
          <p:nvPr/>
        </p:nvGrpSpPr>
        <p:grpSpPr>
          <a:xfrm>
            <a:off x="348622" y="1304875"/>
            <a:ext cx="4981480" cy="3416400"/>
            <a:chOff x="3320450" y="1304875"/>
            <a:chExt cx="2632500" cy="3416400"/>
          </a:xfrm>
        </p:grpSpPr>
        <p:sp>
          <p:nvSpPr>
            <p:cNvPr id="92" name="Google Shape;92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435157" y="1304875"/>
            <a:ext cx="48420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444345" y="1850300"/>
            <a:ext cx="47799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0350" lvl="0" marL="2286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Big Mountain Resort is one of the most popular resorts among skiers and riders in Montana. </a:t>
            </a:r>
            <a:endParaRPr sz="1400"/>
          </a:p>
          <a:p>
            <a:pPr indent="-260350" lvl="0" marL="228600" rtl="0" algn="just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Big Mountain ticket price is set to be above the average price for resorts in its market segment</a:t>
            </a:r>
            <a:endParaRPr sz="1400"/>
          </a:p>
          <a:p>
            <a:pPr indent="-317500" lvl="1" marL="6858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Devalorization of its installations  compared to the other resorts, </a:t>
            </a:r>
            <a:endParaRPr/>
          </a:p>
          <a:p>
            <a:pPr indent="-317500" lvl="1" marL="6858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Curbing the investment strategy. </a:t>
            </a:r>
            <a:endParaRPr/>
          </a:p>
          <a:p>
            <a:pPr indent="0" lvl="0" marL="9144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60350" lvl="1" marL="2286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Objective : a new ticket pricing strategy and consider</a:t>
            </a:r>
            <a:r>
              <a:rPr lang="en"/>
              <a:t> a number of</a:t>
            </a:r>
            <a:r>
              <a:rPr lang="en"/>
              <a:t> changes.</a:t>
            </a:r>
            <a:endParaRPr/>
          </a:p>
        </p:txBody>
      </p:sp>
      <p:grpSp>
        <p:nvGrpSpPr>
          <p:cNvPr id="96" name="Google Shape;96;p14"/>
          <p:cNvGrpSpPr/>
          <p:nvPr/>
        </p:nvGrpSpPr>
        <p:grpSpPr>
          <a:xfrm>
            <a:off x="5498917" y="1304875"/>
            <a:ext cx="3346171" cy="3416400"/>
            <a:chOff x="6212550" y="1304875"/>
            <a:chExt cx="2632500" cy="3416400"/>
          </a:xfrm>
        </p:grpSpPr>
        <p:sp>
          <p:nvSpPr>
            <p:cNvPr id="97" name="Google Shape;97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4"/>
          <p:cNvSpPr txBox="1"/>
          <p:nvPr>
            <p:ph idx="4294967295" type="body"/>
          </p:nvPr>
        </p:nvSpPr>
        <p:spPr>
          <a:xfrm>
            <a:off x="5552348" y="1304875"/>
            <a:ext cx="32307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5550740" y="1850300"/>
            <a:ext cx="32307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How can Big Mountain Resort increase revenues by revising their ticket pricing strategy to boost their facility investments and compensate for the recent $1.540,000 in operating costs this season?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Current situation</a:t>
            </a:r>
            <a:endParaRPr b="1"/>
          </a:p>
        </p:txBody>
      </p:sp>
      <p:sp>
        <p:nvSpPr>
          <p:cNvPr id="106" name="Google Shape;106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Actual price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1 Ticket: $81.00</a:t>
            </a:r>
            <a:endParaRPr sz="2300"/>
          </a:p>
        </p:txBody>
      </p:sp>
      <p:sp>
        <p:nvSpPr>
          <p:cNvPr id="109" name="Google Shape;109;p15"/>
          <p:cNvSpPr/>
          <p:nvPr/>
        </p:nvSpPr>
        <p:spPr>
          <a:xfrm>
            <a:off x="3044773" y="1304875"/>
            <a:ext cx="5787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 txBox="1"/>
          <p:nvPr>
            <p:ph idx="4294967295" type="body"/>
          </p:nvPr>
        </p:nvSpPr>
        <p:spPr>
          <a:xfrm>
            <a:off x="3336150" y="1451575"/>
            <a:ext cx="5176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Attractions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5"/>
          <p:cNvSpPr txBox="1"/>
          <p:nvPr>
            <p:ph idx="4294967295" type="body"/>
          </p:nvPr>
        </p:nvSpPr>
        <p:spPr>
          <a:xfrm>
            <a:off x="3044775" y="2070575"/>
            <a:ext cx="54675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Big Mountain is very well placed in terms of</a:t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2" name="Google Shape;1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9175" y="3104250"/>
            <a:ext cx="3307498" cy="1906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00" y="2910675"/>
            <a:ext cx="2833276" cy="153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3058675" y="2529663"/>
            <a:ext cx="443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vertical drop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2815075" y="2828288"/>
            <a:ext cx="443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snow-making area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2812600" y="3104250"/>
            <a:ext cx="443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number of chairs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2812600" y="3388075"/>
            <a:ext cx="443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number of fast quads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2815075" y="3678813"/>
            <a:ext cx="443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number of runs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2806375" y="4289525"/>
            <a:ext cx="443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longest runs length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2815075" y="3983625"/>
            <a:ext cx="443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skiable terrain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3830" y="3104264"/>
            <a:ext cx="3208167" cy="1906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3834" y="3119049"/>
            <a:ext cx="3307492" cy="1891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36429" y="3132399"/>
            <a:ext cx="3307499" cy="1891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94170" y="3132399"/>
            <a:ext cx="3307492" cy="1906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31007" y="3181685"/>
            <a:ext cx="3307492" cy="1906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18304" y="3223523"/>
            <a:ext cx="3158549" cy="1842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Recommendation</a:t>
            </a:r>
            <a:endParaRPr b="1" sz="3600"/>
          </a:p>
        </p:txBody>
      </p:sp>
      <p:sp>
        <p:nvSpPr>
          <p:cNvPr id="132" name="Google Shape;132;p16"/>
          <p:cNvSpPr txBox="1"/>
          <p:nvPr>
            <p:ph idx="2" type="body"/>
          </p:nvPr>
        </p:nvSpPr>
        <p:spPr>
          <a:xfrm>
            <a:off x="4731300" y="163300"/>
            <a:ext cx="4252500" cy="47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Predicted Ticket Price : </a:t>
            </a:r>
            <a:r>
              <a:rPr b="1" lang="en" sz="2100" u="sng">
                <a:solidFill>
                  <a:srgbClr val="FFFFFF"/>
                </a:solidFill>
              </a:rPr>
              <a:t>$95.87</a:t>
            </a:r>
            <a:endParaRPr b="1" sz="2100" u="sng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 u="sng">
              <a:solidFill>
                <a:srgbClr val="FFFFF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"/>
              <a:t>Winning scenario </a:t>
            </a:r>
            <a:endParaRPr/>
          </a:p>
          <a:p>
            <a:pPr indent="-317500" lvl="1" marL="74295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Adding a run, </a:t>
            </a:r>
            <a:endParaRPr/>
          </a:p>
          <a:p>
            <a:pPr indent="-317500" lvl="1" marL="74295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Increasing the vertical drop by 150 feet, </a:t>
            </a:r>
            <a:endParaRPr/>
          </a:p>
          <a:p>
            <a:pPr indent="-317500" lvl="1" marL="74295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Installing an additional chairlift.</a:t>
            </a:r>
            <a:endParaRPr/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Impact</a:t>
            </a:r>
            <a:endParaRPr/>
          </a:p>
          <a:p>
            <a:pPr indent="-317500" lvl="1" marL="74295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Ticket price increase by </a:t>
            </a:r>
            <a:r>
              <a:rPr b="1" lang="en" sz="1700" u="sng"/>
              <a:t>$1.99</a:t>
            </a:r>
            <a:r>
              <a:rPr lang="en"/>
              <a:t>                 </a:t>
            </a:r>
            <a:r>
              <a:rPr lang="en" sz="1800"/>
              <a:t>⇒ </a:t>
            </a:r>
            <a:r>
              <a:rPr lang="en"/>
              <a:t>Revenue increase by  </a:t>
            </a:r>
            <a:r>
              <a:rPr b="1" lang="en" sz="1700" u="sng"/>
              <a:t>$3,474,638</a:t>
            </a:r>
            <a:endParaRPr b="1" sz="1700" u="sng"/>
          </a:p>
          <a:p>
            <a:pPr indent="0" lvl="0" marL="74295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 u="sng"/>
          </a:p>
          <a:p>
            <a:pPr indent="-317500" lvl="1" marL="74295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Expenses of the additional chair : </a:t>
            </a:r>
            <a:r>
              <a:rPr b="1" lang="en"/>
              <a:t>$1,540,000</a:t>
            </a:r>
            <a:endParaRPr b="1"/>
          </a:p>
          <a:p>
            <a:pPr indent="0" lvl="0" marL="74295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-317500" lvl="1" marL="74295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Profit : </a:t>
            </a:r>
            <a:r>
              <a:rPr b="1" lang="en" sz="1700" u="sng"/>
              <a:t>$1,934,638</a:t>
            </a:r>
            <a:r>
              <a:rPr lang="en"/>
              <a:t> from the revenue increase</a:t>
            </a:r>
            <a:endParaRPr/>
          </a:p>
          <a:p>
            <a:pPr indent="0" lvl="0" marL="74295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⇒ </a:t>
            </a:r>
            <a:r>
              <a:rPr b="1" lang="en" sz="1700" u="sng"/>
              <a:t>$1,11</a:t>
            </a:r>
            <a:r>
              <a:rPr lang="en"/>
              <a:t>/ticket.</a:t>
            </a:r>
            <a:endParaRPr/>
          </a:p>
        </p:txBody>
      </p:sp>
      <p:sp>
        <p:nvSpPr>
          <p:cNvPr id="133" name="Google Shape;133;p16"/>
          <p:cNvSpPr txBox="1"/>
          <p:nvPr/>
        </p:nvSpPr>
        <p:spPr>
          <a:xfrm>
            <a:off x="355800" y="2690550"/>
            <a:ext cx="4045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Expected number of visitors 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350,000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Number of days per skier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Modeling Results</a:t>
            </a:r>
            <a:endParaRPr b="1"/>
          </a:p>
        </p:txBody>
      </p:sp>
      <p:sp>
        <p:nvSpPr>
          <p:cNvPr id="139" name="Google Shape;139;p17"/>
          <p:cNvSpPr/>
          <p:nvPr/>
        </p:nvSpPr>
        <p:spPr>
          <a:xfrm>
            <a:off x="348650" y="1162275"/>
            <a:ext cx="8623200" cy="355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 txBox="1"/>
          <p:nvPr>
            <p:ph idx="4294967295" type="body"/>
          </p:nvPr>
        </p:nvSpPr>
        <p:spPr>
          <a:xfrm>
            <a:off x="444350" y="1246725"/>
            <a:ext cx="8388000" cy="3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286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Model Selection</a:t>
            </a:r>
            <a:endParaRPr b="1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Refitting T</a:t>
            </a:r>
            <a:r>
              <a:rPr b="1" lang="en"/>
              <a:t>he Model On All Available Data</a:t>
            </a:r>
            <a:r>
              <a:rPr b="1" lang="en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MAE =</a:t>
            </a:r>
            <a:r>
              <a:rPr b="1" lang="en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$10.39</a:t>
            </a:r>
            <a:endParaRPr b="1"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22860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1" name="Google Shape;14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25" y="2007925"/>
            <a:ext cx="7433824" cy="128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Modeling Results</a:t>
            </a:r>
            <a:endParaRPr b="1"/>
          </a:p>
        </p:txBody>
      </p:sp>
      <p:sp>
        <p:nvSpPr>
          <p:cNvPr id="147" name="Google Shape;147;p18"/>
          <p:cNvSpPr/>
          <p:nvPr/>
        </p:nvSpPr>
        <p:spPr>
          <a:xfrm>
            <a:off x="348650" y="1162275"/>
            <a:ext cx="8623200" cy="355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 txBox="1"/>
          <p:nvPr>
            <p:ph idx="4294967295" type="body"/>
          </p:nvPr>
        </p:nvSpPr>
        <p:spPr>
          <a:xfrm>
            <a:off x="444350" y="1246725"/>
            <a:ext cx="8388000" cy="3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0350" lvl="0" marL="2286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Most Important features</a:t>
            </a:r>
            <a:endParaRPr b="1"/>
          </a:p>
          <a:p>
            <a:pPr indent="0" lvl="0" marL="2286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00"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en" sz="12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fastQuads</a:t>
            </a:r>
            <a:endParaRPr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2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i="1" lang="en" sz="12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Runs</a:t>
            </a:r>
            <a:endParaRPr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2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i="1" lang="en" sz="12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Snow Making_ac</a:t>
            </a:r>
            <a:endParaRPr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en" sz="12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vertical_drop</a:t>
            </a:r>
            <a:endParaRPr b="1"/>
          </a:p>
        </p:txBody>
      </p:sp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2675" y="1399700"/>
            <a:ext cx="5309299" cy="327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Modeling Results</a:t>
            </a:r>
            <a:endParaRPr b="1"/>
          </a:p>
        </p:txBody>
      </p:sp>
      <p:sp>
        <p:nvSpPr>
          <p:cNvPr id="155" name="Google Shape;155;p19"/>
          <p:cNvSpPr/>
          <p:nvPr/>
        </p:nvSpPr>
        <p:spPr>
          <a:xfrm>
            <a:off x="348650" y="1162275"/>
            <a:ext cx="8623200" cy="355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 txBox="1"/>
          <p:nvPr>
            <p:ph idx="4294967295" type="body"/>
          </p:nvPr>
        </p:nvSpPr>
        <p:spPr>
          <a:xfrm>
            <a:off x="444350" y="1246725"/>
            <a:ext cx="8388000" cy="3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0350" lvl="0" marL="2286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Other Modeling Scenarios</a:t>
            </a:r>
            <a:endParaRPr b="1"/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2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Scenario 1 </a:t>
            </a:r>
            <a:r>
              <a:rPr i="1" lang="en" sz="12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" sz="12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Closing up to 10 of the least used </a:t>
            </a:r>
            <a:r>
              <a:rPr lang="en" sz="13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runs</a:t>
            </a:r>
            <a:r>
              <a:rPr lang="en" sz="12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endParaRPr/>
          </a:p>
        </p:txBody>
      </p:sp>
      <p:pic>
        <p:nvPicPr>
          <p:cNvPr id="157" name="Google Shape;15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150" y="2047425"/>
            <a:ext cx="5101826" cy="264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 rotWithShape="1">
          <a:blip r:embed="rId4">
            <a:alphaModFix/>
          </a:blip>
          <a:srcRect b="1400" l="0" r="0" t="0"/>
          <a:stretch/>
        </p:blipFill>
        <p:spPr>
          <a:xfrm>
            <a:off x="5469975" y="2117400"/>
            <a:ext cx="3466300" cy="25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Modeling Results</a:t>
            </a:r>
            <a:endParaRPr b="1"/>
          </a:p>
        </p:txBody>
      </p:sp>
      <p:sp>
        <p:nvSpPr>
          <p:cNvPr id="164" name="Google Shape;164;p20"/>
          <p:cNvSpPr/>
          <p:nvPr/>
        </p:nvSpPr>
        <p:spPr>
          <a:xfrm>
            <a:off x="348650" y="1162275"/>
            <a:ext cx="8623200" cy="355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 txBox="1"/>
          <p:nvPr>
            <p:ph idx="4294967295" type="body"/>
          </p:nvPr>
        </p:nvSpPr>
        <p:spPr>
          <a:xfrm>
            <a:off x="444350" y="1246725"/>
            <a:ext cx="8388000" cy="3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0350" lvl="0" marL="2286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Other </a:t>
            </a:r>
            <a:r>
              <a:rPr b="1" lang="en"/>
              <a:t>Modeling Scenarios</a:t>
            </a:r>
            <a:endParaRPr b="1"/>
          </a:p>
          <a:p>
            <a:pPr indent="0" lvl="0" marL="2286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300"/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2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Scenario 3</a:t>
            </a:r>
            <a:r>
              <a:rPr i="1" lang="en" sz="12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 : </a:t>
            </a:r>
            <a:r>
              <a:rPr lang="en" sz="12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Adding a run, increasing the vertical drop by 150 feet, installing an additional chairlift, adding 2 acres of artificial snow</a:t>
            </a:r>
            <a:endParaRPr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200"/>
              <a:buFont typeface="Proxima Nova"/>
              <a:buChar char="-"/>
            </a:pPr>
            <a:r>
              <a:rPr b="1" lang="en" sz="12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Impact </a:t>
            </a:r>
            <a:endParaRPr b="1"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2" marL="13716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200"/>
              <a:buFont typeface="Proxima Nova"/>
              <a:buChar char="-"/>
            </a:pPr>
            <a:r>
              <a:rPr lang="en" sz="12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Similar results to the winning scenario,</a:t>
            </a:r>
            <a:endParaRPr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2" marL="13716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200"/>
              <a:buFont typeface="Proxima Nova"/>
              <a:buChar char="-"/>
            </a:pPr>
            <a:r>
              <a:rPr lang="en" sz="12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No difference with the small increase in the snow-making area. </a:t>
            </a:r>
            <a:endParaRPr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2" marL="13716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200"/>
              <a:buFont typeface="Proxima Nova"/>
              <a:buChar char="-"/>
            </a:pPr>
            <a:r>
              <a:rPr lang="en" sz="12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Operating costs increase</a:t>
            </a:r>
            <a:endParaRPr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6" name="Google Shape;166;p20" title="Public Domain Clip Art Image | Signs Hazard Warning | ID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524" y="3499700"/>
            <a:ext cx="294401" cy="25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Modeling Results</a:t>
            </a:r>
            <a:endParaRPr b="1"/>
          </a:p>
        </p:txBody>
      </p:sp>
      <p:sp>
        <p:nvSpPr>
          <p:cNvPr id="172" name="Google Shape;172;p21"/>
          <p:cNvSpPr/>
          <p:nvPr/>
        </p:nvSpPr>
        <p:spPr>
          <a:xfrm>
            <a:off x="348650" y="1162275"/>
            <a:ext cx="8623200" cy="355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 txBox="1"/>
          <p:nvPr>
            <p:ph idx="4294967295" type="body"/>
          </p:nvPr>
        </p:nvSpPr>
        <p:spPr>
          <a:xfrm>
            <a:off x="444350" y="1246725"/>
            <a:ext cx="8388000" cy="3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0350" lvl="0" marL="2286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Other Modeling Scenarios</a:t>
            </a:r>
            <a:endParaRPr b="1"/>
          </a:p>
          <a:p>
            <a:pPr indent="0" lvl="0" marL="2286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300"/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2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Scenario 4</a:t>
            </a:r>
            <a:r>
              <a:rPr i="1" lang="en" sz="12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 : </a:t>
            </a:r>
            <a:r>
              <a:rPr lang="en" sz="12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Increasing the longest run by 0.2 miles and adding 4 acres of snow-making capability</a:t>
            </a:r>
            <a:endParaRPr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200"/>
              <a:buFont typeface="Proxima Nova"/>
              <a:buChar char="-"/>
            </a:pPr>
            <a:r>
              <a:rPr b="1" lang="en" sz="12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Impact </a:t>
            </a:r>
            <a:endParaRPr b="1"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2" marL="13716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200"/>
              <a:buFont typeface="Proxima Nova"/>
              <a:buChar char="-"/>
            </a:pPr>
            <a:r>
              <a:rPr lang="en" sz="12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Null predicted increase</a:t>
            </a:r>
            <a:r>
              <a:rPr lang="en" sz="12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endParaRPr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2" marL="13716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200"/>
              <a:buFont typeface="Proxima Nova"/>
              <a:buChar char="-"/>
            </a:pPr>
            <a:r>
              <a:rPr lang="en" sz="12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Operating costs increase</a:t>
            </a:r>
            <a:endParaRPr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4" name="Google Shape;174;p21" title="Public Domain Clip Art Image | Signs Hazard Warning | ID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874" y="2923925"/>
            <a:ext cx="294401" cy="25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