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anose="020B0603020202020204"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LwteUOzK++4rGDaFiKu3416x1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69" d="100"/>
          <a:sy n="69" d="100"/>
        </p:scale>
        <p:origin x="876"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091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78728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967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343265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233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11973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163255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844081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5504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46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14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887386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54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8785609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059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69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418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val="38237004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4764633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Sabreen19/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title"/>
          </p:nvPr>
        </p:nvSpPr>
        <p:spPr>
          <a:xfrm>
            <a:off x="3195575" y="2067300"/>
            <a:ext cx="6607186" cy="1678655"/>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endParaRPr sz="1800" dirty="0"/>
          </a:p>
          <a:p>
            <a:pPr marL="3213735" lvl="0" indent="0" algn="l" rtl="0">
              <a:lnSpc>
                <a:spcPct val="100000"/>
              </a:lnSpc>
              <a:spcBef>
                <a:spcPts val="0"/>
              </a:spcBef>
              <a:spcAft>
                <a:spcPts val="0"/>
              </a:spcAft>
              <a:buNone/>
            </a:pPr>
            <a:r>
              <a:rPr lang="en-US" sz="2400" dirty="0" smtClean="0">
                <a:solidFill>
                  <a:schemeClr val="tx1"/>
                </a:solidFill>
              </a:rPr>
              <a:t>SABREEN BEGAM M</a:t>
            </a:r>
            <a:endParaRPr sz="2400" dirty="0">
              <a:solidFill>
                <a:schemeClr val="tx1"/>
              </a:solidFill>
            </a:endParaRPr>
          </a:p>
          <a:p>
            <a:pPr marL="3213735" lvl="0" indent="0" algn="l" rtl="0">
              <a:lnSpc>
                <a:spcPct val="100000"/>
              </a:lnSpc>
              <a:spcBef>
                <a:spcPts val="0"/>
              </a:spcBef>
              <a:spcAft>
                <a:spcPts val="0"/>
              </a:spcAft>
              <a:buNone/>
            </a:pPr>
            <a:r>
              <a:rPr lang="en-US" sz="2400" dirty="0" smtClean="0">
                <a:solidFill>
                  <a:schemeClr val="tx1"/>
                </a:solidFill>
              </a:rPr>
              <a:t>REGNO:813821205043</a:t>
            </a:r>
            <a:endParaRPr sz="2400" dirty="0">
              <a:solidFill>
                <a:schemeClr val="tx1"/>
              </a:solidFill>
            </a:endParaRPr>
          </a:p>
          <a:p>
            <a:pPr marL="0" lvl="0" indent="0" algn="l" rtl="0">
              <a:lnSpc>
                <a:spcPct val="100000"/>
              </a:lnSpc>
              <a:spcBef>
                <a:spcPts val="0"/>
              </a:spcBef>
              <a:spcAft>
                <a:spcPts val="0"/>
              </a:spcAft>
              <a:buNone/>
            </a:pPr>
            <a:endParaRPr sz="2400" dirty="0"/>
          </a:p>
          <a:p>
            <a:pPr marL="3213735" lvl="0" indent="0" algn="l" rtl="0">
              <a:lnSpc>
                <a:spcPct val="100000"/>
              </a:lnSpc>
              <a:spcBef>
                <a:spcPts val="0"/>
              </a:spcBef>
              <a:spcAft>
                <a:spcPts val="0"/>
              </a:spcAft>
              <a:buNone/>
            </a:pPr>
            <a:endParaRPr sz="1800" dirty="0"/>
          </a:p>
        </p:txBody>
      </p:sp>
      <p:sp>
        <p:nvSpPr>
          <p:cNvPr id="62" name="Google Shape;62;p1"/>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59" name="Google Shape;59;p1"/>
          <p:cNvSpPr txBox="1"/>
          <p:nvPr/>
        </p:nvSpPr>
        <p:spPr>
          <a:xfrm>
            <a:off x="6376306" y="3237900"/>
            <a:ext cx="1859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dirty="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03" name="Google Shape;203;p10"/>
          <p:cNvSpPr txBox="1"/>
          <p:nvPr/>
        </p:nvSpPr>
        <p:spPr>
          <a:xfrm>
            <a:off x="1049796" y="5422934"/>
            <a:ext cx="7920414"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dirty="0" smtClean="0">
                <a:solidFill>
                  <a:srgbClr val="006FC0"/>
                </a:solidFill>
                <a:latin typeface="Trebuchet MS"/>
                <a:ea typeface="Trebuchet MS"/>
                <a:cs typeface="Trebuchet MS"/>
                <a:sym typeface="Trebuchet MS"/>
                <a:hlinkClick r:id="rId4"/>
              </a:rPr>
              <a:t>https://github.com/Sabreen19/TNSDC-Generative-AI</a:t>
            </a:r>
            <a:endParaRPr sz="2000" dirty="0">
              <a:latin typeface="Trebuchet MS"/>
              <a:ea typeface="Trebuchet MS"/>
              <a:cs typeface="Trebuchet MS"/>
              <a:sym typeface="Trebuchet MS"/>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1" t="10983" r="-1888" b="4929"/>
          <a:stretch/>
        </p:blipFill>
        <p:spPr>
          <a:xfrm>
            <a:off x="263238" y="1349275"/>
            <a:ext cx="5527964" cy="321425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1" t="11975" r="-275" b="5462"/>
          <a:stretch/>
        </p:blipFill>
        <p:spPr>
          <a:xfrm>
            <a:off x="6017917" y="1349274"/>
            <a:ext cx="5417126" cy="3214253"/>
          </a:xfrm>
          <a:prstGeom prst="rect">
            <a:avLst/>
          </a:prstGeom>
        </p:spPr>
      </p:pic>
      <p:sp>
        <p:nvSpPr>
          <p:cNvPr id="2" name="TextBox 1"/>
          <p:cNvSpPr txBox="1"/>
          <p:nvPr/>
        </p:nvSpPr>
        <p:spPr>
          <a:xfrm>
            <a:off x="989875" y="4982376"/>
            <a:ext cx="1298753" cy="369332"/>
          </a:xfrm>
          <a:prstGeom prst="rect">
            <a:avLst/>
          </a:prstGeom>
          <a:noFill/>
        </p:spPr>
        <p:txBody>
          <a:bodyPr wrap="square" rtlCol="0">
            <a:spAutoFit/>
          </a:bodyPr>
          <a:lstStyle/>
          <a:p>
            <a:r>
              <a:rPr lang="en-IN" dirty="0" smtClean="0"/>
              <a:t>DEMO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sp>
        <p:nvSpPr>
          <p:cNvPr id="87" name="Google Shape;87;p2"/>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nvSpPr>
        <p:spPr>
          <a:xfrm>
            <a:off x="596996" y="2248287"/>
            <a:ext cx="8434800" cy="2039100"/>
          </a:xfrm>
          <a:prstGeom prst="rect">
            <a:avLst/>
          </a:prstGeom>
          <a:noFill/>
          <a:ln>
            <a:noFill/>
          </a:ln>
        </p:spPr>
        <p:txBody>
          <a:bodyPr spcFirstLastPara="1" wrap="square" lIns="91425" tIns="91425" rIns="91425" bIns="91425" anchor="t" anchorCtr="0">
            <a:noAutofit/>
          </a:bodyPr>
          <a:lstStyle/>
          <a:p>
            <a:r>
              <a:rPr lang="en-US" sz="3200" dirty="0">
                <a:solidFill>
                  <a:schemeClr val="tx1"/>
                </a:solidFill>
                <a:latin typeface="+mj-lt"/>
              </a:rPr>
              <a:t>EMOTION DRIVEN PLAYLIST GENERATOR</a:t>
            </a:r>
            <a:endParaRPr lang="en-IN" sz="3200" dirty="0">
              <a:solidFill>
                <a:schemeClr val="tx1"/>
              </a:solidFill>
              <a:latin typeface="+mj-lt"/>
            </a:endParaRPr>
          </a:p>
          <a:p>
            <a:pPr marL="0" lvl="0" indent="0" algn="l" rtl="0">
              <a:spcBef>
                <a:spcPts val="0"/>
              </a:spcBef>
              <a:spcAft>
                <a:spcPts val="0"/>
              </a:spcAft>
              <a:buNone/>
            </a:pPr>
            <a:endParaRPr lang="en-US" sz="2400" dirty="0">
              <a:highlight>
                <a:schemeClr val="lt1"/>
              </a:highlight>
              <a:latin typeface="Calibri"/>
              <a:ea typeface="Calibri"/>
              <a:cs typeface="Calibri"/>
              <a:sym typeface="Calibri"/>
            </a:endParaRPr>
          </a:p>
        </p:txBody>
      </p:sp>
      <p:pic>
        <p:nvPicPr>
          <p:cNvPr id="3" name="Picture 2">
            <a:extLst>
              <a:ext uri="{FF2B5EF4-FFF2-40B4-BE49-F238E27FC236}">
                <a16:creationId xmlns:a16="http://schemas.microsoft.com/office/drawing/2014/main" id="{2CF9403E-369C-6D96-1440-D8EFE4FE2A39}"/>
              </a:ext>
            </a:extLst>
          </p:cNvPr>
          <p:cNvPicPr>
            <a:picLocks noChangeAspect="1"/>
          </p:cNvPicPr>
          <p:nvPr/>
        </p:nvPicPr>
        <p:blipFill>
          <a:blip r:embed="rId5"/>
          <a:stretch>
            <a:fillRect/>
          </a:stretch>
        </p:blipFill>
        <p:spPr>
          <a:xfrm>
            <a:off x="3248396" y="3048000"/>
            <a:ext cx="3132000" cy="313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2362027" y="1422525"/>
            <a:ext cx="6552600" cy="41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txBox="1">
            <a:spLocks noGrp="1"/>
          </p:cNvSpPr>
          <p:nvPr>
            <p:ph type="title"/>
          </p:nvPr>
        </p:nvSpPr>
        <p:spPr>
          <a:xfrm>
            <a:off x="676275" y="571500"/>
            <a:ext cx="5862003"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27" name="Google Shape;127;p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4"/>
          <p:cNvSpPr txBox="1"/>
          <p:nvPr/>
        </p:nvSpPr>
        <p:spPr>
          <a:xfrm>
            <a:off x="676275" y="1644750"/>
            <a:ext cx="6956400" cy="443220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The Need for an Emotion Driven Playlist Generator</a:t>
            </a:r>
          </a:p>
          <a:p>
            <a:endParaRPr lang="en-US" sz="2000" b="1" dirty="0"/>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Users often struggle to find the right music to match their mood or emotions.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Existing playlist generators do not prioritize emotional connection and fail to provide personalized recommendations.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There is a demand for a playlist generator that can curate playlists based on the user's mood or emotions, providing a tailored music experience.</a:t>
            </a:r>
          </a:p>
          <a:p>
            <a:pPr>
              <a:buFont typeface="Arial" panose="020B0604020202020204" pitchFamily="34" charset="0"/>
              <a:buChar char="•"/>
            </a:pPr>
            <a:r>
              <a:rPr lang="en-US" sz="2000" b="0" i="0" dirty="0">
                <a:solidFill>
                  <a:schemeClr val="tx2"/>
                </a:solidFill>
                <a:effectLst/>
                <a:latin typeface="Times New Roman" panose="02020603050405020304" pitchFamily="18" charset="0"/>
                <a:cs typeface="Times New Roman" panose="02020603050405020304" pitchFamily="18" charset="0"/>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txBox="1">
            <a:spLocks noGrp="1"/>
          </p:cNvSpPr>
          <p:nvPr>
            <p:ph type="title"/>
          </p:nvPr>
        </p:nvSpPr>
        <p:spPr>
          <a:xfrm>
            <a:off x="572452" y="218145"/>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a:t>PROJECT OVERVIEW</a:t>
            </a:r>
            <a:endParaRPr sz="3600" dirty="0"/>
          </a:p>
        </p:txBody>
      </p:sp>
      <p:sp>
        <p:nvSpPr>
          <p:cNvPr id="2" name="Text Placeholder 1">
            <a:extLst>
              <a:ext uri="{FF2B5EF4-FFF2-40B4-BE49-F238E27FC236}">
                <a16:creationId xmlns:a16="http://schemas.microsoft.com/office/drawing/2014/main" id="{D0F87761-040B-02C2-8E8F-95AAFBC6CC2A}"/>
              </a:ext>
            </a:extLst>
          </p:cNvPr>
          <p:cNvSpPr>
            <a:spLocks noGrp="1"/>
          </p:cNvSpPr>
          <p:nvPr>
            <p:ph type="body" idx="1"/>
          </p:nvPr>
        </p:nvSpPr>
        <p:spPr>
          <a:xfrm>
            <a:off x="626806" y="1084877"/>
            <a:ext cx="3896033" cy="5197935"/>
          </a:xfrm>
        </p:spPr>
        <p:txBody>
          <a:bodyPr/>
          <a:lstStyle/>
          <a:p>
            <a:r>
              <a:rPr lang="en-US" sz="2000" b="1" dirty="0">
                <a:solidFill>
                  <a:schemeClr val="tx1"/>
                </a:solidFill>
                <a:latin typeface="Arial" panose="020B0604020202020204" pitchFamily="34" charset="0"/>
                <a:cs typeface="Arial" panose="020B0604020202020204" pitchFamily="34" charset="0"/>
              </a:rPr>
              <a:t>Overview</a:t>
            </a:r>
          </a:p>
          <a:p>
            <a:pPr marL="571500" indent="-34290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p>
          <a:p>
            <a:endParaRPr lang="en-US"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Goals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Develop an emotion-driven playlist generator</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Provide personalized music recommendations based on user's emotions</a:t>
            </a:r>
          </a:p>
          <a:p>
            <a:endParaRPr lang="en-IN" dirty="0">
              <a:solidFill>
                <a:schemeClr val="accent2"/>
              </a:solidFill>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2325E696-10FC-89E6-D355-638CC6009759}"/>
              </a:ext>
            </a:extLst>
          </p:cNvPr>
          <p:cNvSpPr>
            <a:spLocks noGrp="1"/>
          </p:cNvSpPr>
          <p:nvPr>
            <p:ph type="body" idx="2"/>
          </p:nvPr>
        </p:nvSpPr>
        <p:spPr>
          <a:xfrm>
            <a:off x="4747193" y="1084877"/>
            <a:ext cx="4169455" cy="5385136"/>
          </a:xfrm>
        </p:spPr>
        <p:txBody>
          <a:bodyPr/>
          <a:lstStyle/>
          <a:p>
            <a:r>
              <a:rPr lang="en-US" sz="2000" b="1" dirty="0">
                <a:solidFill>
                  <a:schemeClr val="tx2"/>
                </a:solidFill>
                <a:latin typeface="Arial" panose="020B0604020202020204" pitchFamily="34" charset="0"/>
                <a:cs typeface="Arial" panose="020B0604020202020204" pitchFamily="34" charset="0"/>
              </a:rPr>
              <a:t>How it Works</a:t>
            </a:r>
          </a:p>
          <a:p>
            <a:pPr marL="514350" indent="-28575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Objectives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Utilize machine learning algorithms to analyze user's facial expressions and detect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Curate playlists based on the detected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Enhance user experience and emotional well-being through music</a:t>
            </a:r>
          </a:p>
          <a:p>
            <a:endParaRPr lang="en-IN" dirty="0"/>
          </a:p>
        </p:txBody>
      </p:sp>
      <p:sp>
        <p:nvSpPr>
          <p:cNvPr id="141" name="Google Shape;141;p5"/>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6"/>
          <p:cNvSpPr/>
          <p:nvPr/>
        </p:nvSpPr>
        <p:spPr>
          <a:xfrm>
            <a:off x="8496961" y="55515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6"/>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6"/>
          <p:cNvSpPr txBox="1"/>
          <p:nvPr/>
        </p:nvSpPr>
        <p:spPr>
          <a:xfrm>
            <a:off x="345214" y="539690"/>
            <a:ext cx="8151747" cy="5875397"/>
          </a:xfrm>
          <a:prstGeom prst="rect">
            <a:avLst/>
          </a:prstGeom>
          <a:noFill/>
          <a:ln>
            <a:noFill/>
          </a:ln>
        </p:spPr>
        <p:txBody>
          <a:bodyPr spcFirstLastPara="1" wrap="square" lIns="91425" tIns="91425" rIns="91425" bIns="91425" anchor="t" anchorCtr="0">
            <a:noAutofit/>
          </a:bodyPr>
          <a:lstStyle/>
          <a:p>
            <a:pPr marL="514350" lvl="0" indent="-285750" algn="l" rtl="0">
              <a:lnSpc>
                <a:spcPct val="115000"/>
              </a:lnSpc>
              <a:spcBef>
                <a:spcPts val="1500"/>
              </a:spcBef>
              <a:spcAft>
                <a:spcPts val="0"/>
              </a:spcAft>
              <a:buClr>
                <a:srgbClr val="0D0D0D"/>
              </a:buClr>
              <a:buSzPts val="1800"/>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enthusiasts: </a:t>
            </a:r>
            <a:r>
              <a:rPr lang="en-US" b="0" i="0" dirty="0">
                <a:solidFill>
                  <a:srgbClr val="0D0D0D"/>
                </a:solidFill>
                <a:effectLst/>
                <a:latin typeface="Times New Roman" panose="02020603050405020304" pitchFamily="18" charset="0"/>
                <a:cs typeface="Times New Roman" panose="02020603050405020304" pitchFamily="18" charset="0"/>
              </a:rPr>
              <a:t>People who enjoy listening to music regularly and are looking for a more personalized and engaging listening experience.</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Individuals seeking mood regulation: </a:t>
            </a:r>
            <a:r>
              <a:rPr lang="en-US" b="0" i="0" dirty="0">
                <a:solidFill>
                  <a:srgbClr val="0D0D0D"/>
                </a:solidFill>
                <a:effectLst/>
                <a:latin typeface="Times New Roman" panose="02020603050405020304" pitchFamily="18" charset="0"/>
                <a:cs typeface="Times New Roman" panose="02020603050405020304" pitchFamily="18" charset="0"/>
              </a:rPr>
              <a:t>Those who use music as a means of managing their emotions and mood states, such as relaxation, motivation, or stress relief.</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therapy practitioners: </a:t>
            </a:r>
            <a:r>
              <a:rPr lang="en-US" b="0" i="0" dirty="0">
                <a:solidFill>
                  <a:srgbClr val="0D0D0D"/>
                </a:solidFill>
                <a:effectLst/>
                <a:latin typeface="Times New Roman" panose="02020603050405020304" pitchFamily="18" charset="0"/>
                <a:cs typeface="Times New Roman" panose="02020603050405020304" pitchFamily="18" charset="0"/>
              </a:rPr>
              <a:t>Professionals who incorporate music into therapeutic interventions and could benefit from a tool that assists in selecting appropriate music based on clients' emotional needs.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Streaming platforms: </a:t>
            </a:r>
            <a:r>
              <a:rPr lang="en-US" b="0" i="0" dirty="0">
                <a:solidFill>
                  <a:srgbClr val="0D0D0D"/>
                </a:solidFill>
                <a:effectLst/>
                <a:latin typeface="Times New Roman" panose="02020603050405020304" pitchFamily="18" charset="0"/>
                <a:cs typeface="Times New Roman" panose="02020603050405020304" pitchFamily="18" charset="0"/>
              </a:rPr>
              <a:t>Companies offering music streaming services could integrate this technology into their platforms to enhance user experience and increase user engagement.</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Event organizers: </a:t>
            </a:r>
            <a:r>
              <a:rPr lang="en-US" b="0" i="0" dirty="0">
                <a:solidFill>
                  <a:srgbClr val="0D0D0D"/>
                </a:solidFill>
                <a:effectLst/>
                <a:latin typeface="Times New Roman" panose="02020603050405020304" pitchFamily="18" charset="0"/>
                <a:cs typeface="Times New Roman" panose="02020603050405020304" pitchFamily="18" charset="0"/>
              </a:rPr>
              <a:t>Individuals or organizations planning events where music plays a significant role, such as parties, weddings, or workout classes, could use this tool to create playlists tailored to the desired mood or atmosphere.</a:t>
            </a:r>
          </a:p>
          <a:p>
            <a:pPr marL="457200" lvl="0" indent="-228600" algn="l" rtl="0">
              <a:lnSpc>
                <a:spcPct val="115000"/>
              </a:lnSpc>
              <a:spcBef>
                <a:spcPts val="1500"/>
              </a:spcBef>
              <a:spcAft>
                <a:spcPts val="0"/>
              </a:spcAft>
              <a:buClr>
                <a:srgbClr val="0D0D0D"/>
              </a:buClr>
              <a:buSzPts val="1800"/>
              <a:buFont typeface="Trebuchet MS"/>
              <a:buNone/>
            </a:pPr>
            <a:endParaRPr dirty="0">
              <a:solidFill>
                <a:schemeClr val="tx2"/>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7"/>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7"/>
          <p:cNvSpPr txBox="1"/>
          <p:nvPr/>
        </p:nvSpPr>
        <p:spPr>
          <a:xfrm>
            <a:off x="2189776" y="1076280"/>
            <a:ext cx="7812448" cy="493855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Emotion Driven Playlist Generator</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Our solution is an emotion driven playlist generator that uses advanced AI algorithms to curate personalized playlists based on the user's current mood and emotions.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Unique Value Proposition</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Personalized Music Experience: Our playlist generator creates customized playlists that perfectly match the user's emotions, providing a unique and tailored music experience.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AI Algorithms: Our solution utilizes state-of-the-art AI algorithms to analyze the user's emotions and preferences, ensuring accurate and relevant playlist recommendations.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Seamless Integration: Our playlist generator seamlessly integrates with popular music streaming platforms, allowing users to easily access and enjoy their personalized playlists.</a:t>
            </a:r>
            <a:endParaRPr lang="en-US" dirty="0">
              <a:effectLst/>
              <a:latin typeface="Times New Roman" panose="02020603050405020304" pitchFamily="18" charset="0"/>
              <a:cs typeface="Times New Roman" panose="02020603050405020304" pitchFamily="18" charset="0"/>
            </a:endParaRPr>
          </a:p>
          <a:p>
            <a:pPr marL="0" lvl="0" indent="0" algn="l" rtl="0">
              <a:lnSpc>
                <a:spcPct val="160000"/>
              </a:lnSpc>
              <a:spcBef>
                <a:spcPts val="1400"/>
              </a:spcBef>
              <a:spcAft>
                <a:spcPts val="0"/>
              </a:spcAft>
              <a:buClr>
                <a:schemeClr val="dk1"/>
              </a:buClr>
              <a:buSzPts val="1100"/>
              <a:buFont typeface="Arial"/>
              <a:buNone/>
            </a:pPr>
            <a:endParaRPr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9" name="Google Shape;179;p8"/>
          <p:cNvSpPr txBox="1"/>
          <p:nvPr/>
        </p:nvSpPr>
        <p:spPr>
          <a:xfrm>
            <a:off x="2303888" y="1687204"/>
            <a:ext cx="7121100" cy="5050800"/>
          </a:xfrm>
          <a:prstGeom prst="rect">
            <a:avLst/>
          </a:prstGeom>
          <a:noFill/>
          <a:ln>
            <a:noFill/>
          </a:ln>
        </p:spPr>
        <p:txBody>
          <a:bodyPr spcFirstLastPara="1" wrap="square" lIns="91425" tIns="91425" rIns="91425" bIns="91425" anchor="t" anchorCtr="0">
            <a:noAutofit/>
          </a:bodyPr>
          <a:lstStyle/>
          <a:p>
            <a:endParaRPr lang="en-US" sz="2000" b="1" dirty="0">
              <a:effectLst/>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Personalized playlists based on user's emotions and preferences.</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Advanced machine learning algorithms that analyze user's listening history to curate the perfect playlist.</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Integration with popular music streaming platforms for seamless listening experience.</a:t>
            </a:r>
          </a:p>
          <a:p>
            <a:pPr marL="0" lvl="0" indent="0" algn="l" rtl="0">
              <a:spcBef>
                <a:spcPts val="0"/>
              </a:spcBef>
              <a:spcAft>
                <a:spcPts val="0"/>
              </a:spcAft>
              <a:buNone/>
            </a:pPr>
            <a:endParaRPr sz="1800"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7" name="Google Shape;18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0" name="Google Shape;190;p9"/>
          <p:cNvSpPr txBox="1"/>
          <p:nvPr/>
        </p:nvSpPr>
        <p:spPr>
          <a:xfrm>
            <a:off x="364725" y="112575"/>
            <a:ext cx="4108952" cy="69056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dirty="0">
                <a:latin typeface="Trebuchet MS"/>
                <a:ea typeface="Trebuchet MS"/>
                <a:cs typeface="Trebuchet MS"/>
                <a:sym typeface="Trebuchet MS"/>
              </a:rPr>
              <a:t>MODELLING</a:t>
            </a:r>
            <a:endParaRPr sz="4400" dirty="0">
              <a:latin typeface="Trebuchet MS"/>
              <a:ea typeface="Trebuchet MS"/>
              <a:cs typeface="Trebuchet MS"/>
              <a:sym typeface="Trebuchet MS"/>
            </a:endParaRPr>
          </a:p>
        </p:txBody>
      </p:sp>
      <p:sp>
        <p:nvSpPr>
          <p:cNvPr id="3" name="Content Placeholder 2">
            <a:extLst>
              <a:ext uri="{FF2B5EF4-FFF2-40B4-BE49-F238E27FC236}">
                <a16:creationId xmlns:a16="http://schemas.microsoft.com/office/drawing/2014/main" id="{4A3F5AA9-34BE-04BA-46BE-E602081ACCCE}"/>
              </a:ext>
            </a:extLst>
          </p:cNvPr>
          <p:cNvSpPr>
            <a:spLocks noGrp="1"/>
          </p:cNvSpPr>
          <p:nvPr>
            <p:ph idx="1"/>
          </p:nvPr>
        </p:nvSpPr>
        <p:spPr>
          <a:xfrm>
            <a:off x="512644" y="1114377"/>
            <a:ext cx="8682976" cy="5164992"/>
          </a:xfrm>
        </p:spPr>
        <p:txBody>
          <a:bodyPr>
            <a:normAutofit fontScale="70000" lnSpcReduction="20000"/>
          </a:bodyPr>
          <a:lstStyle/>
          <a:p>
            <a:pPr marL="0" indent="0">
              <a:buNone/>
            </a:pPr>
            <a:r>
              <a:rPr lang="en-US" sz="2400" dirty="0">
                <a:effectLst/>
                <a:latin typeface="Arial" panose="020B0604020202020204" pitchFamily="34" charset="0"/>
                <a:cs typeface="Arial" panose="020B0604020202020204" pitchFamily="34" charset="0"/>
              </a:rPr>
              <a:t>The emotion driven playlist generator uses a machine learning model to classify songs based on their emotional characteristics. The modeling process involves the following steps:</a:t>
            </a:r>
            <a:endParaRPr lang="en-US" sz="2400" dirty="0">
              <a:latin typeface="Arial" panose="020B0604020202020204" pitchFamily="34" charset="0"/>
              <a:cs typeface="Arial" panose="020B0604020202020204" pitchFamily="34" charset="0"/>
            </a:endParaRP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Data </a:t>
            </a:r>
            <a:r>
              <a:rPr lang="en-US" sz="2600" b="1" dirty="0">
                <a:effectLst/>
                <a:latin typeface="Times New Roman" panose="02020603050405020304" pitchFamily="18" charset="0"/>
                <a:cs typeface="Times New Roman" panose="02020603050405020304" pitchFamily="18" charset="0"/>
              </a:rPr>
              <a:t>Collection: </a:t>
            </a:r>
            <a:r>
              <a:rPr lang="en-US" sz="2600" dirty="0">
                <a:effectLst/>
                <a:latin typeface="Times New Roman" panose="02020603050405020304" pitchFamily="18" charset="0"/>
                <a:cs typeface="Times New Roman" panose="02020603050405020304" pitchFamily="18" charset="0"/>
              </a:rPr>
              <a:t>Gather a large dataset of songs with labeled emotional attributes.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Feature Extraction: </a:t>
            </a:r>
            <a:r>
              <a:rPr lang="en-US" sz="2600" dirty="0">
                <a:effectLst/>
                <a:latin typeface="Times New Roman" panose="02020603050405020304" pitchFamily="18" charset="0"/>
                <a:cs typeface="Times New Roman" panose="02020603050405020304" pitchFamily="18" charset="0"/>
              </a:rPr>
              <a:t>Extract relevant features from the audio data, such as tempo, energy, and valence.</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Data Preprocessing: </a:t>
            </a:r>
            <a:r>
              <a:rPr lang="en-US" sz="2600" dirty="0">
                <a:effectLst/>
                <a:latin typeface="Times New Roman" panose="02020603050405020304" pitchFamily="18" charset="0"/>
                <a:cs typeface="Times New Roman" panose="02020603050405020304" pitchFamily="18" charset="0"/>
              </a:rPr>
              <a:t>Normalize the features and split the dataset into training and testing sets.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Model Selection: </a:t>
            </a:r>
            <a:r>
              <a:rPr lang="en-US" sz="2600" dirty="0">
                <a:effectLst/>
                <a:latin typeface="Times New Roman" panose="02020603050405020304" pitchFamily="18" charset="0"/>
                <a:cs typeface="Times New Roman" panose="02020603050405020304" pitchFamily="18" charset="0"/>
              </a:rPr>
              <a:t>Choose</a:t>
            </a:r>
            <a:r>
              <a:rPr lang="en-US" sz="2900" dirty="0">
                <a:effectLst/>
                <a:latin typeface="Times New Roman" panose="02020603050405020304" pitchFamily="18" charset="0"/>
                <a:cs typeface="Times New Roman" panose="02020603050405020304" pitchFamily="18" charset="0"/>
              </a:rPr>
              <a:t> an appropriate machine learning algorithm, such as a decision tree or neural network.</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Training: </a:t>
            </a:r>
            <a:r>
              <a:rPr lang="en-US" sz="2900" dirty="0">
                <a:effectLst/>
                <a:latin typeface="Times New Roman" panose="02020603050405020304" pitchFamily="18" charset="0"/>
                <a:cs typeface="Times New Roman" panose="02020603050405020304" pitchFamily="18" charset="0"/>
              </a:rPr>
              <a:t>Train the selected model using the training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Evaluation: </a:t>
            </a:r>
            <a:r>
              <a:rPr lang="en-US" sz="2900" dirty="0">
                <a:effectLst/>
                <a:latin typeface="Times New Roman" panose="02020603050405020304" pitchFamily="18" charset="0"/>
                <a:cs typeface="Times New Roman" panose="02020603050405020304" pitchFamily="18" charset="0"/>
              </a:rPr>
              <a:t>Evaluate the performance of the trained model using the testing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Hyperparameter Tuning: </a:t>
            </a:r>
            <a:r>
              <a:rPr lang="en-US" sz="2900" dirty="0">
                <a:effectLst/>
                <a:latin typeface="Times New Roman" panose="02020603050405020304" pitchFamily="18" charset="0"/>
                <a:cs typeface="Times New Roman" panose="02020603050405020304" pitchFamily="18" charset="0"/>
              </a:rPr>
              <a:t>Fine-tune the model's hyperparameters to improve its performance.</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Deployment: </a:t>
            </a:r>
            <a:r>
              <a:rPr lang="en-US" sz="2900" dirty="0">
                <a:effectLst/>
                <a:latin typeface="Times New Roman" panose="02020603050405020304" pitchFamily="18" charset="0"/>
                <a:cs typeface="Times New Roman" panose="02020603050405020304" pitchFamily="18" charset="0"/>
              </a:rPr>
              <a:t>Deploy the trained model to the playlist generator application for real-time song classification and playlist generation.</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58</TotalTime>
  <Words>841</Words>
  <Application>Microsoft Office PowerPoint</Application>
  <PresentationFormat>Widescreen</PresentationFormat>
  <Paragraphs>92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Trebuchet MS</vt:lpstr>
      <vt:lpstr>Calibri</vt:lpstr>
      <vt:lpstr>Wingdings 3</vt:lpstr>
      <vt:lpstr>Arial</vt:lpstr>
      <vt:lpstr>Times New Roman</vt:lpstr>
      <vt:lpstr>Facet</vt:lpstr>
      <vt:lpstr> SABREEN BEGAM M REGNO:813821205043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ELCOT</cp:lastModifiedBy>
  <cp:revision>5</cp:revision>
  <dcterms:created xsi:type="dcterms:W3CDTF">2024-04-01T15:34:00Z</dcterms:created>
  <dcterms:modified xsi:type="dcterms:W3CDTF">2024-04-04T01:13:49Z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