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4B50C-7340-4717-8E2B-8EA0A2D25CF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8818D-A700-4B52-B04D-A80F78B9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29973D-8543-4338-9EE7-BA391C19AD53}" type="slidenum">
              <a:rPr lang="en-CA" altLang="en-US"/>
              <a:pPr eaLnBrk="1" hangingPunct="1"/>
              <a:t>16</a:t>
            </a:fld>
            <a:endParaRPr lang="en-CA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284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D18CBB-3086-4F65-B4E0-D09F3B41ABE0}" type="slidenum">
              <a:rPr lang="en-CA" altLang="en-US"/>
              <a:pPr eaLnBrk="1" hangingPunct="1"/>
              <a:t>17</a:t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252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699678-65AA-44F6-B5CF-F882F553BBE0}" type="slidenum">
              <a:rPr lang="en-CA" altLang="en-US"/>
              <a:pPr eaLnBrk="1" hangingPunct="1"/>
              <a:t>19</a:t>
            </a:fld>
            <a:endParaRPr lang="en-CA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012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CF7F1-16B0-490A-925F-9D19890C4F0F}" type="slidenum">
              <a:rPr lang="en-CA" altLang="en-US"/>
              <a:pPr eaLnBrk="1" hangingPunct="1"/>
              <a:t>20</a:t>
            </a:fld>
            <a:endParaRPr lang="en-CA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741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1A935D-98A5-42B2-8EF8-CAC0E1C89FA6}" type="slidenum">
              <a:rPr lang="en-CA" altLang="en-US"/>
              <a:pPr eaLnBrk="1" hangingPunct="1"/>
              <a:t>25</a:t>
            </a:fld>
            <a:endParaRPr lang="en-CA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292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Binary </a:t>
            </a:r>
            <a:r>
              <a:rPr lang="en-US" dirty="0" smtClean="0"/>
              <a:t>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2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in a Binary Tree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4495800" cy="4572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2400"/>
              <a:t>Start at root node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2400"/>
              <a:t>Examine node data: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AutoNum type="alphaLcParenR"/>
            </a:pPr>
            <a:r>
              <a:rPr lang="en-US" altLang="en-US" sz="2000"/>
              <a:t>Is it desired value? Done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AutoNum type="alphaLcParenR"/>
            </a:pPr>
            <a:r>
              <a:rPr lang="en-US" altLang="en-US" sz="2000"/>
              <a:t>Else, is desired data &lt; node data? Repeat step 2 with left subtree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AutoNum type="alphaLcParenR"/>
            </a:pPr>
            <a:r>
              <a:rPr lang="en-US" altLang="en-US" sz="2000"/>
              <a:t>Else, is desired data &gt; node data? Repeat step 2 with right subtree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2400"/>
              <a:t>Continue until desired  value found or a null pointer reached</a:t>
            </a:r>
          </a:p>
        </p:txBody>
      </p:sp>
      <p:grpSp>
        <p:nvGrpSpPr>
          <p:cNvPr id="12292" name="Group 42"/>
          <p:cNvGrpSpPr>
            <a:grpSpLocks/>
          </p:cNvGrpSpPr>
          <p:nvPr/>
        </p:nvGrpSpPr>
        <p:grpSpPr bwMode="auto">
          <a:xfrm>
            <a:off x="5895976" y="3048001"/>
            <a:ext cx="4619625" cy="3109913"/>
            <a:chOff x="2852" y="1488"/>
            <a:chExt cx="2910" cy="1959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4100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95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4388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42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482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525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510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333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376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36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2996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342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328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45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50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48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42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 flipH="1">
              <a:off x="3620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>
              <a:off x="4436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 flipH="1">
              <a:off x="3284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24"/>
            <p:cNvSpPr>
              <a:spLocks noChangeShapeType="1"/>
            </p:cNvSpPr>
            <p:nvPr/>
          </p:nvSpPr>
          <p:spPr bwMode="auto">
            <a:xfrm>
              <a:off x="3812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5"/>
            <p:cNvSpPr>
              <a:spLocks noChangeShapeType="1"/>
            </p:cNvSpPr>
            <p:nvPr/>
          </p:nvSpPr>
          <p:spPr bwMode="auto">
            <a:xfrm flipH="1">
              <a:off x="48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6"/>
            <p:cNvSpPr>
              <a:spLocks noChangeShapeType="1"/>
            </p:cNvSpPr>
            <p:nvPr/>
          </p:nvSpPr>
          <p:spPr bwMode="auto">
            <a:xfrm>
              <a:off x="530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Text Box 27"/>
            <p:cNvSpPr txBox="1">
              <a:spLocks noChangeArrowheads="1"/>
            </p:cNvSpPr>
            <p:nvPr/>
          </p:nvSpPr>
          <p:spPr bwMode="auto">
            <a:xfrm>
              <a:off x="3802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2317" name="Text Box 28"/>
            <p:cNvSpPr txBox="1">
              <a:spLocks noChangeArrowheads="1"/>
            </p:cNvSpPr>
            <p:nvPr/>
          </p:nvSpPr>
          <p:spPr bwMode="auto">
            <a:xfrm>
              <a:off x="5300" y="28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2318" name="Text Box 29"/>
            <p:cNvSpPr txBox="1">
              <a:spLocks noChangeArrowheads="1"/>
            </p:cNvSpPr>
            <p:nvPr/>
          </p:nvSpPr>
          <p:spPr bwMode="auto">
            <a:xfrm>
              <a:off x="3044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2319" name="Text Box 30"/>
            <p:cNvSpPr txBox="1">
              <a:spLocks noChangeArrowheads="1"/>
            </p:cNvSpPr>
            <p:nvPr/>
          </p:nvSpPr>
          <p:spPr bwMode="auto">
            <a:xfrm>
              <a:off x="3332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2320" name="Text Box 31"/>
            <p:cNvSpPr txBox="1">
              <a:spLocks noChangeArrowheads="1"/>
            </p:cNvSpPr>
            <p:nvPr/>
          </p:nvSpPr>
          <p:spPr bwMode="auto">
            <a:xfrm>
              <a:off x="3956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2321" name="Text Box 32"/>
            <p:cNvSpPr txBox="1">
              <a:spLocks noChangeArrowheads="1"/>
            </p:cNvSpPr>
            <p:nvPr/>
          </p:nvSpPr>
          <p:spPr bwMode="auto">
            <a:xfrm>
              <a:off x="4580" y="28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2322" name="Text Box 33"/>
            <p:cNvSpPr txBox="1">
              <a:spLocks noChangeArrowheads="1"/>
            </p:cNvSpPr>
            <p:nvPr/>
          </p:nvSpPr>
          <p:spPr bwMode="auto">
            <a:xfrm>
              <a:off x="4820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2323" name="Text Box 34"/>
            <p:cNvSpPr txBox="1">
              <a:spLocks noChangeArrowheads="1"/>
            </p:cNvSpPr>
            <p:nvPr/>
          </p:nvSpPr>
          <p:spPr bwMode="auto">
            <a:xfrm>
              <a:off x="2852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2324" name="Text Box 35"/>
            <p:cNvSpPr txBox="1">
              <a:spLocks noChangeArrowheads="1"/>
            </p:cNvSpPr>
            <p:nvPr/>
          </p:nvSpPr>
          <p:spPr bwMode="auto">
            <a:xfrm>
              <a:off x="3476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2325" name="Line 36"/>
            <p:cNvSpPr>
              <a:spLocks noChangeShapeType="1"/>
            </p:cNvSpPr>
            <p:nvPr/>
          </p:nvSpPr>
          <p:spPr bwMode="auto">
            <a:xfrm flipH="1">
              <a:off x="304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37"/>
            <p:cNvSpPr>
              <a:spLocks noChangeShapeType="1"/>
            </p:cNvSpPr>
            <p:nvPr/>
          </p:nvSpPr>
          <p:spPr bwMode="auto">
            <a:xfrm>
              <a:off x="347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Text Box 38"/>
            <p:cNvSpPr txBox="1">
              <a:spLocks noChangeArrowheads="1"/>
            </p:cNvSpPr>
            <p:nvPr/>
          </p:nvSpPr>
          <p:spPr bwMode="auto">
            <a:xfrm>
              <a:off x="422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2328" name="Text Box 39"/>
            <p:cNvSpPr txBox="1">
              <a:spLocks noChangeArrowheads="1"/>
            </p:cNvSpPr>
            <p:nvPr/>
          </p:nvSpPr>
          <p:spPr bwMode="auto">
            <a:xfrm>
              <a:off x="494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2329" name="Line 40"/>
            <p:cNvSpPr>
              <a:spLocks noChangeShapeType="1"/>
            </p:cNvSpPr>
            <p:nvPr/>
          </p:nvSpPr>
          <p:spPr bwMode="auto">
            <a:xfrm flipH="1">
              <a:off x="4580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41"/>
            <p:cNvSpPr>
              <a:spLocks noChangeShapeType="1"/>
            </p:cNvSpPr>
            <p:nvPr/>
          </p:nvSpPr>
          <p:spPr bwMode="auto">
            <a:xfrm>
              <a:off x="5060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517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in a Binary 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676401" y="1524000"/>
            <a:ext cx="4860925" cy="4343400"/>
          </a:xfrm>
        </p:spPr>
        <p:txBody>
          <a:bodyPr/>
          <a:lstStyle/>
          <a:p>
            <a:pPr marL="114300" indent="-114300">
              <a:lnSpc>
                <a:spcPct val="95000"/>
              </a:lnSpc>
              <a:buClr>
                <a:srgbClr val="008000"/>
              </a:buClr>
              <a:buNone/>
            </a:pPr>
            <a:r>
              <a:rPr lang="en-US" altLang="en-US" sz="2800"/>
              <a:t>	</a:t>
            </a:r>
            <a:r>
              <a:rPr lang="en-US" altLang="en-US" sz="2400"/>
              <a:t>To locate the node containing </a:t>
            </a:r>
            <a:r>
              <a:rPr lang="en-US" altLang="en-US" sz="2400">
                <a:latin typeface="Courier New" panose="02070309020205020404" pitchFamily="49" charset="0"/>
              </a:rPr>
              <a:t>43</a:t>
            </a:r>
            <a:r>
              <a:rPr lang="en-US" altLang="en-US" sz="2400"/>
              <a:t>,</a:t>
            </a:r>
            <a:r>
              <a:rPr lang="en-US" altLang="en-US" sz="2800"/>
              <a:t> 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Examine the root node (</a:t>
            </a:r>
            <a:r>
              <a:rPr lang="en-US" altLang="en-US" sz="2000">
                <a:latin typeface="Courier New" panose="02070309020205020404" pitchFamily="49" charset="0"/>
              </a:rPr>
              <a:t>31</a:t>
            </a:r>
            <a:r>
              <a:rPr lang="en-US" altLang="en-US" sz="2000"/>
              <a:t>) first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Since </a:t>
            </a:r>
            <a:r>
              <a:rPr lang="en-US" altLang="en-US" sz="2000">
                <a:latin typeface="Courier New" panose="02070309020205020404" pitchFamily="49" charset="0"/>
              </a:rPr>
              <a:t>43 &gt; 31</a:t>
            </a:r>
            <a:r>
              <a:rPr lang="en-US" altLang="en-US" sz="2000"/>
              <a:t>, examine the right child of the node containing </a:t>
            </a:r>
            <a:r>
              <a:rPr lang="en-US" altLang="en-US" sz="2000">
                <a:latin typeface="Courier New" panose="02070309020205020404" pitchFamily="49" charset="0"/>
              </a:rPr>
              <a:t>31</a:t>
            </a:r>
            <a:r>
              <a:rPr lang="en-US" altLang="en-US" sz="2000"/>
              <a:t>, (</a:t>
            </a:r>
            <a:r>
              <a:rPr lang="en-US" altLang="en-US" sz="2000">
                <a:latin typeface="Courier New" panose="02070309020205020404" pitchFamily="49" charset="0"/>
              </a:rPr>
              <a:t>59</a:t>
            </a:r>
            <a:r>
              <a:rPr lang="en-US" altLang="en-US" sz="2000"/>
              <a:t>) 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Since </a:t>
            </a:r>
            <a:r>
              <a:rPr lang="en-US" altLang="en-US" sz="2000">
                <a:latin typeface="Courier New" panose="02070309020205020404" pitchFamily="49" charset="0"/>
              </a:rPr>
              <a:t>43 &lt; 59</a:t>
            </a:r>
            <a:r>
              <a:rPr lang="en-US" altLang="en-US" sz="2000"/>
              <a:t>, examine the left child of the node containing </a:t>
            </a:r>
            <a:r>
              <a:rPr lang="en-US" altLang="en-US" sz="2000">
                <a:latin typeface="Courier New" panose="02070309020205020404" pitchFamily="49" charset="0"/>
              </a:rPr>
              <a:t>59</a:t>
            </a:r>
            <a:r>
              <a:rPr lang="en-US" altLang="en-US" sz="2000"/>
              <a:t>, (</a:t>
            </a:r>
            <a:r>
              <a:rPr lang="en-US" altLang="en-US" sz="2000">
                <a:latin typeface="Courier New" panose="02070309020205020404" pitchFamily="49" charset="0"/>
              </a:rPr>
              <a:t>43</a:t>
            </a:r>
            <a:r>
              <a:rPr lang="en-US" altLang="en-US" sz="2000"/>
              <a:t>)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sz="2000"/>
              <a:t>The node containing</a:t>
            </a:r>
            <a:br>
              <a:rPr lang="en-US" altLang="en-US" sz="2000"/>
            </a:br>
            <a:r>
              <a:rPr lang="en-US" altLang="en-US" sz="2000"/>
              <a:t>43 has been found</a:t>
            </a:r>
          </a:p>
        </p:txBody>
      </p:sp>
      <p:grpSp>
        <p:nvGrpSpPr>
          <p:cNvPr id="13316" name="Group 42"/>
          <p:cNvGrpSpPr>
            <a:grpSpLocks/>
          </p:cNvGrpSpPr>
          <p:nvPr/>
        </p:nvGrpSpPr>
        <p:grpSpPr bwMode="auto">
          <a:xfrm>
            <a:off x="5895976" y="2833688"/>
            <a:ext cx="4619625" cy="3109912"/>
            <a:chOff x="2852" y="1488"/>
            <a:chExt cx="2910" cy="1959"/>
          </a:xfrm>
        </p:grpSpPr>
        <p:sp>
          <p:nvSpPr>
            <p:cNvPr id="13317" name="Rectangle 4"/>
            <p:cNvSpPr>
              <a:spLocks noChangeArrowheads="1"/>
            </p:cNvSpPr>
            <p:nvPr/>
          </p:nvSpPr>
          <p:spPr bwMode="auto">
            <a:xfrm>
              <a:off x="4100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395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4388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42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482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525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510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333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376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36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7" name="Rectangle 14"/>
            <p:cNvSpPr>
              <a:spLocks noChangeArrowheads="1"/>
            </p:cNvSpPr>
            <p:nvPr/>
          </p:nvSpPr>
          <p:spPr bwMode="auto">
            <a:xfrm>
              <a:off x="2996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8" name="Rectangle 15"/>
            <p:cNvSpPr>
              <a:spLocks noChangeArrowheads="1"/>
            </p:cNvSpPr>
            <p:nvPr/>
          </p:nvSpPr>
          <p:spPr bwMode="auto">
            <a:xfrm>
              <a:off x="342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9" name="Rectangle 16"/>
            <p:cNvSpPr>
              <a:spLocks noChangeArrowheads="1"/>
            </p:cNvSpPr>
            <p:nvPr/>
          </p:nvSpPr>
          <p:spPr bwMode="auto">
            <a:xfrm>
              <a:off x="328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>
              <a:off x="45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1" name="Rectangle 18"/>
            <p:cNvSpPr>
              <a:spLocks noChangeArrowheads="1"/>
            </p:cNvSpPr>
            <p:nvPr/>
          </p:nvSpPr>
          <p:spPr bwMode="auto">
            <a:xfrm>
              <a:off x="50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>
              <a:off x="48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42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H="1">
              <a:off x="3620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4436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 flipH="1">
              <a:off x="3284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3812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 flipH="1">
              <a:off x="48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>
              <a:off x="530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802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5300" y="28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3044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3332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3956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4580" y="28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4820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2852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476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 flipH="1">
              <a:off x="304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37"/>
            <p:cNvSpPr>
              <a:spLocks noChangeShapeType="1"/>
            </p:cNvSpPr>
            <p:nvPr/>
          </p:nvSpPr>
          <p:spPr bwMode="auto">
            <a:xfrm>
              <a:off x="347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422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52" name="Text Box 39"/>
            <p:cNvSpPr txBox="1">
              <a:spLocks noChangeArrowheads="1"/>
            </p:cNvSpPr>
            <p:nvPr/>
          </p:nvSpPr>
          <p:spPr bwMode="auto">
            <a:xfrm>
              <a:off x="494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53" name="Line 40"/>
            <p:cNvSpPr>
              <a:spLocks noChangeShapeType="1"/>
            </p:cNvSpPr>
            <p:nvPr/>
          </p:nvSpPr>
          <p:spPr bwMode="auto">
            <a:xfrm flipH="1">
              <a:off x="4580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1"/>
            <p:cNvSpPr>
              <a:spLocks noChangeShapeType="1"/>
            </p:cNvSpPr>
            <p:nvPr/>
          </p:nvSpPr>
          <p:spPr bwMode="auto">
            <a:xfrm>
              <a:off x="5060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359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029273" y="1093449"/>
            <a:ext cx="7766936" cy="1096899"/>
          </a:xfrm>
        </p:spPr>
        <p:txBody>
          <a:bodyPr/>
          <a:lstStyle/>
          <a:p>
            <a:pPr algn="l"/>
            <a:r>
              <a:rPr lang="en-US" altLang="en-US" dirty="0" smtClean="0"/>
              <a:t>Binary Search Tree Operations</a:t>
            </a:r>
          </a:p>
        </p:txBody>
      </p:sp>
    </p:spTree>
    <p:extLst>
      <p:ext uri="{BB962C8B-B14F-4D97-AF65-F5344CB8AC3E}">
        <p14:creationId xmlns:p14="http://schemas.microsoft.com/office/powerpoint/2010/main" val="266986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Tree 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3100"/>
            <a:ext cx="7999413" cy="37417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Create a binary search tree – organize data into a binary search tree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Insert a node into a binary tree – put node into tree in its correct position to maintain order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Find a node in a binary tree – locate a node with particular data value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Delete a node from a binary tree – remove a node and adjust links to maintain binary tree</a:t>
            </a:r>
          </a:p>
        </p:txBody>
      </p:sp>
    </p:spTree>
    <p:extLst>
      <p:ext uri="{BB962C8B-B14F-4D97-AF65-F5344CB8AC3E}">
        <p14:creationId xmlns:p14="http://schemas.microsoft.com/office/powerpoint/2010/main" val="775179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Tree Node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36725"/>
            <a:ext cx="7845425" cy="3811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 node in a binary tree is like a node in a linked list, with two node pointer fields: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struct TreeNode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int value;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TreeNode *left;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TreeNode *right;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377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New Node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72469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Allocate memory for new node: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newNode = new TreeNode;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Initialize the contents of the node: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newNode-&gt;value = num;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Set the pointers to </a:t>
            </a:r>
            <a:r>
              <a:rPr lang="en-US" altLang="en-US" sz="2800">
                <a:latin typeface="Courier New" panose="02070309020205020404" pitchFamily="49" charset="0"/>
              </a:rPr>
              <a:t>nullptr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newNode-&gt;Left 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= newNode-&gt;Right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= nullptr;</a:t>
            </a:r>
            <a:endParaRPr lang="en-US" altLang="en-US" sz="2400"/>
          </a:p>
        </p:txBody>
      </p:sp>
      <p:grpSp>
        <p:nvGrpSpPr>
          <p:cNvPr id="17412" name="Group 28"/>
          <p:cNvGrpSpPr>
            <a:grpSpLocks/>
          </p:cNvGrpSpPr>
          <p:nvPr/>
        </p:nvGrpSpPr>
        <p:grpSpPr bwMode="auto">
          <a:xfrm>
            <a:off x="7543800" y="1752601"/>
            <a:ext cx="2287588" cy="4710113"/>
            <a:chOff x="4080" y="1104"/>
            <a:chExt cx="1441" cy="2967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4512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>
              <a:off x="465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4752" y="2976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4368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4800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465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4368" y="345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17420" name="Text Box 11"/>
            <p:cNvSpPr txBox="1">
              <a:spLocks noChangeArrowheads="1"/>
            </p:cNvSpPr>
            <p:nvPr/>
          </p:nvSpPr>
          <p:spPr bwMode="auto">
            <a:xfrm>
              <a:off x="4944" y="384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4080" y="384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H="1">
              <a:off x="4272" y="36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896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4560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4704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17"/>
            <p:cNvSpPr txBox="1">
              <a:spLocks noChangeArrowheads="1"/>
            </p:cNvSpPr>
            <p:nvPr/>
          </p:nvSpPr>
          <p:spPr bwMode="auto">
            <a:xfrm>
              <a:off x="4800" y="1104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17427" name="Rectangle 18"/>
            <p:cNvSpPr>
              <a:spLocks noChangeArrowheads="1"/>
            </p:cNvSpPr>
            <p:nvPr/>
          </p:nvSpPr>
          <p:spPr bwMode="auto">
            <a:xfrm>
              <a:off x="4416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8" name="Rectangle 19"/>
            <p:cNvSpPr>
              <a:spLocks noChangeArrowheads="1"/>
            </p:cNvSpPr>
            <p:nvPr/>
          </p:nvSpPr>
          <p:spPr bwMode="auto">
            <a:xfrm>
              <a:off x="4848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9" name="Rectangle 20"/>
            <p:cNvSpPr>
              <a:spLocks noChangeArrowheads="1"/>
            </p:cNvSpPr>
            <p:nvPr/>
          </p:nvSpPr>
          <p:spPr bwMode="auto">
            <a:xfrm>
              <a:off x="4704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4560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4800" y="1968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17433" name="Rectangle 24"/>
            <p:cNvSpPr>
              <a:spLocks noChangeArrowheads="1"/>
            </p:cNvSpPr>
            <p:nvPr/>
          </p:nvSpPr>
          <p:spPr bwMode="auto">
            <a:xfrm>
              <a:off x="4416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4" name="Rectangle 25"/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5" name="Rectangle 26"/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4416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64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in a                         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0"/>
            <a:ext cx="8382000" cy="4191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If tree is empty, insert the new node as the root node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Else, compare new node against left or right child, depending on whether data value of new node is </a:t>
            </a:r>
            <a:r>
              <a:rPr lang="en-US" altLang="en-US" sz="2800">
                <a:latin typeface="Courier New" panose="02070309020205020404" pitchFamily="49" charset="0"/>
              </a:rPr>
              <a:t>&lt;</a:t>
            </a:r>
            <a:r>
              <a:rPr lang="en-US" altLang="en-US" sz="2800"/>
              <a:t> or </a:t>
            </a:r>
            <a:r>
              <a:rPr lang="en-US" altLang="en-US" sz="2800">
                <a:latin typeface="Courier New" panose="02070309020205020404" pitchFamily="49" charset="0"/>
              </a:rPr>
              <a:t>&gt;</a:t>
            </a:r>
            <a:r>
              <a:rPr lang="en-US" altLang="en-US" sz="2800"/>
              <a:t> root node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Continue comparing and choosing left or right subtree unitl null pointer found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/>
              <a:t>Set this null pointer to point to new node </a:t>
            </a:r>
          </a:p>
        </p:txBody>
      </p:sp>
    </p:spTree>
    <p:extLst>
      <p:ext uri="{BB962C8B-B14F-4D97-AF65-F5344CB8AC3E}">
        <p14:creationId xmlns:p14="http://schemas.microsoft.com/office/powerpoint/2010/main" val="3863280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in a                         Binary Search Tree</a:t>
            </a:r>
          </a:p>
        </p:txBody>
      </p:sp>
      <p:grpSp>
        <p:nvGrpSpPr>
          <p:cNvPr id="19459" name="Group 59"/>
          <p:cNvGrpSpPr>
            <a:grpSpLocks/>
          </p:cNvGrpSpPr>
          <p:nvPr/>
        </p:nvGrpSpPr>
        <p:grpSpPr bwMode="auto">
          <a:xfrm>
            <a:off x="1828801" y="1944689"/>
            <a:ext cx="6645275" cy="4473575"/>
            <a:chOff x="96" y="1127"/>
            <a:chExt cx="4186" cy="2818"/>
          </a:xfrm>
        </p:grpSpPr>
        <p:sp>
          <p:nvSpPr>
            <p:cNvPr id="19472" name="Rectangle 3"/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3" name="Rectangle 4"/>
            <p:cNvSpPr>
              <a:spLocks noChangeArrowheads="1"/>
            </p:cNvSpPr>
            <p:nvPr/>
          </p:nvSpPr>
          <p:spPr bwMode="auto">
            <a:xfrm>
              <a:off x="1824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4" name="Rectangle 5"/>
            <p:cNvSpPr>
              <a:spLocks noChangeArrowheads="1"/>
            </p:cNvSpPr>
            <p:nvPr/>
          </p:nvSpPr>
          <p:spPr bwMode="auto">
            <a:xfrm>
              <a:off x="2256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5" name="Rectangle 6"/>
            <p:cNvSpPr>
              <a:spLocks noChangeArrowheads="1"/>
            </p:cNvSpPr>
            <p:nvPr/>
          </p:nvSpPr>
          <p:spPr bwMode="auto">
            <a:xfrm>
              <a:off x="2112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6" name="Rectangle 7"/>
            <p:cNvSpPr>
              <a:spLocks noChangeArrowheads="1"/>
            </p:cNvSpPr>
            <p:nvPr/>
          </p:nvSpPr>
          <p:spPr bwMode="auto">
            <a:xfrm>
              <a:off x="268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7" name="Rectangle 8"/>
            <p:cNvSpPr>
              <a:spLocks noChangeArrowheads="1"/>
            </p:cNvSpPr>
            <p:nvPr/>
          </p:nvSpPr>
          <p:spPr bwMode="auto">
            <a:xfrm>
              <a:off x="31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8" name="Rectangle 9"/>
            <p:cNvSpPr>
              <a:spLocks noChangeArrowheads="1"/>
            </p:cNvSpPr>
            <p:nvPr/>
          </p:nvSpPr>
          <p:spPr bwMode="auto">
            <a:xfrm>
              <a:off x="297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9" name="Rectangle 10"/>
            <p:cNvSpPr>
              <a:spLocks noChangeArrowheads="1"/>
            </p:cNvSpPr>
            <p:nvPr/>
          </p:nvSpPr>
          <p:spPr bwMode="auto">
            <a:xfrm>
              <a:off x="120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0" name="Rectangle 11"/>
            <p:cNvSpPr>
              <a:spLocks noChangeArrowheads="1"/>
            </p:cNvSpPr>
            <p:nvPr/>
          </p:nvSpPr>
          <p:spPr bwMode="auto">
            <a:xfrm>
              <a:off x="163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1" name="Rectangle 12"/>
            <p:cNvSpPr>
              <a:spLocks noChangeArrowheads="1"/>
            </p:cNvSpPr>
            <p:nvPr/>
          </p:nvSpPr>
          <p:spPr bwMode="auto">
            <a:xfrm>
              <a:off x="148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2" name="Rectangle 13"/>
            <p:cNvSpPr>
              <a:spLocks noChangeArrowheads="1"/>
            </p:cNvSpPr>
            <p:nvPr/>
          </p:nvSpPr>
          <p:spPr bwMode="auto">
            <a:xfrm>
              <a:off x="129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3" name="Rectangle 14"/>
            <p:cNvSpPr>
              <a:spLocks noChangeArrowheads="1"/>
            </p:cNvSpPr>
            <p:nvPr/>
          </p:nvSpPr>
          <p:spPr bwMode="auto">
            <a:xfrm>
              <a:off x="115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4" name="Rectangle 15"/>
            <p:cNvSpPr>
              <a:spLocks noChangeArrowheads="1"/>
            </p:cNvSpPr>
            <p:nvPr/>
          </p:nvSpPr>
          <p:spPr bwMode="auto">
            <a:xfrm>
              <a:off x="244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5" name="Rectangle 16"/>
            <p:cNvSpPr>
              <a:spLocks noChangeArrowheads="1"/>
            </p:cNvSpPr>
            <p:nvPr/>
          </p:nvSpPr>
          <p:spPr bwMode="auto">
            <a:xfrm>
              <a:off x="288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6" name="Rectangle 17"/>
            <p:cNvSpPr>
              <a:spLocks noChangeArrowheads="1"/>
            </p:cNvSpPr>
            <p:nvPr/>
          </p:nvSpPr>
          <p:spPr bwMode="auto">
            <a:xfrm>
              <a:off x="273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7" name="Line 18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19"/>
            <p:cNvSpPr>
              <a:spLocks noChangeShapeType="1"/>
            </p:cNvSpPr>
            <p:nvPr/>
          </p:nvSpPr>
          <p:spPr bwMode="auto">
            <a:xfrm flipH="1">
              <a:off x="1488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Line 20"/>
            <p:cNvSpPr>
              <a:spLocks noChangeShapeType="1"/>
            </p:cNvSpPr>
            <p:nvPr/>
          </p:nvSpPr>
          <p:spPr bwMode="auto">
            <a:xfrm>
              <a:off x="2304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21"/>
            <p:cNvSpPr>
              <a:spLocks noChangeShapeType="1"/>
            </p:cNvSpPr>
            <p:nvPr/>
          </p:nvSpPr>
          <p:spPr bwMode="auto">
            <a:xfrm flipH="1">
              <a:off x="1152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22"/>
            <p:cNvSpPr>
              <a:spLocks noChangeShapeType="1"/>
            </p:cNvSpPr>
            <p:nvPr/>
          </p:nvSpPr>
          <p:spPr bwMode="auto">
            <a:xfrm>
              <a:off x="168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23"/>
            <p:cNvSpPr>
              <a:spLocks noChangeShapeType="1"/>
            </p:cNvSpPr>
            <p:nvPr/>
          </p:nvSpPr>
          <p:spPr bwMode="auto">
            <a:xfrm flipH="1">
              <a:off x="2736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24"/>
            <p:cNvSpPr>
              <a:spLocks noChangeShapeType="1"/>
            </p:cNvSpPr>
            <p:nvPr/>
          </p:nvSpPr>
          <p:spPr bwMode="auto">
            <a:xfrm>
              <a:off x="3168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Text Box 25"/>
            <p:cNvSpPr txBox="1">
              <a:spLocks noChangeArrowheads="1"/>
            </p:cNvSpPr>
            <p:nvPr/>
          </p:nvSpPr>
          <p:spPr bwMode="auto">
            <a:xfrm>
              <a:off x="1670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495" name="Text Box 26"/>
            <p:cNvSpPr txBox="1">
              <a:spLocks noChangeArrowheads="1"/>
            </p:cNvSpPr>
            <p:nvPr/>
          </p:nvSpPr>
          <p:spPr bwMode="auto">
            <a:xfrm>
              <a:off x="3168" y="28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496" name="Text Box 27"/>
            <p:cNvSpPr txBox="1">
              <a:spLocks noChangeArrowheads="1"/>
            </p:cNvSpPr>
            <p:nvPr/>
          </p:nvSpPr>
          <p:spPr bwMode="auto">
            <a:xfrm>
              <a:off x="912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9497" name="Text Box 28"/>
            <p:cNvSpPr txBox="1">
              <a:spLocks noChangeArrowheads="1"/>
            </p:cNvSpPr>
            <p:nvPr/>
          </p:nvSpPr>
          <p:spPr bwMode="auto">
            <a:xfrm>
              <a:off x="1200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9498" name="Text Box 29"/>
            <p:cNvSpPr txBox="1">
              <a:spLocks noChangeArrowheads="1"/>
            </p:cNvSpPr>
            <p:nvPr/>
          </p:nvSpPr>
          <p:spPr bwMode="auto">
            <a:xfrm>
              <a:off x="1824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9499" name="Text Box 30"/>
            <p:cNvSpPr txBox="1">
              <a:spLocks noChangeArrowheads="1"/>
            </p:cNvSpPr>
            <p:nvPr/>
          </p:nvSpPr>
          <p:spPr bwMode="auto">
            <a:xfrm>
              <a:off x="2448" y="28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9500" name="Text Box 31"/>
            <p:cNvSpPr txBox="1">
              <a:spLocks noChangeArrowheads="1"/>
            </p:cNvSpPr>
            <p:nvPr/>
          </p:nvSpPr>
          <p:spPr bwMode="auto">
            <a:xfrm>
              <a:off x="2688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9501" name="Text Box 32"/>
            <p:cNvSpPr txBox="1">
              <a:spLocks noChangeArrowheads="1"/>
            </p:cNvSpPr>
            <p:nvPr/>
          </p:nvSpPr>
          <p:spPr bwMode="auto">
            <a:xfrm>
              <a:off x="2208" y="144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root</a:t>
              </a:r>
            </a:p>
          </p:txBody>
        </p:sp>
        <p:sp>
          <p:nvSpPr>
            <p:cNvPr id="19502" name="Text Box 33"/>
            <p:cNvSpPr txBox="1">
              <a:spLocks noChangeArrowheads="1"/>
            </p:cNvSpPr>
            <p:nvPr/>
          </p:nvSpPr>
          <p:spPr bwMode="auto">
            <a:xfrm>
              <a:off x="336" y="1127"/>
              <a:ext cx="177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Examine this node first – value is &lt; node, so go to left subtree</a:t>
              </a:r>
            </a:p>
          </p:txBody>
        </p:sp>
        <p:sp>
          <p:nvSpPr>
            <p:cNvPr id="19503" name="Line 34"/>
            <p:cNvSpPr>
              <a:spLocks noChangeShapeType="1"/>
            </p:cNvSpPr>
            <p:nvPr/>
          </p:nvSpPr>
          <p:spPr bwMode="auto">
            <a:xfrm>
              <a:off x="1248" y="1632"/>
              <a:ext cx="672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Text Box 35"/>
            <p:cNvSpPr txBox="1">
              <a:spLocks noChangeArrowheads="1"/>
            </p:cNvSpPr>
            <p:nvPr/>
          </p:nvSpPr>
          <p:spPr bwMode="auto">
            <a:xfrm>
              <a:off x="96" y="1776"/>
              <a:ext cx="129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Examine this node second – value is &gt; node, so go to right subtree</a:t>
              </a:r>
            </a:p>
          </p:txBody>
        </p:sp>
        <p:sp>
          <p:nvSpPr>
            <p:cNvPr id="19505" name="Line 36"/>
            <p:cNvSpPr>
              <a:spLocks noChangeShapeType="1"/>
            </p:cNvSpPr>
            <p:nvPr/>
          </p:nvSpPr>
          <p:spPr bwMode="auto">
            <a:xfrm>
              <a:off x="768" y="2448"/>
              <a:ext cx="384" cy="4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Text Box 37"/>
            <p:cNvSpPr txBox="1">
              <a:spLocks noChangeArrowheads="1"/>
            </p:cNvSpPr>
            <p:nvPr/>
          </p:nvSpPr>
          <p:spPr bwMode="auto">
            <a:xfrm>
              <a:off x="2592" y="3600"/>
              <a:ext cx="16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Since the right subtree is 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null</a:t>
              </a:r>
              <a:r>
                <a:rPr lang="en-US" altLang="en-US" sz="1800">
                  <a:solidFill>
                    <a:srgbClr val="FA8218"/>
                  </a:solidFill>
                </a:rPr>
                <a:t>, insert here </a:t>
              </a:r>
            </a:p>
          </p:txBody>
        </p:sp>
        <p:sp>
          <p:nvSpPr>
            <p:cNvPr id="19507" name="Line 38"/>
            <p:cNvSpPr>
              <a:spLocks noChangeShapeType="1"/>
            </p:cNvSpPr>
            <p:nvPr/>
          </p:nvSpPr>
          <p:spPr bwMode="auto">
            <a:xfrm flipH="1" flipV="1">
              <a:off x="1968" y="3072"/>
              <a:ext cx="624" cy="672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Text Box 39"/>
            <p:cNvSpPr txBox="1">
              <a:spLocks noChangeArrowheads="1"/>
            </p:cNvSpPr>
            <p:nvPr/>
          </p:nvSpPr>
          <p:spPr bwMode="auto">
            <a:xfrm>
              <a:off x="62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509" name="Text Box 40"/>
            <p:cNvSpPr txBox="1">
              <a:spLocks noChangeArrowheads="1"/>
            </p:cNvSpPr>
            <p:nvPr/>
          </p:nvSpPr>
          <p:spPr bwMode="auto">
            <a:xfrm>
              <a:off x="134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510" name="Line 41"/>
            <p:cNvSpPr>
              <a:spLocks noChangeShapeType="1"/>
            </p:cNvSpPr>
            <p:nvPr/>
          </p:nvSpPr>
          <p:spPr bwMode="auto">
            <a:xfrm flipH="1">
              <a:off x="864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42"/>
            <p:cNvSpPr>
              <a:spLocks noChangeShapeType="1"/>
            </p:cNvSpPr>
            <p:nvPr/>
          </p:nvSpPr>
          <p:spPr bwMode="auto">
            <a:xfrm>
              <a:off x="1344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Text Box 43"/>
            <p:cNvSpPr txBox="1">
              <a:spLocks noChangeArrowheads="1"/>
            </p:cNvSpPr>
            <p:nvPr/>
          </p:nvSpPr>
          <p:spPr bwMode="auto">
            <a:xfrm>
              <a:off x="2208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513" name="Text Box 44"/>
            <p:cNvSpPr txBox="1">
              <a:spLocks noChangeArrowheads="1"/>
            </p:cNvSpPr>
            <p:nvPr/>
          </p:nvSpPr>
          <p:spPr bwMode="auto">
            <a:xfrm>
              <a:off x="2928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514" name="Line 45"/>
            <p:cNvSpPr>
              <a:spLocks noChangeShapeType="1"/>
            </p:cNvSpPr>
            <p:nvPr/>
          </p:nvSpPr>
          <p:spPr bwMode="auto">
            <a:xfrm flipH="1">
              <a:off x="2448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Line 46"/>
            <p:cNvSpPr>
              <a:spLocks noChangeShapeType="1"/>
            </p:cNvSpPr>
            <p:nvPr/>
          </p:nvSpPr>
          <p:spPr bwMode="auto">
            <a:xfrm>
              <a:off x="2928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0" name="Group 58"/>
          <p:cNvGrpSpPr>
            <a:grpSpLocks/>
          </p:cNvGrpSpPr>
          <p:nvPr/>
        </p:nvGrpSpPr>
        <p:grpSpPr bwMode="auto">
          <a:xfrm>
            <a:off x="7467600" y="1614488"/>
            <a:ext cx="2211388" cy="1738312"/>
            <a:chOff x="3984" y="912"/>
            <a:chExt cx="1393" cy="1095"/>
          </a:xfrm>
        </p:grpSpPr>
        <p:sp>
          <p:nvSpPr>
            <p:cNvPr id="19461" name="Rectangle 47"/>
            <p:cNvSpPr>
              <a:spLocks noChangeArrowheads="1"/>
            </p:cNvSpPr>
            <p:nvPr/>
          </p:nvSpPr>
          <p:spPr bwMode="auto">
            <a:xfrm>
              <a:off x="4416" y="9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62" name="Line 48"/>
            <p:cNvSpPr>
              <a:spLocks noChangeShapeType="1"/>
            </p:cNvSpPr>
            <p:nvPr/>
          </p:nvSpPr>
          <p:spPr bwMode="auto">
            <a:xfrm>
              <a:off x="456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Text Box 49"/>
            <p:cNvSpPr txBox="1">
              <a:spLocks noChangeArrowheads="1"/>
            </p:cNvSpPr>
            <p:nvPr/>
          </p:nvSpPr>
          <p:spPr bwMode="auto">
            <a:xfrm>
              <a:off x="4656" y="912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19464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65" name="Rectangle 51"/>
            <p:cNvSpPr>
              <a:spLocks noChangeArrowheads="1"/>
            </p:cNvSpPr>
            <p:nvPr/>
          </p:nvSpPr>
          <p:spPr bwMode="auto">
            <a:xfrm>
              <a:off x="4704" y="13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66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67" name="Text Box 53"/>
            <p:cNvSpPr txBox="1">
              <a:spLocks noChangeArrowheads="1"/>
            </p:cNvSpPr>
            <p:nvPr/>
          </p:nvSpPr>
          <p:spPr bwMode="auto">
            <a:xfrm>
              <a:off x="4272" y="139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19468" name="Text Box 54"/>
            <p:cNvSpPr txBox="1">
              <a:spLocks noChangeArrowheads="1"/>
            </p:cNvSpPr>
            <p:nvPr/>
          </p:nvSpPr>
          <p:spPr bwMode="auto">
            <a:xfrm>
              <a:off x="4848" y="177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469" name="Text Box 55"/>
            <p:cNvSpPr txBox="1">
              <a:spLocks noChangeArrowheads="1"/>
            </p:cNvSpPr>
            <p:nvPr/>
          </p:nvSpPr>
          <p:spPr bwMode="auto">
            <a:xfrm>
              <a:off x="3984" y="177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9470" name="Line 56"/>
            <p:cNvSpPr>
              <a:spLocks noChangeShapeType="1"/>
            </p:cNvSpPr>
            <p:nvPr/>
          </p:nvSpPr>
          <p:spPr bwMode="auto">
            <a:xfrm flipH="1">
              <a:off x="4176" y="153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57"/>
            <p:cNvSpPr>
              <a:spLocks noChangeShapeType="1"/>
            </p:cNvSpPr>
            <p:nvPr/>
          </p:nvSpPr>
          <p:spPr bwMode="auto">
            <a:xfrm>
              <a:off x="4800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02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Traversing a Binary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8294688" cy="4572000"/>
          </a:xfrm>
        </p:spPr>
        <p:txBody>
          <a:bodyPr>
            <a:normAutofit fontScale="92500" lnSpcReduction="10000"/>
          </a:bodyPr>
          <a:lstStyle/>
          <a:p>
            <a:pPr marL="114300" indent="-114300">
              <a:lnSpc>
                <a:spcPct val="80000"/>
              </a:lnSpc>
              <a:buSzPct val="90000"/>
              <a:buNone/>
            </a:pPr>
            <a:r>
              <a:rPr lang="en-US" altLang="en-US" sz="2800"/>
              <a:t>	Three traversal methods: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400" u="sng"/>
              <a:t>Inorder</a:t>
            </a:r>
            <a:r>
              <a:rPr lang="en-US" altLang="en-US" sz="240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Process data in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right subtree of node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400" u="sng"/>
              <a:t>Preorder</a:t>
            </a:r>
            <a:r>
              <a:rPr lang="en-US" altLang="en-US" sz="240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Process data in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right subtree of node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400" u="sng"/>
              <a:t>Postorder</a:t>
            </a:r>
            <a:r>
              <a:rPr lang="en-US" altLang="en-US" sz="240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Traverse right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000"/>
              <a:t>Process data in node</a:t>
            </a:r>
          </a:p>
        </p:txBody>
      </p:sp>
    </p:spTree>
    <p:extLst>
      <p:ext uri="{BB962C8B-B14F-4D97-AF65-F5344CB8AC3E}">
        <p14:creationId xmlns:p14="http://schemas.microsoft.com/office/powerpoint/2010/main" val="2800032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Traversing a Binary Tree</a:t>
            </a:r>
          </a:p>
        </p:txBody>
      </p:sp>
      <p:sp>
        <p:nvSpPr>
          <p:cNvPr id="21507" name="Text Box 33"/>
          <p:cNvSpPr txBox="1">
            <a:spLocks noChangeArrowheads="1"/>
          </p:cNvSpPr>
          <p:nvPr/>
        </p:nvSpPr>
        <p:spPr bwMode="auto">
          <a:xfrm>
            <a:off x="7604126" y="2098675"/>
            <a:ext cx="291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sp>
        <p:nvSpPr>
          <p:cNvPr id="21508" name="Text Box 34"/>
          <p:cNvSpPr txBox="1">
            <a:spLocks noChangeArrowheads="1"/>
          </p:cNvSpPr>
          <p:nvPr/>
        </p:nvSpPr>
        <p:spPr bwMode="auto">
          <a:xfrm>
            <a:off x="6842126" y="164147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graphicFrame>
        <p:nvGraphicFramePr>
          <p:cNvPr id="847907" name="Group 35"/>
          <p:cNvGraphicFramePr>
            <a:graphicFrameLocks noGrp="1"/>
          </p:cNvGraphicFramePr>
          <p:nvPr/>
        </p:nvGraphicFramePr>
        <p:xfrm>
          <a:off x="6883400" y="1879600"/>
          <a:ext cx="3251200" cy="4064000"/>
        </p:xfrm>
        <a:graphic>
          <a:graphicData uri="http://schemas.openxmlformats.org/drawingml/2006/table">
            <a:tbl>
              <a:tblPr/>
              <a:tblGrid>
                <a:gridCol w="1557338"/>
                <a:gridCol w="1693862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TRAVERSAL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NODES VISITED IN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Inorder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7, 19, 31, 43, 59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Preorder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31, 19, 7, 59, 43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Postorder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7, 19, 43, 59, 31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526" name="Group 60"/>
          <p:cNvGrpSpPr>
            <a:grpSpLocks/>
          </p:cNvGrpSpPr>
          <p:nvPr/>
        </p:nvGrpSpPr>
        <p:grpSpPr bwMode="auto">
          <a:xfrm>
            <a:off x="1828801" y="1828801"/>
            <a:ext cx="4772025" cy="3109913"/>
            <a:chOff x="240" y="1152"/>
            <a:chExt cx="3006" cy="1959"/>
          </a:xfrm>
        </p:grpSpPr>
        <p:sp>
          <p:nvSpPr>
            <p:cNvPr id="21527" name="Rectangle 3"/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8" name="Rectangle 4"/>
            <p:cNvSpPr>
              <a:spLocks noChangeArrowheads="1"/>
            </p:cNvSpPr>
            <p:nvPr/>
          </p:nvSpPr>
          <p:spPr bwMode="auto">
            <a:xfrm>
              <a:off x="1440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9" name="Rectangle 5"/>
            <p:cNvSpPr>
              <a:spLocks noChangeArrowheads="1"/>
            </p:cNvSpPr>
            <p:nvPr/>
          </p:nvSpPr>
          <p:spPr bwMode="auto">
            <a:xfrm>
              <a:off x="1872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0" name="Rectangle 6"/>
            <p:cNvSpPr>
              <a:spLocks noChangeArrowheads="1"/>
            </p:cNvSpPr>
            <p:nvPr/>
          </p:nvSpPr>
          <p:spPr bwMode="auto">
            <a:xfrm>
              <a:off x="1728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1" name="Rectangle 7"/>
            <p:cNvSpPr>
              <a:spLocks noChangeArrowheads="1"/>
            </p:cNvSpPr>
            <p:nvPr/>
          </p:nvSpPr>
          <p:spPr bwMode="auto">
            <a:xfrm>
              <a:off x="2304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2" name="Rectangle 8"/>
            <p:cNvSpPr>
              <a:spLocks noChangeArrowheads="1"/>
            </p:cNvSpPr>
            <p:nvPr/>
          </p:nvSpPr>
          <p:spPr bwMode="auto">
            <a:xfrm>
              <a:off x="2736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3" name="Rectangle 9"/>
            <p:cNvSpPr>
              <a:spLocks noChangeArrowheads="1"/>
            </p:cNvSpPr>
            <p:nvPr/>
          </p:nvSpPr>
          <p:spPr bwMode="auto">
            <a:xfrm>
              <a:off x="2592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4" name="Rectangle 10"/>
            <p:cNvSpPr>
              <a:spLocks noChangeArrowheads="1"/>
            </p:cNvSpPr>
            <p:nvPr/>
          </p:nvSpPr>
          <p:spPr bwMode="auto">
            <a:xfrm>
              <a:off x="816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5" name="Rectangle 11"/>
            <p:cNvSpPr>
              <a:spLocks noChangeArrowheads="1"/>
            </p:cNvSpPr>
            <p:nvPr/>
          </p:nvSpPr>
          <p:spPr bwMode="auto">
            <a:xfrm>
              <a:off x="1248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6" name="Rectangle 12"/>
            <p:cNvSpPr>
              <a:spLocks noChangeArrowheads="1"/>
            </p:cNvSpPr>
            <p:nvPr/>
          </p:nvSpPr>
          <p:spPr bwMode="auto">
            <a:xfrm>
              <a:off x="1104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7" name="Rectangle 13"/>
            <p:cNvSpPr>
              <a:spLocks noChangeArrowheads="1"/>
            </p:cNvSpPr>
            <p:nvPr/>
          </p:nvSpPr>
          <p:spPr bwMode="auto">
            <a:xfrm>
              <a:off x="480" y="249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8" name="Rectangle 14"/>
            <p:cNvSpPr>
              <a:spLocks noChangeArrowheads="1"/>
            </p:cNvSpPr>
            <p:nvPr/>
          </p:nvSpPr>
          <p:spPr bwMode="auto">
            <a:xfrm>
              <a:off x="912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9" name="Rectangle 15"/>
            <p:cNvSpPr>
              <a:spLocks noChangeArrowheads="1"/>
            </p:cNvSpPr>
            <p:nvPr/>
          </p:nvSpPr>
          <p:spPr bwMode="auto">
            <a:xfrm>
              <a:off x="768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0" name="Rectangle 16"/>
            <p:cNvSpPr>
              <a:spLocks noChangeArrowheads="1"/>
            </p:cNvSpPr>
            <p:nvPr/>
          </p:nvSpPr>
          <p:spPr bwMode="auto">
            <a:xfrm>
              <a:off x="2064" y="249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1" name="Rectangle 17"/>
            <p:cNvSpPr>
              <a:spLocks noChangeArrowheads="1"/>
            </p:cNvSpPr>
            <p:nvPr/>
          </p:nvSpPr>
          <p:spPr bwMode="auto">
            <a:xfrm>
              <a:off x="2496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2" name="Rectangle 18"/>
            <p:cNvSpPr>
              <a:spLocks noChangeArrowheads="1"/>
            </p:cNvSpPr>
            <p:nvPr/>
          </p:nvSpPr>
          <p:spPr bwMode="auto">
            <a:xfrm>
              <a:off x="2352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3" name="Line 19"/>
            <p:cNvSpPr>
              <a:spLocks noChangeShapeType="1"/>
            </p:cNvSpPr>
            <p:nvPr/>
          </p:nvSpPr>
          <p:spPr bwMode="auto">
            <a:xfrm>
              <a:off x="172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20"/>
            <p:cNvSpPr>
              <a:spLocks noChangeShapeType="1"/>
            </p:cNvSpPr>
            <p:nvPr/>
          </p:nvSpPr>
          <p:spPr bwMode="auto">
            <a:xfrm flipH="1">
              <a:off x="1104" y="177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21"/>
            <p:cNvSpPr>
              <a:spLocks noChangeShapeType="1"/>
            </p:cNvSpPr>
            <p:nvPr/>
          </p:nvSpPr>
          <p:spPr bwMode="auto">
            <a:xfrm>
              <a:off x="1920" y="177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22"/>
            <p:cNvSpPr>
              <a:spLocks noChangeShapeType="1"/>
            </p:cNvSpPr>
            <p:nvPr/>
          </p:nvSpPr>
          <p:spPr bwMode="auto">
            <a:xfrm flipH="1">
              <a:off x="768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Line 23"/>
            <p:cNvSpPr>
              <a:spLocks noChangeShapeType="1"/>
            </p:cNvSpPr>
            <p:nvPr/>
          </p:nvSpPr>
          <p:spPr bwMode="auto">
            <a:xfrm>
              <a:off x="1296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24"/>
            <p:cNvSpPr>
              <a:spLocks noChangeShapeType="1"/>
            </p:cNvSpPr>
            <p:nvPr/>
          </p:nvSpPr>
          <p:spPr bwMode="auto">
            <a:xfrm flipH="1">
              <a:off x="235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Line 25"/>
            <p:cNvSpPr>
              <a:spLocks noChangeShapeType="1"/>
            </p:cNvSpPr>
            <p:nvPr/>
          </p:nvSpPr>
          <p:spPr bwMode="auto">
            <a:xfrm>
              <a:off x="2784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Text Box 26"/>
            <p:cNvSpPr txBox="1">
              <a:spLocks noChangeArrowheads="1"/>
            </p:cNvSpPr>
            <p:nvPr/>
          </p:nvSpPr>
          <p:spPr bwMode="auto">
            <a:xfrm>
              <a:off x="1286" y="25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51" name="Text Box 27"/>
            <p:cNvSpPr txBox="1">
              <a:spLocks noChangeArrowheads="1"/>
            </p:cNvSpPr>
            <p:nvPr/>
          </p:nvSpPr>
          <p:spPr bwMode="auto">
            <a:xfrm>
              <a:off x="2784" y="249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52" name="Text Box 28"/>
            <p:cNvSpPr txBox="1">
              <a:spLocks noChangeArrowheads="1"/>
            </p:cNvSpPr>
            <p:nvPr/>
          </p:nvSpPr>
          <p:spPr bwMode="auto">
            <a:xfrm>
              <a:off x="528" y="249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1553" name="Text Box 29"/>
            <p:cNvSpPr txBox="1">
              <a:spLocks noChangeArrowheads="1"/>
            </p:cNvSpPr>
            <p:nvPr/>
          </p:nvSpPr>
          <p:spPr bwMode="auto">
            <a:xfrm>
              <a:off x="816" y="206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1554" name="Text Box 30"/>
            <p:cNvSpPr txBox="1">
              <a:spLocks noChangeArrowheads="1"/>
            </p:cNvSpPr>
            <p:nvPr/>
          </p:nvSpPr>
          <p:spPr bwMode="auto">
            <a:xfrm>
              <a:off x="1440" y="16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2064" y="249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21556" name="Text Box 32"/>
            <p:cNvSpPr txBox="1">
              <a:spLocks noChangeArrowheads="1"/>
            </p:cNvSpPr>
            <p:nvPr/>
          </p:nvSpPr>
          <p:spPr bwMode="auto">
            <a:xfrm>
              <a:off x="2304" y="206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21557" name="Text Box 52"/>
            <p:cNvSpPr txBox="1">
              <a:spLocks noChangeArrowheads="1"/>
            </p:cNvSpPr>
            <p:nvPr/>
          </p:nvSpPr>
          <p:spPr bwMode="auto">
            <a:xfrm>
              <a:off x="240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58" name="Text Box 53"/>
            <p:cNvSpPr txBox="1">
              <a:spLocks noChangeArrowheads="1"/>
            </p:cNvSpPr>
            <p:nvPr/>
          </p:nvSpPr>
          <p:spPr bwMode="auto">
            <a:xfrm>
              <a:off x="960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59" name="Line 54"/>
            <p:cNvSpPr>
              <a:spLocks noChangeShapeType="1"/>
            </p:cNvSpPr>
            <p:nvPr/>
          </p:nvSpPr>
          <p:spPr bwMode="auto">
            <a:xfrm flipH="1">
              <a:off x="480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Line 55"/>
            <p:cNvSpPr>
              <a:spLocks noChangeShapeType="1"/>
            </p:cNvSpPr>
            <p:nvPr/>
          </p:nvSpPr>
          <p:spPr bwMode="auto">
            <a:xfrm>
              <a:off x="960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Text Box 56"/>
            <p:cNvSpPr txBox="1">
              <a:spLocks noChangeArrowheads="1"/>
            </p:cNvSpPr>
            <p:nvPr/>
          </p:nvSpPr>
          <p:spPr bwMode="auto">
            <a:xfrm>
              <a:off x="1824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62" name="Text Box 57"/>
            <p:cNvSpPr txBox="1">
              <a:spLocks noChangeArrowheads="1"/>
            </p:cNvSpPr>
            <p:nvPr/>
          </p:nvSpPr>
          <p:spPr bwMode="auto">
            <a:xfrm>
              <a:off x="2544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1563" name="Line 58"/>
            <p:cNvSpPr>
              <a:spLocks noChangeShapeType="1"/>
            </p:cNvSpPr>
            <p:nvPr/>
          </p:nvSpPr>
          <p:spPr bwMode="auto">
            <a:xfrm flipH="1">
              <a:off x="2064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59"/>
            <p:cNvSpPr>
              <a:spLocks noChangeShapeType="1"/>
            </p:cNvSpPr>
            <p:nvPr/>
          </p:nvSpPr>
          <p:spPr bwMode="auto">
            <a:xfrm>
              <a:off x="2544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803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6938" y="912217"/>
            <a:ext cx="7766936" cy="1096899"/>
          </a:xfrm>
        </p:spPr>
        <p:txBody>
          <a:bodyPr/>
          <a:lstStyle/>
          <a:p>
            <a:pPr algn="l"/>
            <a:r>
              <a:rPr lang="en-US" altLang="en-US" dirty="0" smtClean="0"/>
              <a:t>Definition and Application of Binary Trees</a:t>
            </a:r>
          </a:p>
        </p:txBody>
      </p:sp>
    </p:spTree>
    <p:extLst>
      <p:ext uri="{BB962C8B-B14F-4D97-AF65-F5344CB8AC3E}">
        <p14:creationId xmlns:p14="http://schemas.microsoft.com/office/powerpoint/2010/main" val="98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in a Binary Tree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36725"/>
            <a:ext cx="3429000" cy="3703638"/>
          </a:xfrm>
        </p:spPr>
        <p:txBody>
          <a:bodyPr/>
          <a:lstStyle/>
          <a:p>
            <a:r>
              <a:rPr lang="en-US" altLang="en-US" sz="2400"/>
              <a:t>Start at root node, traverse the tree looking for value</a:t>
            </a:r>
          </a:p>
          <a:p>
            <a:r>
              <a:rPr lang="en-US" altLang="en-US" sz="2400"/>
              <a:t>Stop when value found or null pointer detected</a:t>
            </a:r>
          </a:p>
          <a:p>
            <a:r>
              <a:rPr lang="en-US" altLang="en-US" sz="2400"/>
              <a:t>Can be implemented as a </a:t>
            </a:r>
            <a:r>
              <a:rPr lang="en-US" altLang="en-US" sz="2400">
                <a:latin typeface="Courier New" panose="02070309020205020404" pitchFamily="49" charset="0"/>
              </a:rPr>
              <a:t>bool</a:t>
            </a:r>
            <a:r>
              <a:rPr lang="en-US" altLang="en-US" sz="2400"/>
              <a:t> function</a:t>
            </a:r>
          </a:p>
        </p:txBody>
      </p:sp>
      <p:grpSp>
        <p:nvGrpSpPr>
          <p:cNvPr id="22532" name="Group 43"/>
          <p:cNvGrpSpPr>
            <a:grpSpLocks/>
          </p:cNvGrpSpPr>
          <p:nvPr/>
        </p:nvGrpSpPr>
        <p:grpSpPr bwMode="auto">
          <a:xfrm>
            <a:off x="5410201" y="1984375"/>
            <a:ext cx="4772025" cy="4052888"/>
            <a:chOff x="2448" y="1056"/>
            <a:chExt cx="3006" cy="2553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3792" y="105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3648" y="153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3936" y="153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4512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49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4800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3024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3456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3312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268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31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297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427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7" name="Rectangle 18"/>
            <p:cNvSpPr>
              <a:spLocks noChangeArrowheads="1"/>
            </p:cNvSpPr>
            <p:nvPr/>
          </p:nvSpPr>
          <p:spPr bwMode="auto">
            <a:xfrm>
              <a:off x="470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8" name="Rectangle 19"/>
            <p:cNvSpPr>
              <a:spLocks noChangeArrowheads="1"/>
            </p:cNvSpPr>
            <p:nvPr/>
          </p:nvSpPr>
          <p:spPr bwMode="auto">
            <a:xfrm>
              <a:off x="456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3936" y="12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 flipH="1">
              <a:off x="3312" y="168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>
              <a:off x="4128" y="168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3"/>
            <p:cNvSpPr>
              <a:spLocks noChangeShapeType="1"/>
            </p:cNvSpPr>
            <p:nvPr/>
          </p:nvSpPr>
          <p:spPr bwMode="auto">
            <a:xfrm flipH="1">
              <a:off x="2976" y="21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4"/>
            <p:cNvSpPr>
              <a:spLocks noChangeShapeType="1"/>
            </p:cNvSpPr>
            <p:nvPr/>
          </p:nvSpPr>
          <p:spPr bwMode="auto">
            <a:xfrm>
              <a:off x="3504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5"/>
            <p:cNvSpPr>
              <a:spLocks noChangeShapeType="1"/>
            </p:cNvSpPr>
            <p:nvPr/>
          </p:nvSpPr>
          <p:spPr bwMode="auto">
            <a:xfrm flipH="1">
              <a:off x="4560" y="21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6"/>
            <p:cNvSpPr>
              <a:spLocks noChangeShapeType="1"/>
            </p:cNvSpPr>
            <p:nvPr/>
          </p:nvSpPr>
          <p:spPr bwMode="auto">
            <a:xfrm>
              <a:off x="499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Text Box 27"/>
            <p:cNvSpPr txBox="1">
              <a:spLocks noChangeArrowheads="1"/>
            </p:cNvSpPr>
            <p:nvPr/>
          </p:nvSpPr>
          <p:spPr bwMode="auto">
            <a:xfrm>
              <a:off x="3494" y="243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2557" name="Text Box 28"/>
            <p:cNvSpPr txBox="1">
              <a:spLocks noChangeArrowheads="1"/>
            </p:cNvSpPr>
            <p:nvPr/>
          </p:nvSpPr>
          <p:spPr bwMode="auto">
            <a:xfrm>
              <a:off x="4992" y="240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2558" name="Text Box 29"/>
            <p:cNvSpPr txBox="1">
              <a:spLocks noChangeArrowheads="1"/>
            </p:cNvSpPr>
            <p:nvPr/>
          </p:nvSpPr>
          <p:spPr bwMode="auto">
            <a:xfrm>
              <a:off x="2736" y="240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2559" name="Text Box 30"/>
            <p:cNvSpPr txBox="1">
              <a:spLocks noChangeArrowheads="1"/>
            </p:cNvSpPr>
            <p:nvPr/>
          </p:nvSpPr>
          <p:spPr bwMode="auto">
            <a:xfrm>
              <a:off x="3024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2560" name="Text Box 31"/>
            <p:cNvSpPr txBox="1">
              <a:spLocks noChangeArrowheads="1"/>
            </p:cNvSpPr>
            <p:nvPr/>
          </p:nvSpPr>
          <p:spPr bwMode="auto">
            <a:xfrm>
              <a:off x="3648" y="153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2561" name="Text Box 32"/>
            <p:cNvSpPr txBox="1">
              <a:spLocks noChangeArrowheads="1"/>
            </p:cNvSpPr>
            <p:nvPr/>
          </p:nvSpPr>
          <p:spPr bwMode="auto">
            <a:xfrm>
              <a:off x="4272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22562" name="Text Box 33"/>
            <p:cNvSpPr txBox="1">
              <a:spLocks noChangeArrowheads="1"/>
            </p:cNvSpPr>
            <p:nvPr/>
          </p:nvSpPr>
          <p:spPr bwMode="auto">
            <a:xfrm>
              <a:off x="4512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22563" name="Text Box 34"/>
            <p:cNvSpPr txBox="1">
              <a:spLocks noChangeArrowheads="1"/>
            </p:cNvSpPr>
            <p:nvPr/>
          </p:nvSpPr>
          <p:spPr bwMode="auto">
            <a:xfrm>
              <a:off x="2448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2564" name="Text Box 35"/>
            <p:cNvSpPr txBox="1">
              <a:spLocks noChangeArrowheads="1"/>
            </p:cNvSpPr>
            <p:nvPr/>
          </p:nvSpPr>
          <p:spPr bwMode="auto">
            <a:xfrm>
              <a:off x="3168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 flipH="1">
              <a:off x="2688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37"/>
            <p:cNvSpPr>
              <a:spLocks noChangeShapeType="1"/>
            </p:cNvSpPr>
            <p:nvPr/>
          </p:nvSpPr>
          <p:spPr bwMode="auto">
            <a:xfrm>
              <a:off x="3168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Text Box 38"/>
            <p:cNvSpPr txBox="1">
              <a:spLocks noChangeArrowheads="1"/>
            </p:cNvSpPr>
            <p:nvPr/>
          </p:nvSpPr>
          <p:spPr bwMode="auto">
            <a:xfrm>
              <a:off x="4032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2568" name="Text Box 39"/>
            <p:cNvSpPr txBox="1">
              <a:spLocks noChangeArrowheads="1"/>
            </p:cNvSpPr>
            <p:nvPr/>
          </p:nvSpPr>
          <p:spPr bwMode="auto">
            <a:xfrm>
              <a:off x="4752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2569" name="Line 40"/>
            <p:cNvSpPr>
              <a:spLocks noChangeShapeType="1"/>
            </p:cNvSpPr>
            <p:nvPr/>
          </p:nvSpPr>
          <p:spPr bwMode="auto">
            <a:xfrm flipH="1">
              <a:off x="4272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41"/>
            <p:cNvSpPr>
              <a:spLocks noChangeShapeType="1"/>
            </p:cNvSpPr>
            <p:nvPr/>
          </p:nvSpPr>
          <p:spPr bwMode="auto">
            <a:xfrm>
              <a:off x="4752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Text Box 42"/>
            <p:cNvSpPr txBox="1">
              <a:spLocks noChangeArrowheads="1"/>
            </p:cNvSpPr>
            <p:nvPr/>
          </p:nvSpPr>
          <p:spPr bwMode="auto">
            <a:xfrm>
              <a:off x="3168" y="3264"/>
              <a:ext cx="197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Search for 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43</a:t>
              </a:r>
              <a:r>
                <a:rPr lang="en-US" altLang="en-US" sz="1800">
                  <a:solidFill>
                    <a:srgbClr val="FA8218"/>
                  </a:solidFill>
                </a:rPr>
                <a:t>? return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 true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Search for 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17</a:t>
              </a:r>
              <a:r>
                <a:rPr lang="en-US" altLang="en-US" sz="1800">
                  <a:solidFill>
                    <a:srgbClr val="FA8218"/>
                  </a:solidFill>
                </a:rPr>
                <a:t>? return 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785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</a:t>
            </a:r>
            <a:br>
              <a:rPr lang="en-US" altLang="en-US" smtClean="0"/>
            </a:br>
            <a:r>
              <a:rPr lang="en-US" altLang="en-US" smtClean="0"/>
              <a:t>Binary Tree – Leaf Node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1600200"/>
          </a:xfrm>
        </p:spPr>
        <p:txBody>
          <a:bodyPr/>
          <a:lstStyle/>
          <a:p>
            <a:r>
              <a:rPr lang="en-US" altLang="en-US" sz="2800"/>
              <a:t>If node to be deleted is a leaf node, replace parent node’s pointer to it with the null pointer, then delete the node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2209801" y="3581400"/>
            <a:ext cx="2454275" cy="2363788"/>
            <a:chOff x="432" y="2400"/>
            <a:chExt cx="1546" cy="1489"/>
          </a:xfrm>
        </p:grpSpPr>
        <p:sp>
          <p:nvSpPr>
            <p:cNvPr id="23567" name="Rectangle 4"/>
            <p:cNvSpPr>
              <a:spLocks noChangeArrowheads="1"/>
            </p:cNvSpPr>
            <p:nvPr/>
          </p:nvSpPr>
          <p:spPr bwMode="auto">
            <a:xfrm>
              <a:off x="100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8" name="Rectangle 5"/>
            <p:cNvSpPr>
              <a:spLocks noChangeArrowheads="1"/>
            </p:cNvSpPr>
            <p:nvPr/>
          </p:nvSpPr>
          <p:spPr bwMode="auto">
            <a:xfrm>
              <a:off x="144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129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672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110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96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3" name="Line 10"/>
            <p:cNvSpPr>
              <a:spLocks noChangeShapeType="1"/>
            </p:cNvSpPr>
            <p:nvPr/>
          </p:nvSpPr>
          <p:spPr bwMode="auto">
            <a:xfrm flipH="1">
              <a:off x="960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11"/>
            <p:cNvSpPr>
              <a:spLocks noChangeShapeType="1"/>
            </p:cNvSpPr>
            <p:nvPr/>
          </p:nvSpPr>
          <p:spPr bwMode="auto">
            <a:xfrm>
              <a:off x="1488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Text Box 12"/>
            <p:cNvSpPr txBox="1">
              <a:spLocks noChangeArrowheads="1"/>
            </p:cNvSpPr>
            <p:nvPr/>
          </p:nvSpPr>
          <p:spPr bwMode="auto">
            <a:xfrm>
              <a:off x="1478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3576" name="Text Box 13"/>
            <p:cNvSpPr txBox="1">
              <a:spLocks noChangeArrowheads="1"/>
            </p:cNvSpPr>
            <p:nvPr/>
          </p:nvSpPr>
          <p:spPr bwMode="auto">
            <a:xfrm>
              <a:off x="720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3577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3578" name="Text Box 15"/>
            <p:cNvSpPr txBox="1">
              <a:spLocks noChangeArrowheads="1"/>
            </p:cNvSpPr>
            <p:nvPr/>
          </p:nvSpPr>
          <p:spPr bwMode="auto">
            <a:xfrm>
              <a:off x="432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3579" name="Text Box 16"/>
            <p:cNvSpPr txBox="1">
              <a:spLocks noChangeArrowheads="1"/>
            </p:cNvSpPr>
            <p:nvPr/>
          </p:nvSpPr>
          <p:spPr bwMode="auto">
            <a:xfrm>
              <a:off x="1152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3580" name="Line 17"/>
            <p:cNvSpPr>
              <a:spLocks noChangeShapeType="1"/>
            </p:cNvSpPr>
            <p:nvPr/>
          </p:nvSpPr>
          <p:spPr bwMode="auto">
            <a:xfrm flipH="1">
              <a:off x="672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8"/>
            <p:cNvSpPr>
              <a:spLocks noChangeShapeType="1"/>
            </p:cNvSpPr>
            <p:nvPr/>
          </p:nvSpPr>
          <p:spPr bwMode="auto">
            <a:xfrm>
              <a:off x="1152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Text Box 26"/>
            <p:cNvSpPr txBox="1">
              <a:spLocks noChangeArrowheads="1"/>
            </p:cNvSpPr>
            <p:nvPr/>
          </p:nvSpPr>
          <p:spPr bwMode="auto">
            <a:xfrm>
              <a:off x="480" y="3552"/>
              <a:ext cx="149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Deleting node with 7 – before deletion</a:t>
              </a:r>
            </a:p>
          </p:txBody>
        </p: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7162800" y="3429000"/>
            <a:ext cx="2393950" cy="2592388"/>
            <a:chOff x="3552" y="2304"/>
            <a:chExt cx="1508" cy="1633"/>
          </a:xfrm>
        </p:grpSpPr>
        <p:sp>
          <p:nvSpPr>
            <p:cNvPr id="23558" name="Rectangle 19"/>
            <p:cNvSpPr>
              <a:spLocks noChangeArrowheads="1"/>
            </p:cNvSpPr>
            <p:nvPr/>
          </p:nvSpPr>
          <p:spPr bwMode="auto">
            <a:xfrm>
              <a:off x="4128" y="230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4560" y="230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4416" y="230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1" name="Line 22"/>
            <p:cNvSpPr>
              <a:spLocks noChangeShapeType="1"/>
            </p:cNvSpPr>
            <p:nvPr/>
          </p:nvSpPr>
          <p:spPr bwMode="auto">
            <a:xfrm>
              <a:off x="4608" y="24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Text Box 23"/>
            <p:cNvSpPr txBox="1">
              <a:spLocks noChangeArrowheads="1"/>
            </p:cNvSpPr>
            <p:nvPr/>
          </p:nvSpPr>
          <p:spPr bwMode="auto">
            <a:xfrm>
              <a:off x="4598" y="277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3563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3564" name="Text Box 25"/>
            <p:cNvSpPr txBox="1">
              <a:spLocks noChangeArrowheads="1"/>
            </p:cNvSpPr>
            <p:nvPr/>
          </p:nvSpPr>
          <p:spPr bwMode="auto">
            <a:xfrm>
              <a:off x="3888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3565" name="Text Box 27"/>
            <p:cNvSpPr txBox="1">
              <a:spLocks noChangeArrowheads="1"/>
            </p:cNvSpPr>
            <p:nvPr/>
          </p:nvSpPr>
          <p:spPr bwMode="auto">
            <a:xfrm>
              <a:off x="3552" y="3600"/>
              <a:ext cx="149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Deleting node with 7 – after deletion</a:t>
              </a:r>
            </a:p>
          </p:txBody>
        </p:sp>
        <p:sp>
          <p:nvSpPr>
            <p:cNvPr id="23566" name="Line 28"/>
            <p:cNvSpPr>
              <a:spLocks noChangeShapeType="1"/>
            </p:cNvSpPr>
            <p:nvPr/>
          </p:nvSpPr>
          <p:spPr bwMode="auto">
            <a:xfrm flipH="1">
              <a:off x="4128" y="24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298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</a:t>
            </a:r>
            <a:br>
              <a:rPr lang="en-US" altLang="en-US" smtClean="0"/>
            </a:br>
            <a:r>
              <a:rPr lang="en-US" altLang="en-US" smtClean="0"/>
              <a:t>Binary Tree – One Child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52600"/>
            <a:ext cx="8012113" cy="2057400"/>
          </a:xfrm>
        </p:spPr>
        <p:txBody>
          <a:bodyPr/>
          <a:lstStyle/>
          <a:p>
            <a:r>
              <a:rPr lang="en-US" altLang="en-US" sz="2800"/>
              <a:t>If node to be deleted has one child node, adjust pointers so that parent of node to be deleted points to child of node to be deleted, then delete the node</a:t>
            </a:r>
          </a:p>
        </p:txBody>
      </p:sp>
    </p:spTree>
    <p:extLst>
      <p:ext uri="{BB962C8B-B14F-4D97-AF65-F5344CB8AC3E}">
        <p14:creationId xmlns:p14="http://schemas.microsoft.com/office/powerpoint/2010/main" val="970761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</a:t>
            </a:r>
            <a:br>
              <a:rPr lang="en-US" altLang="en-US" smtClean="0"/>
            </a:br>
            <a:r>
              <a:rPr lang="en-US" altLang="en-US" smtClean="0"/>
              <a:t>Binary Tree – One Child</a:t>
            </a:r>
          </a:p>
        </p:txBody>
      </p:sp>
      <p:grpSp>
        <p:nvGrpSpPr>
          <p:cNvPr id="25603" name="Group 78"/>
          <p:cNvGrpSpPr>
            <a:grpSpLocks noChangeAspect="1"/>
          </p:cNvGrpSpPr>
          <p:nvPr/>
        </p:nvGrpSpPr>
        <p:grpSpPr bwMode="auto">
          <a:xfrm>
            <a:off x="1784351" y="1752601"/>
            <a:ext cx="4341813" cy="2817813"/>
            <a:chOff x="164" y="1538"/>
            <a:chExt cx="3060" cy="1987"/>
          </a:xfrm>
        </p:grpSpPr>
        <p:sp>
          <p:nvSpPr>
            <p:cNvPr id="25638" name="Rectangle 3"/>
            <p:cNvSpPr>
              <a:spLocks noChangeAspect="1" noChangeArrowheads="1"/>
            </p:cNvSpPr>
            <p:nvPr/>
          </p:nvSpPr>
          <p:spPr bwMode="auto">
            <a:xfrm>
              <a:off x="1508" y="153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39" name="Rectangle 4"/>
            <p:cNvSpPr>
              <a:spLocks noChangeAspect="1" noChangeArrowheads="1"/>
            </p:cNvSpPr>
            <p:nvPr/>
          </p:nvSpPr>
          <p:spPr bwMode="auto">
            <a:xfrm>
              <a:off x="1364" y="201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0" name="Rectangle 5"/>
            <p:cNvSpPr>
              <a:spLocks noChangeAspect="1" noChangeArrowheads="1"/>
            </p:cNvSpPr>
            <p:nvPr/>
          </p:nvSpPr>
          <p:spPr bwMode="auto">
            <a:xfrm>
              <a:off x="1796" y="201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1" name="Rectangle 6"/>
            <p:cNvSpPr>
              <a:spLocks noChangeAspect="1" noChangeArrowheads="1"/>
            </p:cNvSpPr>
            <p:nvPr/>
          </p:nvSpPr>
          <p:spPr bwMode="auto">
            <a:xfrm>
              <a:off x="1652" y="201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2" name="Rectangle 7"/>
            <p:cNvSpPr>
              <a:spLocks noChangeAspect="1" noChangeArrowheads="1"/>
            </p:cNvSpPr>
            <p:nvPr/>
          </p:nvSpPr>
          <p:spPr bwMode="auto">
            <a:xfrm>
              <a:off x="2228" y="245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3" name="Rectangle 8"/>
            <p:cNvSpPr>
              <a:spLocks noChangeAspect="1" noChangeArrowheads="1"/>
            </p:cNvSpPr>
            <p:nvPr/>
          </p:nvSpPr>
          <p:spPr bwMode="auto">
            <a:xfrm>
              <a:off x="2660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4" name="Rectangle 9"/>
            <p:cNvSpPr>
              <a:spLocks noChangeAspect="1" noChangeArrowheads="1"/>
            </p:cNvSpPr>
            <p:nvPr/>
          </p:nvSpPr>
          <p:spPr bwMode="auto">
            <a:xfrm>
              <a:off x="2516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5" name="Rectangle 10"/>
            <p:cNvSpPr>
              <a:spLocks noChangeAspect="1" noChangeArrowheads="1"/>
            </p:cNvSpPr>
            <p:nvPr/>
          </p:nvSpPr>
          <p:spPr bwMode="auto">
            <a:xfrm>
              <a:off x="740" y="245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6" name="Rectangle 11"/>
            <p:cNvSpPr>
              <a:spLocks noChangeAspect="1" noChangeArrowheads="1"/>
            </p:cNvSpPr>
            <p:nvPr/>
          </p:nvSpPr>
          <p:spPr bwMode="auto">
            <a:xfrm>
              <a:off x="1172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7" name="Rectangle 12"/>
            <p:cNvSpPr>
              <a:spLocks noChangeAspect="1" noChangeArrowheads="1"/>
            </p:cNvSpPr>
            <p:nvPr/>
          </p:nvSpPr>
          <p:spPr bwMode="auto">
            <a:xfrm>
              <a:off x="1028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8" name="Rectangle 13"/>
            <p:cNvSpPr>
              <a:spLocks noChangeAspect="1" noChangeArrowheads="1"/>
            </p:cNvSpPr>
            <p:nvPr/>
          </p:nvSpPr>
          <p:spPr bwMode="auto">
            <a:xfrm>
              <a:off x="404" y="288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49" name="Rectangle 14"/>
            <p:cNvSpPr>
              <a:spLocks noChangeAspect="1" noChangeArrowheads="1"/>
            </p:cNvSpPr>
            <p:nvPr/>
          </p:nvSpPr>
          <p:spPr bwMode="auto">
            <a:xfrm>
              <a:off x="836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50" name="Rectangle 15"/>
            <p:cNvSpPr>
              <a:spLocks noChangeAspect="1" noChangeArrowheads="1"/>
            </p:cNvSpPr>
            <p:nvPr/>
          </p:nvSpPr>
          <p:spPr bwMode="auto">
            <a:xfrm>
              <a:off x="692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51" name="Rectangle 16"/>
            <p:cNvSpPr>
              <a:spLocks noChangeAspect="1" noChangeArrowheads="1"/>
            </p:cNvSpPr>
            <p:nvPr/>
          </p:nvSpPr>
          <p:spPr bwMode="auto">
            <a:xfrm>
              <a:off x="1988" y="288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52" name="Rectangle 17"/>
            <p:cNvSpPr>
              <a:spLocks noChangeAspect="1" noChangeArrowheads="1"/>
            </p:cNvSpPr>
            <p:nvPr/>
          </p:nvSpPr>
          <p:spPr bwMode="auto">
            <a:xfrm>
              <a:off x="2420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53" name="Rectangle 18"/>
            <p:cNvSpPr>
              <a:spLocks noChangeAspect="1" noChangeArrowheads="1"/>
            </p:cNvSpPr>
            <p:nvPr/>
          </p:nvSpPr>
          <p:spPr bwMode="auto">
            <a:xfrm>
              <a:off x="2276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54" name="Line 19"/>
            <p:cNvSpPr>
              <a:spLocks noChangeAspect="1" noChangeShapeType="1"/>
            </p:cNvSpPr>
            <p:nvPr/>
          </p:nvSpPr>
          <p:spPr bwMode="auto">
            <a:xfrm>
              <a:off x="1652" y="168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0"/>
            <p:cNvSpPr>
              <a:spLocks noChangeAspect="1" noChangeShapeType="1"/>
            </p:cNvSpPr>
            <p:nvPr/>
          </p:nvSpPr>
          <p:spPr bwMode="auto">
            <a:xfrm flipH="1">
              <a:off x="1028" y="216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21"/>
            <p:cNvSpPr>
              <a:spLocks noChangeAspect="1" noChangeShapeType="1"/>
            </p:cNvSpPr>
            <p:nvPr/>
          </p:nvSpPr>
          <p:spPr bwMode="auto">
            <a:xfrm>
              <a:off x="1844" y="216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22"/>
            <p:cNvSpPr>
              <a:spLocks noChangeAspect="1" noChangeShapeType="1"/>
            </p:cNvSpPr>
            <p:nvPr/>
          </p:nvSpPr>
          <p:spPr bwMode="auto">
            <a:xfrm flipH="1">
              <a:off x="692" y="259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23"/>
            <p:cNvSpPr>
              <a:spLocks noChangeAspect="1" noChangeShapeType="1"/>
            </p:cNvSpPr>
            <p:nvPr/>
          </p:nvSpPr>
          <p:spPr bwMode="auto">
            <a:xfrm>
              <a:off x="1220" y="259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24"/>
            <p:cNvSpPr>
              <a:spLocks noChangeAspect="1" noChangeShapeType="1"/>
            </p:cNvSpPr>
            <p:nvPr/>
          </p:nvSpPr>
          <p:spPr bwMode="auto">
            <a:xfrm flipH="1">
              <a:off x="2276" y="259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25"/>
            <p:cNvSpPr>
              <a:spLocks noChangeAspect="1" noChangeShapeType="1"/>
            </p:cNvSpPr>
            <p:nvPr/>
          </p:nvSpPr>
          <p:spPr bwMode="auto">
            <a:xfrm>
              <a:off x="2708" y="259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Text Box 26"/>
            <p:cNvSpPr txBox="1">
              <a:spLocks noChangeAspect="1" noChangeArrowheads="1"/>
            </p:cNvSpPr>
            <p:nvPr/>
          </p:nvSpPr>
          <p:spPr bwMode="auto">
            <a:xfrm>
              <a:off x="1210" y="2918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62" name="Text Box 27"/>
            <p:cNvSpPr txBox="1">
              <a:spLocks noChangeAspect="1" noChangeArrowheads="1"/>
            </p:cNvSpPr>
            <p:nvPr/>
          </p:nvSpPr>
          <p:spPr bwMode="auto">
            <a:xfrm>
              <a:off x="2707" y="2882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63" name="Text Box 28"/>
            <p:cNvSpPr txBox="1">
              <a:spLocks noChangeAspect="1" noChangeArrowheads="1"/>
            </p:cNvSpPr>
            <p:nvPr/>
          </p:nvSpPr>
          <p:spPr bwMode="auto">
            <a:xfrm>
              <a:off x="452" y="2882"/>
              <a:ext cx="23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5664" name="Text Box 29"/>
            <p:cNvSpPr txBox="1">
              <a:spLocks noChangeAspect="1" noChangeArrowheads="1"/>
            </p:cNvSpPr>
            <p:nvPr/>
          </p:nvSpPr>
          <p:spPr bwMode="auto">
            <a:xfrm>
              <a:off x="740" y="2450"/>
              <a:ext cx="3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5665" name="Text Box 30"/>
            <p:cNvSpPr txBox="1">
              <a:spLocks noChangeAspect="1" noChangeArrowheads="1"/>
            </p:cNvSpPr>
            <p:nvPr/>
          </p:nvSpPr>
          <p:spPr bwMode="auto">
            <a:xfrm>
              <a:off x="1365" y="2018"/>
              <a:ext cx="34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5666" name="Text Box 31"/>
            <p:cNvSpPr txBox="1">
              <a:spLocks noChangeAspect="1" noChangeArrowheads="1"/>
            </p:cNvSpPr>
            <p:nvPr/>
          </p:nvSpPr>
          <p:spPr bwMode="auto">
            <a:xfrm>
              <a:off x="1988" y="2882"/>
              <a:ext cx="34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25667" name="Text Box 32"/>
            <p:cNvSpPr txBox="1">
              <a:spLocks noChangeAspect="1" noChangeArrowheads="1"/>
            </p:cNvSpPr>
            <p:nvPr/>
          </p:nvSpPr>
          <p:spPr bwMode="auto">
            <a:xfrm>
              <a:off x="2229" y="2450"/>
              <a:ext cx="3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25668" name="Text Box 33"/>
            <p:cNvSpPr txBox="1">
              <a:spLocks noChangeAspect="1" noChangeArrowheads="1"/>
            </p:cNvSpPr>
            <p:nvPr/>
          </p:nvSpPr>
          <p:spPr bwMode="auto">
            <a:xfrm>
              <a:off x="164" y="3266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69" name="Text Box 34"/>
            <p:cNvSpPr txBox="1">
              <a:spLocks noChangeAspect="1" noChangeArrowheads="1"/>
            </p:cNvSpPr>
            <p:nvPr/>
          </p:nvSpPr>
          <p:spPr bwMode="auto">
            <a:xfrm>
              <a:off x="885" y="3266"/>
              <a:ext cx="5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70" name="Line 35"/>
            <p:cNvSpPr>
              <a:spLocks noChangeAspect="1" noChangeShapeType="1"/>
            </p:cNvSpPr>
            <p:nvPr/>
          </p:nvSpPr>
          <p:spPr bwMode="auto">
            <a:xfrm flipH="1">
              <a:off x="404" y="302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Line 36"/>
            <p:cNvSpPr>
              <a:spLocks noChangeAspect="1" noChangeShapeType="1"/>
            </p:cNvSpPr>
            <p:nvPr/>
          </p:nvSpPr>
          <p:spPr bwMode="auto">
            <a:xfrm>
              <a:off x="884" y="302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Text Box 37"/>
            <p:cNvSpPr txBox="1">
              <a:spLocks noChangeAspect="1" noChangeArrowheads="1"/>
            </p:cNvSpPr>
            <p:nvPr/>
          </p:nvSpPr>
          <p:spPr bwMode="auto">
            <a:xfrm>
              <a:off x="1748" y="3266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73" name="Text Box 38"/>
            <p:cNvSpPr txBox="1">
              <a:spLocks noChangeAspect="1" noChangeArrowheads="1"/>
            </p:cNvSpPr>
            <p:nvPr/>
          </p:nvSpPr>
          <p:spPr bwMode="auto">
            <a:xfrm>
              <a:off x="2467" y="3266"/>
              <a:ext cx="5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74" name="Line 39"/>
            <p:cNvSpPr>
              <a:spLocks noChangeAspect="1" noChangeShapeType="1"/>
            </p:cNvSpPr>
            <p:nvPr/>
          </p:nvSpPr>
          <p:spPr bwMode="auto">
            <a:xfrm flipH="1">
              <a:off x="1988" y="302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Line 40"/>
            <p:cNvSpPr>
              <a:spLocks noChangeAspect="1" noChangeShapeType="1"/>
            </p:cNvSpPr>
            <p:nvPr/>
          </p:nvSpPr>
          <p:spPr bwMode="auto">
            <a:xfrm>
              <a:off x="2468" y="302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4" name="Text Box 72"/>
          <p:cNvSpPr txBox="1">
            <a:spLocks noChangeArrowheads="1"/>
          </p:cNvSpPr>
          <p:nvPr/>
        </p:nvSpPr>
        <p:spPr bwMode="auto">
          <a:xfrm>
            <a:off x="2622551" y="4876800"/>
            <a:ext cx="25304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Deleting node with 19 – before deletion</a:t>
            </a:r>
          </a:p>
        </p:txBody>
      </p:sp>
      <p:grpSp>
        <p:nvGrpSpPr>
          <p:cNvPr id="25605" name="Group 77"/>
          <p:cNvGrpSpPr>
            <a:grpSpLocks noChangeAspect="1"/>
          </p:cNvGrpSpPr>
          <p:nvPr/>
        </p:nvGrpSpPr>
        <p:grpSpPr bwMode="auto">
          <a:xfrm>
            <a:off x="6494463" y="1752601"/>
            <a:ext cx="4024312" cy="2974975"/>
            <a:chOff x="3072" y="720"/>
            <a:chExt cx="2665" cy="1971"/>
          </a:xfrm>
        </p:grpSpPr>
        <p:sp>
          <p:nvSpPr>
            <p:cNvPr id="25607" name="Rectangle 41"/>
            <p:cNvSpPr>
              <a:spLocks noChangeAspect="1" noChangeArrowheads="1"/>
            </p:cNvSpPr>
            <p:nvPr/>
          </p:nvSpPr>
          <p:spPr bwMode="auto">
            <a:xfrm>
              <a:off x="4052" y="7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8" name="Rectangle 42"/>
            <p:cNvSpPr>
              <a:spLocks noChangeAspect="1" noChangeArrowheads="1"/>
            </p:cNvSpPr>
            <p:nvPr/>
          </p:nvSpPr>
          <p:spPr bwMode="auto">
            <a:xfrm>
              <a:off x="3908" y="12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9" name="Rectangle 43"/>
            <p:cNvSpPr>
              <a:spLocks noChangeAspect="1" noChangeArrowheads="1"/>
            </p:cNvSpPr>
            <p:nvPr/>
          </p:nvSpPr>
          <p:spPr bwMode="auto">
            <a:xfrm>
              <a:off x="4340" y="12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0" name="Rectangle 44"/>
            <p:cNvSpPr>
              <a:spLocks noChangeAspect="1" noChangeArrowheads="1"/>
            </p:cNvSpPr>
            <p:nvPr/>
          </p:nvSpPr>
          <p:spPr bwMode="auto">
            <a:xfrm>
              <a:off x="4196" y="12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1" name="Rectangle 45"/>
            <p:cNvSpPr>
              <a:spLocks noChangeAspect="1" noChangeArrowheads="1"/>
            </p:cNvSpPr>
            <p:nvPr/>
          </p:nvSpPr>
          <p:spPr bwMode="auto">
            <a:xfrm>
              <a:off x="4772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2" name="Rectangle 46"/>
            <p:cNvSpPr>
              <a:spLocks noChangeAspect="1" noChangeArrowheads="1"/>
            </p:cNvSpPr>
            <p:nvPr/>
          </p:nvSpPr>
          <p:spPr bwMode="auto">
            <a:xfrm>
              <a:off x="5204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3" name="Rectangle 47"/>
            <p:cNvSpPr>
              <a:spLocks noChangeAspect="1" noChangeArrowheads="1"/>
            </p:cNvSpPr>
            <p:nvPr/>
          </p:nvSpPr>
          <p:spPr bwMode="auto">
            <a:xfrm>
              <a:off x="5060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4" name="Rectangle 48"/>
            <p:cNvSpPr>
              <a:spLocks noChangeAspect="1" noChangeArrowheads="1"/>
            </p:cNvSpPr>
            <p:nvPr/>
          </p:nvSpPr>
          <p:spPr bwMode="auto">
            <a:xfrm>
              <a:off x="3264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5" name="Rectangle 49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6" name="Rectangle 50"/>
            <p:cNvSpPr>
              <a:spLocks noChangeAspect="1" noChangeArrowheads="1"/>
            </p:cNvSpPr>
            <p:nvPr/>
          </p:nvSpPr>
          <p:spPr bwMode="auto">
            <a:xfrm>
              <a:off x="3552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7" name="Rectangle 51"/>
            <p:cNvSpPr>
              <a:spLocks noChangeAspect="1" noChangeArrowheads="1"/>
            </p:cNvSpPr>
            <p:nvPr/>
          </p:nvSpPr>
          <p:spPr bwMode="auto">
            <a:xfrm>
              <a:off x="4532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8" name="Rectangle 52"/>
            <p:cNvSpPr>
              <a:spLocks noChangeAspect="1" noChangeArrowheads="1"/>
            </p:cNvSpPr>
            <p:nvPr/>
          </p:nvSpPr>
          <p:spPr bwMode="auto">
            <a:xfrm>
              <a:off x="4964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9" name="Rectangle 53"/>
            <p:cNvSpPr>
              <a:spLocks noChangeAspect="1" noChangeArrowheads="1"/>
            </p:cNvSpPr>
            <p:nvPr/>
          </p:nvSpPr>
          <p:spPr bwMode="auto">
            <a:xfrm>
              <a:off x="4820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0" name="Line 54"/>
            <p:cNvSpPr>
              <a:spLocks noChangeAspect="1" noChangeShapeType="1"/>
            </p:cNvSpPr>
            <p:nvPr/>
          </p:nvSpPr>
          <p:spPr bwMode="auto">
            <a:xfrm>
              <a:off x="4196" y="8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55"/>
            <p:cNvSpPr>
              <a:spLocks noChangeAspect="1" noChangeShapeType="1"/>
            </p:cNvSpPr>
            <p:nvPr/>
          </p:nvSpPr>
          <p:spPr bwMode="auto">
            <a:xfrm flipH="1">
              <a:off x="3572" y="13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56"/>
            <p:cNvSpPr>
              <a:spLocks noChangeAspect="1" noChangeShapeType="1"/>
            </p:cNvSpPr>
            <p:nvPr/>
          </p:nvSpPr>
          <p:spPr bwMode="auto">
            <a:xfrm>
              <a:off x="4388" y="13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57"/>
            <p:cNvSpPr>
              <a:spLocks noChangeAspect="1" noChangeShapeType="1"/>
            </p:cNvSpPr>
            <p:nvPr/>
          </p:nvSpPr>
          <p:spPr bwMode="auto">
            <a:xfrm flipH="1">
              <a:off x="4820" y="177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58"/>
            <p:cNvSpPr>
              <a:spLocks noChangeAspect="1" noChangeShapeType="1"/>
            </p:cNvSpPr>
            <p:nvPr/>
          </p:nvSpPr>
          <p:spPr bwMode="auto">
            <a:xfrm>
              <a:off x="5252" y="17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59"/>
            <p:cNvSpPr txBox="1">
              <a:spLocks noChangeAspect="1" noChangeArrowheads="1"/>
            </p:cNvSpPr>
            <p:nvPr/>
          </p:nvSpPr>
          <p:spPr bwMode="auto">
            <a:xfrm>
              <a:off x="5251" y="2064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26" name="Text Box 60"/>
            <p:cNvSpPr txBox="1">
              <a:spLocks noChangeAspect="1" noChangeArrowheads="1"/>
            </p:cNvSpPr>
            <p:nvPr/>
          </p:nvSpPr>
          <p:spPr bwMode="auto">
            <a:xfrm>
              <a:off x="3312" y="1632"/>
              <a:ext cx="22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5627" name="Text Box 61"/>
            <p:cNvSpPr txBox="1">
              <a:spLocks noChangeAspect="1" noChangeArrowheads="1"/>
            </p:cNvSpPr>
            <p:nvPr/>
          </p:nvSpPr>
          <p:spPr bwMode="auto">
            <a:xfrm>
              <a:off x="3908" y="1200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5628" name="Text Box 62"/>
            <p:cNvSpPr txBox="1">
              <a:spLocks noChangeAspect="1" noChangeArrowheads="1"/>
            </p:cNvSpPr>
            <p:nvPr/>
          </p:nvSpPr>
          <p:spPr bwMode="auto">
            <a:xfrm>
              <a:off x="4532" y="2064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25629" name="Text Box 63"/>
            <p:cNvSpPr txBox="1">
              <a:spLocks noChangeAspect="1" noChangeArrowheads="1"/>
            </p:cNvSpPr>
            <p:nvPr/>
          </p:nvSpPr>
          <p:spPr bwMode="auto">
            <a:xfrm>
              <a:off x="4772" y="1632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25630" name="Text Box 64"/>
            <p:cNvSpPr txBox="1">
              <a:spLocks noChangeAspect="1" noChangeArrowheads="1"/>
            </p:cNvSpPr>
            <p:nvPr/>
          </p:nvSpPr>
          <p:spPr bwMode="auto">
            <a:xfrm>
              <a:off x="3072" y="1968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31" name="Text Box 65"/>
            <p:cNvSpPr txBox="1">
              <a:spLocks noChangeAspect="1" noChangeArrowheads="1"/>
            </p:cNvSpPr>
            <p:nvPr/>
          </p:nvSpPr>
          <p:spPr bwMode="auto">
            <a:xfrm>
              <a:off x="3744" y="1968"/>
              <a:ext cx="48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32" name="Line 66"/>
            <p:cNvSpPr>
              <a:spLocks noChangeAspect="1" noChangeShapeType="1"/>
            </p:cNvSpPr>
            <p:nvPr/>
          </p:nvSpPr>
          <p:spPr bwMode="auto">
            <a:xfrm flipH="1">
              <a:off x="3264" y="17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67"/>
            <p:cNvSpPr>
              <a:spLocks noChangeAspect="1" noChangeShapeType="1"/>
            </p:cNvSpPr>
            <p:nvPr/>
          </p:nvSpPr>
          <p:spPr bwMode="auto">
            <a:xfrm>
              <a:off x="3744" y="17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68"/>
            <p:cNvSpPr txBox="1">
              <a:spLocks noChangeAspect="1" noChangeArrowheads="1"/>
            </p:cNvSpPr>
            <p:nvPr/>
          </p:nvSpPr>
          <p:spPr bwMode="auto">
            <a:xfrm>
              <a:off x="4291" y="2448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35" name="Text Box 69"/>
            <p:cNvSpPr txBox="1">
              <a:spLocks noChangeAspect="1" noChangeArrowheads="1"/>
            </p:cNvSpPr>
            <p:nvPr/>
          </p:nvSpPr>
          <p:spPr bwMode="auto">
            <a:xfrm>
              <a:off x="5012" y="2448"/>
              <a:ext cx="48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36" name="Line 70"/>
            <p:cNvSpPr>
              <a:spLocks noChangeAspect="1" noChangeShapeType="1"/>
            </p:cNvSpPr>
            <p:nvPr/>
          </p:nvSpPr>
          <p:spPr bwMode="auto">
            <a:xfrm flipH="1">
              <a:off x="4532" y="22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71"/>
            <p:cNvSpPr>
              <a:spLocks noChangeAspect="1" noChangeShapeType="1"/>
            </p:cNvSpPr>
            <p:nvPr/>
          </p:nvSpPr>
          <p:spPr bwMode="auto">
            <a:xfrm>
              <a:off x="5012" y="22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Text Box 73"/>
          <p:cNvSpPr txBox="1">
            <a:spLocks noChangeArrowheads="1"/>
          </p:cNvSpPr>
          <p:nvPr/>
        </p:nvSpPr>
        <p:spPr bwMode="auto">
          <a:xfrm>
            <a:off x="7315201" y="4879975"/>
            <a:ext cx="25304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Deleting node with 19 – after deletion</a:t>
            </a:r>
          </a:p>
        </p:txBody>
      </p:sp>
    </p:spTree>
    <p:extLst>
      <p:ext uri="{BB962C8B-B14F-4D97-AF65-F5344CB8AC3E}">
        <p14:creationId xmlns:p14="http://schemas.microsoft.com/office/powerpoint/2010/main" val="3671967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</a:t>
            </a:r>
            <a:br>
              <a:rPr lang="en-US" altLang="en-US" smtClean="0"/>
            </a:br>
            <a:r>
              <a:rPr lang="en-US" altLang="en-US" smtClean="0"/>
              <a:t>Binary Tree – Two Children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806576"/>
            <a:ext cx="8012113" cy="3497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node to be deleted has left and right children,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‘Promote’ one child to take the place of the deleted node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Locate correct position for other child in subtree of promoted child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Convention in text: promote the right child, position left subtree underneath</a:t>
            </a:r>
          </a:p>
        </p:txBody>
      </p:sp>
    </p:spTree>
    <p:extLst>
      <p:ext uri="{BB962C8B-B14F-4D97-AF65-F5344CB8AC3E}">
        <p14:creationId xmlns:p14="http://schemas.microsoft.com/office/powerpoint/2010/main" val="2850966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</a:t>
            </a:r>
            <a:br>
              <a:rPr lang="en-US" altLang="en-US" smtClean="0"/>
            </a:br>
            <a:r>
              <a:rPr lang="en-US" altLang="en-US" smtClean="0"/>
              <a:t>Binary Tree – Two Children</a:t>
            </a:r>
          </a:p>
        </p:txBody>
      </p:sp>
      <p:grpSp>
        <p:nvGrpSpPr>
          <p:cNvPr id="27651" name="Group 74"/>
          <p:cNvGrpSpPr>
            <a:grpSpLocks noChangeAspect="1"/>
          </p:cNvGrpSpPr>
          <p:nvPr/>
        </p:nvGrpSpPr>
        <p:grpSpPr bwMode="auto">
          <a:xfrm>
            <a:off x="1828800" y="1752601"/>
            <a:ext cx="4325938" cy="2874963"/>
            <a:chOff x="68" y="1104"/>
            <a:chExt cx="2981" cy="1981"/>
          </a:xfrm>
        </p:grpSpPr>
        <p:sp>
          <p:nvSpPr>
            <p:cNvPr id="27686" name="Rectangle 3"/>
            <p:cNvSpPr>
              <a:spLocks noChangeAspect="1"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87" name="Rectangle 4"/>
            <p:cNvSpPr>
              <a:spLocks noChangeAspect="1" noChangeArrowheads="1"/>
            </p:cNvSpPr>
            <p:nvPr/>
          </p:nvSpPr>
          <p:spPr bwMode="auto">
            <a:xfrm>
              <a:off x="1200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88" name="Rectangle 5"/>
            <p:cNvSpPr>
              <a:spLocks noChangeAspect="1" noChangeArrowheads="1"/>
            </p:cNvSpPr>
            <p:nvPr/>
          </p:nvSpPr>
          <p:spPr bwMode="auto">
            <a:xfrm>
              <a:off x="1632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89" name="Rectangle 6"/>
            <p:cNvSpPr>
              <a:spLocks noChangeAspect="1" noChangeArrowheads="1"/>
            </p:cNvSpPr>
            <p:nvPr/>
          </p:nvSpPr>
          <p:spPr bwMode="auto">
            <a:xfrm>
              <a:off x="1488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0" name="Rectangle 7"/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1" name="Rectangle 8"/>
            <p:cNvSpPr>
              <a:spLocks noChangeAspect="1" noChangeArrowheads="1"/>
            </p:cNvSpPr>
            <p:nvPr/>
          </p:nvSpPr>
          <p:spPr bwMode="auto">
            <a:xfrm>
              <a:off x="249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2" name="Rectangle 9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3" name="Rectangle 10"/>
            <p:cNvSpPr>
              <a:spLocks noChangeAspect="1" noChangeArrowheads="1"/>
            </p:cNvSpPr>
            <p:nvPr/>
          </p:nvSpPr>
          <p:spPr bwMode="auto">
            <a:xfrm>
              <a:off x="576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4" name="Rectangle 11"/>
            <p:cNvSpPr>
              <a:spLocks noChangeAspect="1" noChangeArrowheads="1"/>
            </p:cNvSpPr>
            <p:nvPr/>
          </p:nvSpPr>
          <p:spPr bwMode="auto">
            <a:xfrm>
              <a:off x="1008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5" name="Rectangle 12"/>
            <p:cNvSpPr>
              <a:spLocks noChangeAspect="1" noChangeArrowheads="1"/>
            </p:cNvSpPr>
            <p:nvPr/>
          </p:nvSpPr>
          <p:spPr bwMode="auto">
            <a:xfrm>
              <a:off x="864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6" name="Rectangle 13"/>
            <p:cNvSpPr>
              <a:spLocks noChangeAspect="1" noChangeArrowheads="1"/>
            </p:cNvSpPr>
            <p:nvPr/>
          </p:nvSpPr>
          <p:spPr bwMode="auto">
            <a:xfrm>
              <a:off x="24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7" name="Rectangle 14"/>
            <p:cNvSpPr>
              <a:spLocks noChangeAspect="1" noChangeArrowheads="1"/>
            </p:cNvSpPr>
            <p:nvPr/>
          </p:nvSpPr>
          <p:spPr bwMode="auto">
            <a:xfrm>
              <a:off x="67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8" name="Rectangle 15"/>
            <p:cNvSpPr>
              <a:spLocks noChangeAspect="1" noChangeArrowheads="1"/>
            </p:cNvSpPr>
            <p:nvPr/>
          </p:nvSpPr>
          <p:spPr bwMode="auto">
            <a:xfrm>
              <a:off x="52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99" name="Rectangle 16"/>
            <p:cNvSpPr>
              <a:spLocks noChangeAspect="1" noChangeArrowheads="1"/>
            </p:cNvSpPr>
            <p:nvPr/>
          </p:nvSpPr>
          <p:spPr bwMode="auto">
            <a:xfrm>
              <a:off x="1824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700" name="Rectangle 17"/>
            <p:cNvSpPr>
              <a:spLocks noChangeAspect="1" noChangeArrowheads="1"/>
            </p:cNvSpPr>
            <p:nvPr/>
          </p:nvSpPr>
          <p:spPr bwMode="auto">
            <a:xfrm>
              <a:off x="225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701" name="Rectangle 18"/>
            <p:cNvSpPr>
              <a:spLocks noChangeAspect="1" noChangeArrowheads="1"/>
            </p:cNvSpPr>
            <p:nvPr/>
          </p:nvSpPr>
          <p:spPr bwMode="auto">
            <a:xfrm>
              <a:off x="211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702" name="Line 19"/>
            <p:cNvSpPr>
              <a:spLocks noChangeAspect="1" noChangeShapeType="1"/>
            </p:cNvSpPr>
            <p:nvPr/>
          </p:nvSpPr>
          <p:spPr bwMode="auto">
            <a:xfrm>
              <a:off x="1488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20"/>
            <p:cNvSpPr>
              <a:spLocks noChangeAspect="1" noChangeShapeType="1"/>
            </p:cNvSpPr>
            <p:nvPr/>
          </p:nvSpPr>
          <p:spPr bwMode="auto">
            <a:xfrm flipH="1">
              <a:off x="864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Line 21"/>
            <p:cNvSpPr>
              <a:spLocks noChangeAspect="1" noChangeShapeType="1"/>
            </p:cNvSpPr>
            <p:nvPr/>
          </p:nvSpPr>
          <p:spPr bwMode="auto">
            <a:xfrm>
              <a:off x="1680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Line 22"/>
            <p:cNvSpPr>
              <a:spLocks noChangeAspect="1" noChangeShapeType="1"/>
            </p:cNvSpPr>
            <p:nvPr/>
          </p:nvSpPr>
          <p:spPr bwMode="auto">
            <a:xfrm flipH="1">
              <a:off x="528" y="216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Line 23"/>
            <p:cNvSpPr>
              <a:spLocks noChangeAspect="1" noChangeShapeType="1"/>
            </p:cNvSpPr>
            <p:nvPr/>
          </p:nvSpPr>
          <p:spPr bwMode="auto">
            <a:xfrm>
              <a:off x="1056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Line 24"/>
            <p:cNvSpPr>
              <a:spLocks noChangeAspect="1" noChangeShapeType="1"/>
            </p:cNvSpPr>
            <p:nvPr/>
          </p:nvSpPr>
          <p:spPr bwMode="auto">
            <a:xfrm flipH="1">
              <a:off x="2112" y="21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25"/>
            <p:cNvSpPr>
              <a:spLocks noChangeAspect="1" noChangeShapeType="1"/>
            </p:cNvSpPr>
            <p:nvPr/>
          </p:nvSpPr>
          <p:spPr bwMode="auto">
            <a:xfrm>
              <a:off x="2544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Text Box 26"/>
            <p:cNvSpPr txBox="1">
              <a:spLocks noChangeAspect="1" noChangeArrowheads="1"/>
            </p:cNvSpPr>
            <p:nvPr/>
          </p:nvSpPr>
          <p:spPr bwMode="auto">
            <a:xfrm>
              <a:off x="1046" y="2484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10" name="Text Box 27"/>
            <p:cNvSpPr txBox="1">
              <a:spLocks noChangeAspect="1" noChangeArrowheads="1"/>
            </p:cNvSpPr>
            <p:nvPr/>
          </p:nvSpPr>
          <p:spPr bwMode="auto">
            <a:xfrm>
              <a:off x="2544" y="2448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11" name="Text Box 28"/>
            <p:cNvSpPr txBox="1">
              <a:spLocks noChangeAspect="1" noChangeArrowheads="1"/>
            </p:cNvSpPr>
            <p:nvPr/>
          </p:nvSpPr>
          <p:spPr bwMode="auto">
            <a:xfrm>
              <a:off x="288" y="2448"/>
              <a:ext cx="23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7712" name="Text Box 29"/>
            <p:cNvSpPr txBox="1">
              <a:spLocks noChangeAspect="1" noChangeArrowheads="1"/>
            </p:cNvSpPr>
            <p:nvPr/>
          </p:nvSpPr>
          <p:spPr bwMode="auto">
            <a:xfrm>
              <a:off x="576" y="2016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7713" name="Text Box 30"/>
            <p:cNvSpPr txBox="1">
              <a:spLocks noChangeAspect="1" noChangeArrowheads="1"/>
            </p:cNvSpPr>
            <p:nvPr/>
          </p:nvSpPr>
          <p:spPr bwMode="auto">
            <a:xfrm>
              <a:off x="1200" y="1584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7714" name="Text Box 31"/>
            <p:cNvSpPr txBox="1">
              <a:spLocks noChangeAspect="1" noChangeArrowheads="1"/>
            </p:cNvSpPr>
            <p:nvPr/>
          </p:nvSpPr>
          <p:spPr bwMode="auto">
            <a:xfrm>
              <a:off x="1824" y="2448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27715" name="Text Box 32"/>
            <p:cNvSpPr txBox="1">
              <a:spLocks noChangeAspect="1" noChangeArrowheads="1"/>
            </p:cNvSpPr>
            <p:nvPr/>
          </p:nvSpPr>
          <p:spPr bwMode="auto">
            <a:xfrm>
              <a:off x="2064" y="2016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27716" name="Text Box 33"/>
            <p:cNvSpPr txBox="1">
              <a:spLocks noChangeAspect="1" noChangeArrowheads="1"/>
            </p:cNvSpPr>
            <p:nvPr/>
          </p:nvSpPr>
          <p:spPr bwMode="auto">
            <a:xfrm>
              <a:off x="68" y="2832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17" name="Text Box 34"/>
            <p:cNvSpPr txBox="1">
              <a:spLocks noChangeAspect="1" noChangeArrowheads="1"/>
            </p:cNvSpPr>
            <p:nvPr/>
          </p:nvSpPr>
          <p:spPr bwMode="auto">
            <a:xfrm>
              <a:off x="720" y="2832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18" name="Line 35"/>
            <p:cNvSpPr>
              <a:spLocks noChangeAspect="1" noChangeShapeType="1"/>
            </p:cNvSpPr>
            <p:nvPr/>
          </p:nvSpPr>
          <p:spPr bwMode="auto">
            <a:xfrm flipH="1">
              <a:off x="240" y="25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Line 36"/>
            <p:cNvSpPr>
              <a:spLocks noChangeAspect="1" noChangeShapeType="1"/>
            </p:cNvSpPr>
            <p:nvPr/>
          </p:nvSpPr>
          <p:spPr bwMode="auto">
            <a:xfrm>
              <a:off x="720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Text Box 37"/>
            <p:cNvSpPr txBox="1">
              <a:spLocks noChangeAspect="1" noChangeArrowheads="1"/>
            </p:cNvSpPr>
            <p:nvPr/>
          </p:nvSpPr>
          <p:spPr bwMode="auto">
            <a:xfrm>
              <a:off x="1584" y="2832"/>
              <a:ext cx="50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21" name="Text Box 38"/>
            <p:cNvSpPr txBox="1">
              <a:spLocks noChangeAspect="1" noChangeArrowheads="1"/>
            </p:cNvSpPr>
            <p:nvPr/>
          </p:nvSpPr>
          <p:spPr bwMode="auto">
            <a:xfrm>
              <a:off x="2304" y="2832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22" name="Line 39"/>
            <p:cNvSpPr>
              <a:spLocks noChangeAspect="1" noChangeShapeType="1"/>
            </p:cNvSpPr>
            <p:nvPr/>
          </p:nvSpPr>
          <p:spPr bwMode="auto">
            <a:xfrm flipH="1">
              <a:off x="1824" y="25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40"/>
            <p:cNvSpPr>
              <a:spLocks noChangeAspect="1" noChangeShapeType="1"/>
            </p:cNvSpPr>
            <p:nvPr/>
          </p:nvSpPr>
          <p:spPr bwMode="auto">
            <a:xfrm>
              <a:off x="230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" name="Text Box 57"/>
          <p:cNvSpPr txBox="1">
            <a:spLocks noChangeArrowheads="1"/>
          </p:cNvSpPr>
          <p:nvPr/>
        </p:nvSpPr>
        <p:spPr bwMode="auto">
          <a:xfrm>
            <a:off x="2362201" y="5105400"/>
            <a:ext cx="25304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Deleting node with 31 – before deletion</a:t>
            </a:r>
          </a:p>
        </p:txBody>
      </p:sp>
      <p:sp>
        <p:nvSpPr>
          <p:cNvPr id="27653" name="Text Box 58"/>
          <p:cNvSpPr txBox="1">
            <a:spLocks noChangeArrowheads="1"/>
          </p:cNvSpPr>
          <p:nvPr/>
        </p:nvSpPr>
        <p:spPr bwMode="auto">
          <a:xfrm>
            <a:off x="7261226" y="5287964"/>
            <a:ext cx="25304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Deleting node with 31 – after deletion</a:t>
            </a:r>
          </a:p>
        </p:txBody>
      </p:sp>
      <p:grpSp>
        <p:nvGrpSpPr>
          <p:cNvPr id="27654" name="Group 75"/>
          <p:cNvGrpSpPr>
            <a:grpSpLocks noChangeAspect="1"/>
          </p:cNvGrpSpPr>
          <p:nvPr/>
        </p:nvGrpSpPr>
        <p:grpSpPr bwMode="auto">
          <a:xfrm>
            <a:off x="6203950" y="1849438"/>
            <a:ext cx="4179888" cy="3408362"/>
            <a:chOff x="2948" y="1104"/>
            <a:chExt cx="2770" cy="2259"/>
          </a:xfrm>
        </p:grpSpPr>
        <p:sp>
          <p:nvSpPr>
            <p:cNvPr id="27655" name="Rectangle 41"/>
            <p:cNvSpPr>
              <a:spLocks noChangeAspect="1" noChangeArrowheads="1"/>
            </p:cNvSpPr>
            <p:nvPr/>
          </p:nvSpPr>
          <p:spPr bwMode="auto">
            <a:xfrm>
              <a:off x="4552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6" name="Rectangle 42"/>
            <p:cNvSpPr>
              <a:spLocks noChangeAspect="1" noChangeArrowheads="1"/>
            </p:cNvSpPr>
            <p:nvPr/>
          </p:nvSpPr>
          <p:spPr bwMode="auto">
            <a:xfrm>
              <a:off x="4408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7" name="Rectangle 43"/>
            <p:cNvSpPr>
              <a:spLocks noChangeAspect="1" noChangeArrowheads="1"/>
            </p:cNvSpPr>
            <p:nvPr/>
          </p:nvSpPr>
          <p:spPr bwMode="auto">
            <a:xfrm>
              <a:off x="4840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8" name="Rectangle 44"/>
            <p:cNvSpPr>
              <a:spLocks noChangeAspect="1" noChangeArrowheads="1"/>
            </p:cNvSpPr>
            <p:nvPr/>
          </p:nvSpPr>
          <p:spPr bwMode="auto">
            <a:xfrm>
              <a:off x="4696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9" name="Rectangle 45"/>
            <p:cNvSpPr>
              <a:spLocks noChangeAspect="1" noChangeArrowheads="1"/>
            </p:cNvSpPr>
            <p:nvPr/>
          </p:nvSpPr>
          <p:spPr bwMode="auto">
            <a:xfrm>
              <a:off x="376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0" name="Rectangle 46"/>
            <p:cNvSpPr>
              <a:spLocks noChangeAspect="1" noChangeArrowheads="1"/>
            </p:cNvSpPr>
            <p:nvPr/>
          </p:nvSpPr>
          <p:spPr bwMode="auto">
            <a:xfrm>
              <a:off x="419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1" name="Rectangle 47"/>
            <p:cNvSpPr>
              <a:spLocks noChangeAspect="1" noChangeArrowheads="1"/>
            </p:cNvSpPr>
            <p:nvPr/>
          </p:nvSpPr>
          <p:spPr bwMode="auto">
            <a:xfrm>
              <a:off x="405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2" name="Line 48"/>
            <p:cNvSpPr>
              <a:spLocks noChangeAspect="1" noChangeShapeType="1"/>
            </p:cNvSpPr>
            <p:nvPr/>
          </p:nvSpPr>
          <p:spPr bwMode="auto">
            <a:xfrm>
              <a:off x="4696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49"/>
            <p:cNvSpPr>
              <a:spLocks noChangeAspect="1" noChangeShapeType="1"/>
            </p:cNvSpPr>
            <p:nvPr/>
          </p:nvSpPr>
          <p:spPr bwMode="auto">
            <a:xfrm flipH="1">
              <a:off x="4072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50"/>
            <p:cNvSpPr>
              <a:spLocks noChangeAspect="1" noChangeShapeType="1"/>
            </p:cNvSpPr>
            <p:nvPr/>
          </p:nvSpPr>
          <p:spPr bwMode="auto">
            <a:xfrm>
              <a:off x="4888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Text Box 51"/>
            <p:cNvSpPr txBox="1">
              <a:spLocks noChangeAspect="1" noChangeArrowheads="1"/>
            </p:cNvSpPr>
            <p:nvPr/>
          </p:nvSpPr>
          <p:spPr bwMode="auto">
            <a:xfrm>
              <a:off x="3764" y="2016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27666" name="Text Box 52"/>
            <p:cNvSpPr txBox="1">
              <a:spLocks noChangeAspect="1" noChangeArrowheads="1"/>
            </p:cNvSpPr>
            <p:nvPr/>
          </p:nvSpPr>
          <p:spPr bwMode="auto">
            <a:xfrm>
              <a:off x="4408" y="1584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27667" name="Text Box 53"/>
            <p:cNvSpPr txBox="1">
              <a:spLocks noChangeAspect="1" noChangeArrowheads="1"/>
            </p:cNvSpPr>
            <p:nvPr/>
          </p:nvSpPr>
          <p:spPr bwMode="auto">
            <a:xfrm>
              <a:off x="4244" y="2352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68" name="Line 54"/>
            <p:cNvSpPr>
              <a:spLocks noChangeAspect="1" noChangeShapeType="1"/>
            </p:cNvSpPr>
            <p:nvPr/>
          </p:nvSpPr>
          <p:spPr bwMode="auto">
            <a:xfrm flipH="1">
              <a:off x="3764" y="216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55"/>
            <p:cNvSpPr>
              <a:spLocks noChangeAspect="1" noChangeShapeType="1"/>
            </p:cNvSpPr>
            <p:nvPr/>
          </p:nvSpPr>
          <p:spPr bwMode="auto">
            <a:xfrm>
              <a:off x="4244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Text Box 56"/>
            <p:cNvSpPr txBox="1">
              <a:spLocks noChangeAspect="1" noChangeArrowheads="1"/>
            </p:cNvSpPr>
            <p:nvPr/>
          </p:nvSpPr>
          <p:spPr bwMode="auto">
            <a:xfrm>
              <a:off x="5232" y="2016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71" name="Rectangle 59"/>
            <p:cNvSpPr>
              <a:spLocks noChangeAspect="1" noChangeArrowheads="1"/>
            </p:cNvSpPr>
            <p:nvPr/>
          </p:nvSpPr>
          <p:spPr bwMode="auto">
            <a:xfrm>
              <a:off x="3456" y="235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2" name="Rectangle 60"/>
            <p:cNvSpPr>
              <a:spLocks noChangeAspect="1" noChangeArrowheads="1"/>
            </p:cNvSpPr>
            <p:nvPr/>
          </p:nvSpPr>
          <p:spPr bwMode="auto">
            <a:xfrm>
              <a:off x="3888" y="235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3" name="Rectangle 61"/>
            <p:cNvSpPr>
              <a:spLocks noChangeAspect="1" noChangeArrowheads="1"/>
            </p:cNvSpPr>
            <p:nvPr/>
          </p:nvSpPr>
          <p:spPr bwMode="auto">
            <a:xfrm>
              <a:off x="3744" y="235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4" name="Rectangle 62"/>
            <p:cNvSpPr>
              <a:spLocks noChangeAspect="1" noChangeArrowheads="1"/>
            </p:cNvSpPr>
            <p:nvPr/>
          </p:nvSpPr>
          <p:spPr bwMode="auto">
            <a:xfrm>
              <a:off x="3120" y="27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5" name="Rectangle 63"/>
            <p:cNvSpPr>
              <a:spLocks noChangeAspect="1" noChangeArrowheads="1"/>
            </p:cNvSpPr>
            <p:nvPr/>
          </p:nvSpPr>
          <p:spPr bwMode="auto">
            <a:xfrm>
              <a:off x="3552" y="27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6" name="Rectangle 64"/>
            <p:cNvSpPr>
              <a:spLocks noChangeAspect="1" noChangeArrowheads="1"/>
            </p:cNvSpPr>
            <p:nvPr/>
          </p:nvSpPr>
          <p:spPr bwMode="auto">
            <a:xfrm>
              <a:off x="3408" y="27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7" name="Line 65"/>
            <p:cNvSpPr>
              <a:spLocks noChangeAspect="1" noChangeShapeType="1"/>
            </p:cNvSpPr>
            <p:nvPr/>
          </p:nvSpPr>
          <p:spPr bwMode="auto">
            <a:xfrm flipH="1">
              <a:off x="3408" y="24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66"/>
            <p:cNvSpPr>
              <a:spLocks noChangeAspect="1" noChangeShapeType="1"/>
            </p:cNvSpPr>
            <p:nvPr/>
          </p:nvSpPr>
          <p:spPr bwMode="auto">
            <a:xfrm>
              <a:off x="3936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Text Box 67"/>
            <p:cNvSpPr txBox="1">
              <a:spLocks noChangeAspect="1" noChangeArrowheads="1"/>
            </p:cNvSpPr>
            <p:nvPr/>
          </p:nvSpPr>
          <p:spPr bwMode="auto">
            <a:xfrm>
              <a:off x="3168" y="2784"/>
              <a:ext cx="22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7680" name="Text Box 68"/>
            <p:cNvSpPr txBox="1">
              <a:spLocks noChangeAspect="1" noChangeArrowheads="1"/>
            </p:cNvSpPr>
            <p:nvPr/>
          </p:nvSpPr>
          <p:spPr bwMode="auto">
            <a:xfrm>
              <a:off x="3456" y="2352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7681" name="Text Box 69"/>
            <p:cNvSpPr txBox="1">
              <a:spLocks noChangeAspect="1" noChangeArrowheads="1"/>
            </p:cNvSpPr>
            <p:nvPr/>
          </p:nvSpPr>
          <p:spPr bwMode="auto">
            <a:xfrm>
              <a:off x="2948" y="3120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82" name="Text Box 70"/>
            <p:cNvSpPr txBox="1">
              <a:spLocks noChangeAspect="1" noChangeArrowheads="1"/>
            </p:cNvSpPr>
            <p:nvPr/>
          </p:nvSpPr>
          <p:spPr bwMode="auto">
            <a:xfrm>
              <a:off x="3600" y="3120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83" name="Line 71"/>
            <p:cNvSpPr>
              <a:spLocks noChangeAspect="1" noChangeShapeType="1"/>
            </p:cNvSpPr>
            <p:nvPr/>
          </p:nvSpPr>
          <p:spPr bwMode="auto">
            <a:xfrm flipH="1">
              <a:off x="3120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72"/>
            <p:cNvSpPr>
              <a:spLocks noChangeAspect="1" noChangeShapeType="1"/>
            </p:cNvSpPr>
            <p:nvPr/>
          </p:nvSpPr>
          <p:spPr bwMode="auto">
            <a:xfrm>
              <a:off x="3600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Text Box 73"/>
            <p:cNvSpPr txBox="1">
              <a:spLocks noChangeAspect="1" noChangeArrowheads="1"/>
            </p:cNvSpPr>
            <p:nvPr/>
          </p:nvSpPr>
          <p:spPr bwMode="auto">
            <a:xfrm>
              <a:off x="3936" y="2832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180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and Application of                             Binary Trees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8382000" cy="4191000"/>
          </a:xfrm>
        </p:spPr>
        <p:txBody>
          <a:bodyPr/>
          <a:lstStyle/>
          <a:p>
            <a:r>
              <a:rPr lang="en-US" altLang="en-US" sz="2800" u="sng"/>
              <a:t>Binary tree</a:t>
            </a:r>
            <a:r>
              <a:rPr lang="en-US" altLang="en-US" sz="2800"/>
              <a:t>: a nonlinear linked list in which each node may point to 0, 1, or two other nodes</a:t>
            </a:r>
          </a:p>
          <a:p>
            <a:r>
              <a:rPr lang="en-US" altLang="en-US" sz="2800"/>
              <a:t>Each node contains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/>
              <a:t>	one or more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/>
              <a:t>	data fields and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/>
              <a:t>	two pointers</a:t>
            </a:r>
          </a:p>
        </p:txBody>
      </p:sp>
      <p:grpSp>
        <p:nvGrpSpPr>
          <p:cNvPr id="5124" name="Group 37"/>
          <p:cNvGrpSpPr>
            <a:grpSpLocks/>
          </p:cNvGrpSpPr>
          <p:nvPr/>
        </p:nvGrpSpPr>
        <p:grpSpPr bwMode="auto">
          <a:xfrm>
            <a:off x="4876800" y="3048000"/>
            <a:ext cx="4699000" cy="3113088"/>
            <a:chOff x="2352" y="1920"/>
            <a:chExt cx="2960" cy="1961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3648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3504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393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379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436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480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465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28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33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31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2544" y="32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>
              <a:off x="2976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Rectangle 16"/>
            <p:cNvSpPr>
              <a:spLocks noChangeArrowheads="1"/>
            </p:cNvSpPr>
            <p:nvPr/>
          </p:nvSpPr>
          <p:spPr bwMode="auto">
            <a:xfrm>
              <a:off x="2832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4128" y="32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4560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4416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>
              <a:off x="379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 flipH="1">
              <a:off x="3168" y="25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3984" y="25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 flipH="1">
              <a:off x="2832" y="29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3360" y="29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 flipH="1">
              <a:off x="4416" y="297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6"/>
            <p:cNvSpPr>
              <a:spLocks noChangeShapeType="1"/>
            </p:cNvSpPr>
            <p:nvPr/>
          </p:nvSpPr>
          <p:spPr bwMode="auto">
            <a:xfrm>
              <a:off x="4848" y="29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Text Box 27"/>
            <p:cNvSpPr txBox="1">
              <a:spLocks noChangeArrowheads="1"/>
            </p:cNvSpPr>
            <p:nvPr/>
          </p:nvSpPr>
          <p:spPr bwMode="auto">
            <a:xfrm>
              <a:off x="3350" y="330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49" name="Text Box 28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0" name="Text Box 29"/>
            <p:cNvSpPr txBox="1">
              <a:spLocks noChangeArrowheads="1"/>
            </p:cNvSpPr>
            <p:nvPr/>
          </p:nvSpPr>
          <p:spPr bwMode="auto">
            <a:xfrm>
              <a:off x="2352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3072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2" name="Line 31"/>
            <p:cNvSpPr>
              <a:spLocks noChangeShapeType="1"/>
            </p:cNvSpPr>
            <p:nvPr/>
          </p:nvSpPr>
          <p:spPr bwMode="auto">
            <a:xfrm flipH="1">
              <a:off x="2592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32"/>
            <p:cNvSpPr>
              <a:spLocks noChangeShapeType="1"/>
            </p:cNvSpPr>
            <p:nvPr/>
          </p:nvSpPr>
          <p:spPr bwMode="auto">
            <a:xfrm>
              <a:off x="3072" y="34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Text Box 33"/>
            <p:cNvSpPr txBox="1">
              <a:spLocks noChangeArrowheads="1"/>
            </p:cNvSpPr>
            <p:nvPr/>
          </p:nvSpPr>
          <p:spPr bwMode="auto">
            <a:xfrm>
              <a:off x="3936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5" name="Text Box 34"/>
            <p:cNvSpPr txBox="1">
              <a:spLocks noChangeArrowheads="1"/>
            </p:cNvSpPr>
            <p:nvPr/>
          </p:nvSpPr>
          <p:spPr bwMode="auto">
            <a:xfrm>
              <a:off x="4656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6" name="Line 35"/>
            <p:cNvSpPr>
              <a:spLocks noChangeShapeType="1"/>
            </p:cNvSpPr>
            <p:nvPr/>
          </p:nvSpPr>
          <p:spPr bwMode="auto">
            <a:xfrm flipH="1">
              <a:off x="4176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36"/>
            <p:cNvSpPr>
              <a:spLocks noChangeShapeType="1"/>
            </p:cNvSpPr>
            <p:nvPr/>
          </p:nvSpPr>
          <p:spPr bwMode="auto">
            <a:xfrm>
              <a:off x="4656" y="34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321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4235450" cy="4114800"/>
          </a:xfrm>
        </p:spPr>
        <p:txBody>
          <a:bodyPr/>
          <a:lstStyle/>
          <a:p>
            <a:r>
              <a:rPr lang="en-US" altLang="en-US" sz="2800" u="sng"/>
              <a:t>Tree pointer</a:t>
            </a:r>
            <a:r>
              <a:rPr lang="en-US" altLang="en-US" sz="2800"/>
              <a:t>: like a head pointer for a linked list, it points to the first node in the binary tree</a:t>
            </a:r>
          </a:p>
          <a:p>
            <a:r>
              <a:rPr lang="en-US" altLang="en-US" sz="2800" u="sng"/>
              <a:t>Root node</a:t>
            </a:r>
            <a:r>
              <a:rPr lang="en-US" altLang="en-US" sz="2800"/>
              <a:t>: the node at the top of the tree</a:t>
            </a:r>
          </a:p>
        </p:txBody>
      </p:sp>
      <p:grpSp>
        <p:nvGrpSpPr>
          <p:cNvPr id="6148" name="Group 39"/>
          <p:cNvGrpSpPr>
            <a:grpSpLocks/>
          </p:cNvGrpSpPr>
          <p:nvPr/>
        </p:nvGrpSpPr>
        <p:grpSpPr bwMode="auto">
          <a:xfrm>
            <a:off x="5410200" y="3200400"/>
            <a:ext cx="4927600" cy="3265488"/>
            <a:chOff x="2448" y="2016"/>
            <a:chExt cx="3104" cy="2057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3888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3744" y="25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4176" y="25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32" y="25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608" y="302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5040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96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3120" y="302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3552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3408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784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21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072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4368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4800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65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>
              <a:off x="4032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H="1">
              <a:off x="3408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4224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 flipH="1">
              <a:off x="3072" y="31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3600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 flipH="1">
              <a:off x="4656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5088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Text Box 27"/>
            <p:cNvSpPr txBox="1">
              <a:spLocks noChangeArrowheads="1"/>
            </p:cNvSpPr>
            <p:nvPr/>
          </p:nvSpPr>
          <p:spPr bwMode="auto">
            <a:xfrm>
              <a:off x="3590" y="3492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3" name="Text Box 28"/>
            <p:cNvSpPr txBox="1">
              <a:spLocks noChangeArrowheads="1"/>
            </p:cNvSpPr>
            <p:nvPr/>
          </p:nvSpPr>
          <p:spPr bwMode="auto">
            <a:xfrm>
              <a:off x="5088" y="345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880" y="2016"/>
              <a:ext cx="864" cy="144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 flipV="1">
              <a:off x="2448" y="2736"/>
              <a:ext cx="1200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Text Box 31"/>
            <p:cNvSpPr txBox="1">
              <a:spLocks noChangeArrowheads="1"/>
            </p:cNvSpPr>
            <p:nvPr/>
          </p:nvSpPr>
          <p:spPr bwMode="auto">
            <a:xfrm>
              <a:off x="2592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7" name="Text Box 32"/>
            <p:cNvSpPr txBox="1">
              <a:spLocks noChangeArrowheads="1"/>
            </p:cNvSpPr>
            <p:nvPr/>
          </p:nvSpPr>
          <p:spPr bwMode="auto">
            <a:xfrm>
              <a:off x="3312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 flipH="1">
              <a:off x="2832" y="360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312" y="360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Text Box 35"/>
            <p:cNvSpPr txBox="1">
              <a:spLocks noChangeArrowheads="1"/>
            </p:cNvSpPr>
            <p:nvPr/>
          </p:nvSpPr>
          <p:spPr bwMode="auto">
            <a:xfrm>
              <a:off x="4128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81" name="Text Box 36"/>
            <p:cNvSpPr txBox="1">
              <a:spLocks noChangeArrowheads="1"/>
            </p:cNvSpPr>
            <p:nvPr/>
          </p:nvSpPr>
          <p:spPr bwMode="auto">
            <a:xfrm>
              <a:off x="4848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 flipH="1">
              <a:off x="4368" y="360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848" y="360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70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Terminology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41544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Leaf nodes</a:t>
            </a:r>
            <a:r>
              <a:rPr lang="en-US" altLang="en-US" sz="2800"/>
              <a:t>: nodes that have no children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The nodes containing </a:t>
            </a:r>
            <a:r>
              <a:rPr lang="en-US" altLang="en-US" sz="2800">
                <a:latin typeface="Courier New" panose="02070309020205020404" pitchFamily="49" charset="0"/>
              </a:rPr>
              <a:t>7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43</a:t>
            </a:r>
            <a:r>
              <a:rPr lang="en-US" altLang="en-US" sz="2800"/>
              <a:t> are leaf nodes</a:t>
            </a:r>
            <a:endParaRPr lang="en-US" altLang="en-US" sz="2800" u="sng"/>
          </a:p>
        </p:txBody>
      </p:sp>
      <p:grpSp>
        <p:nvGrpSpPr>
          <p:cNvPr id="7172" name="Group 42"/>
          <p:cNvGrpSpPr>
            <a:grpSpLocks/>
          </p:cNvGrpSpPr>
          <p:nvPr/>
        </p:nvGrpSpPr>
        <p:grpSpPr bwMode="auto">
          <a:xfrm>
            <a:off x="5334000" y="2528889"/>
            <a:ext cx="4699000" cy="3113087"/>
            <a:chOff x="2592" y="1536"/>
            <a:chExt cx="2960" cy="1961"/>
          </a:xfrm>
        </p:grpSpPr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1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3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8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197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198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7199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7200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7201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7202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7203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4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5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8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9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51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Child nodes</a:t>
            </a:r>
            <a:r>
              <a:rPr lang="en-US" altLang="en-US" sz="2800"/>
              <a:t>, </a:t>
            </a:r>
            <a:r>
              <a:rPr lang="en-US" altLang="en-US" sz="2800" u="sng"/>
              <a:t>children</a:t>
            </a:r>
            <a:r>
              <a:rPr lang="en-US" altLang="en-US" sz="2800"/>
              <a:t>: nodes below a given node 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The children of the node containing </a:t>
            </a:r>
            <a:r>
              <a:rPr lang="en-US" altLang="en-US" sz="2800">
                <a:latin typeface="Courier New" panose="02070309020205020404" pitchFamily="49" charset="0"/>
              </a:rPr>
              <a:t>31</a:t>
            </a:r>
            <a:r>
              <a:rPr lang="en-US" altLang="en-US" sz="2800"/>
              <a:t> are the nodes containing </a:t>
            </a:r>
            <a:r>
              <a:rPr lang="en-US" altLang="en-US" sz="2800">
                <a:latin typeface="Courier New" panose="02070309020205020404" pitchFamily="49" charset="0"/>
              </a:rPr>
              <a:t>19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59</a:t>
            </a:r>
            <a:endParaRPr lang="en-US" altLang="en-US" sz="2800" u="sng">
              <a:latin typeface="Courier New" panose="02070309020205020404" pitchFamily="49" charset="0"/>
            </a:endParaRPr>
          </a:p>
        </p:txBody>
      </p:sp>
      <p:grpSp>
        <p:nvGrpSpPr>
          <p:cNvPr id="8196" name="Group 42"/>
          <p:cNvGrpSpPr>
            <a:grpSpLocks/>
          </p:cNvGrpSpPr>
          <p:nvPr/>
        </p:nvGrpSpPr>
        <p:grpSpPr bwMode="auto">
          <a:xfrm>
            <a:off x="5486400" y="2528889"/>
            <a:ext cx="4699000" cy="3113087"/>
            <a:chOff x="2592" y="1536"/>
            <a:chExt cx="2960" cy="1961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2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1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2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8223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8224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8225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8226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8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9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32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637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41544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Parent node</a:t>
            </a:r>
            <a:r>
              <a:rPr lang="en-US" altLang="en-US" sz="2800"/>
              <a:t>: node above a given node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The parent of the node containing </a:t>
            </a:r>
            <a:r>
              <a:rPr lang="en-US" altLang="en-US" sz="2800">
                <a:latin typeface="Courier New" panose="02070309020205020404" pitchFamily="49" charset="0"/>
              </a:rPr>
              <a:t>43</a:t>
            </a:r>
            <a:r>
              <a:rPr lang="en-US" altLang="en-US" sz="2800"/>
              <a:t> is the node containing </a:t>
            </a:r>
            <a:r>
              <a:rPr lang="en-US" altLang="en-US" sz="2800">
                <a:latin typeface="Courier New" panose="02070309020205020404" pitchFamily="49" charset="0"/>
              </a:rPr>
              <a:t>59</a:t>
            </a:r>
            <a:endParaRPr lang="en-US" altLang="en-US" sz="2800" u="sng">
              <a:latin typeface="Courier New" panose="02070309020205020404" pitchFamily="49" charset="0"/>
            </a:endParaRPr>
          </a:p>
        </p:txBody>
      </p:sp>
      <p:grpSp>
        <p:nvGrpSpPr>
          <p:cNvPr id="9220" name="Group 42"/>
          <p:cNvGrpSpPr>
            <a:grpSpLocks/>
          </p:cNvGrpSpPr>
          <p:nvPr/>
        </p:nvGrpSpPr>
        <p:grpSpPr bwMode="auto">
          <a:xfrm>
            <a:off x="5410200" y="2528889"/>
            <a:ext cx="4699000" cy="3113087"/>
            <a:chOff x="2592" y="1536"/>
            <a:chExt cx="2960" cy="1961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7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45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46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9248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9249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9250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2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3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6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7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415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4154488" cy="4114800"/>
          </a:xfrm>
        </p:spPr>
        <p:txBody>
          <a:bodyPr/>
          <a:lstStyle/>
          <a:p>
            <a:r>
              <a:rPr lang="en-US" altLang="en-US" sz="2800" u="sng"/>
              <a:t>Subtree</a:t>
            </a:r>
            <a:r>
              <a:rPr lang="en-US" altLang="en-US" sz="2800"/>
              <a:t>: the portion of a tree from a node down to the leaves</a:t>
            </a:r>
          </a:p>
          <a:p>
            <a:endParaRPr lang="en-US" altLang="en-US" sz="280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The nodes containing </a:t>
            </a:r>
            <a:r>
              <a:rPr lang="en-US" altLang="en-US" sz="2800">
                <a:latin typeface="Courier New" panose="02070309020205020404" pitchFamily="49" charset="0"/>
              </a:rPr>
              <a:t>19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7</a:t>
            </a:r>
            <a:r>
              <a:rPr lang="en-US" altLang="en-US" sz="2800"/>
              <a:t> are the left subtree of the node containing </a:t>
            </a:r>
            <a:r>
              <a:rPr lang="en-US" altLang="en-US" sz="2800">
                <a:latin typeface="Courier New" panose="02070309020205020404" pitchFamily="49" charset="0"/>
              </a:rPr>
              <a:t>31</a:t>
            </a:r>
          </a:p>
        </p:txBody>
      </p:sp>
      <p:grpSp>
        <p:nvGrpSpPr>
          <p:cNvPr id="10244" name="Group 42"/>
          <p:cNvGrpSpPr>
            <a:grpSpLocks/>
          </p:cNvGrpSpPr>
          <p:nvPr/>
        </p:nvGrpSpPr>
        <p:grpSpPr bwMode="auto">
          <a:xfrm>
            <a:off x="5486400" y="2528889"/>
            <a:ext cx="4699000" cy="3113087"/>
            <a:chOff x="2592" y="1536"/>
            <a:chExt cx="2960" cy="1961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69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70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0275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76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77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80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81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040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Uses of Binary 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68464"/>
            <a:ext cx="4043363" cy="3978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/>
              <a:t>Binary search tree</a:t>
            </a:r>
            <a:r>
              <a:rPr lang="en-US" altLang="en-US" sz="2400"/>
              <a:t>: data organized in a binary tree to simplify searches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Left subtree of a node contains data values &lt; the data in the node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Right subtree of a node contains values &gt; the data in the node </a:t>
            </a:r>
            <a:endParaRPr lang="en-US" altLang="en-US" sz="2400" u="sng"/>
          </a:p>
        </p:txBody>
      </p:sp>
      <p:grpSp>
        <p:nvGrpSpPr>
          <p:cNvPr id="11268" name="Group 42"/>
          <p:cNvGrpSpPr>
            <a:grpSpLocks/>
          </p:cNvGrpSpPr>
          <p:nvPr/>
        </p:nvGrpSpPr>
        <p:grpSpPr bwMode="auto">
          <a:xfrm>
            <a:off x="5486401" y="2681289"/>
            <a:ext cx="4695825" cy="3113087"/>
            <a:chOff x="2592" y="1536"/>
            <a:chExt cx="2958" cy="1961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1293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1294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1295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1296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1297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1298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1299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1300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1301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1304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146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942</Words>
  <Application>Microsoft Office PowerPoint</Application>
  <PresentationFormat>Widescreen</PresentationFormat>
  <Paragraphs>308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ヒラギノ角ゴ Pro W3</vt:lpstr>
      <vt:lpstr>Arial</vt:lpstr>
      <vt:lpstr>Calibri</vt:lpstr>
      <vt:lpstr>Courier New</vt:lpstr>
      <vt:lpstr>Times</vt:lpstr>
      <vt:lpstr>Times New Roman</vt:lpstr>
      <vt:lpstr>Trebuchet MS</vt:lpstr>
      <vt:lpstr>Wingdings 3</vt:lpstr>
      <vt:lpstr>Facet</vt:lpstr>
      <vt:lpstr>Binary Search Trees</vt:lpstr>
      <vt:lpstr>PowerPoint Presentation</vt:lpstr>
      <vt:lpstr>Definition and Application of                             Binary Trees</vt:lpstr>
      <vt:lpstr>Binary Tree Terminology</vt:lpstr>
      <vt:lpstr>Binary Tree Terminology</vt:lpstr>
      <vt:lpstr>Binary Tree Terminology</vt:lpstr>
      <vt:lpstr>Binary Tree Terminology</vt:lpstr>
      <vt:lpstr>Binary Tree Terminology</vt:lpstr>
      <vt:lpstr>Uses of Binary Trees</vt:lpstr>
      <vt:lpstr>Searching in a Binary Tree</vt:lpstr>
      <vt:lpstr>Searching in a Binary Tree</vt:lpstr>
      <vt:lpstr>PowerPoint Presentation</vt:lpstr>
      <vt:lpstr>Binary Search Tree Operations</vt:lpstr>
      <vt:lpstr>Binary Search Tree Node</vt:lpstr>
      <vt:lpstr>Creating a New Node</vt:lpstr>
      <vt:lpstr>Inserting a Node in a                         Binary Search Tree</vt:lpstr>
      <vt:lpstr>Inserting a Node in a                         Binary Search Tree</vt:lpstr>
      <vt:lpstr>Traversing a Binary Tree</vt:lpstr>
      <vt:lpstr>Traversing a Binary Tree</vt:lpstr>
      <vt:lpstr>Searching in a Binary Tree</vt:lpstr>
      <vt:lpstr>Deleting a Node from a  Binary Tree – Leaf Node</vt:lpstr>
      <vt:lpstr>Deleting a Node from a  Binary Tree – One Child</vt:lpstr>
      <vt:lpstr>Deleting a Node from a  Binary Tree – One Child</vt:lpstr>
      <vt:lpstr>Deleting a Node from a  Binary Tree – Two Children</vt:lpstr>
      <vt:lpstr>Deleting a Node from a  Binary Tree – Two Children</vt:lpstr>
    </vt:vector>
  </TitlesOfParts>
  <Company>University of Houston-Downtown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Ting</dc:creator>
  <cp:lastModifiedBy>Windows User</cp:lastModifiedBy>
  <cp:revision>3</cp:revision>
  <dcterms:created xsi:type="dcterms:W3CDTF">2017-03-09T17:21:01Z</dcterms:created>
  <dcterms:modified xsi:type="dcterms:W3CDTF">2017-06-15T06:38:23Z</dcterms:modified>
</cp:coreProperties>
</file>