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D508F-CE0C-45EB-AAFF-FDB54BB4369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2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BF709-D26B-4483-88B3-C5CE0DC24A7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274638"/>
            <a:ext cx="2895600" cy="606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83600" cy="606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CF6E2-BCC2-445F-A41F-43CDD8ED17E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4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9BFDA-AB4F-49C2-9D79-18EA3BC7479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2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AEE86-4541-4D32-8E70-5FCBAB97F1C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7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6896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0"/>
            <a:ext cx="56896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B16A9-AC52-4BCC-B68D-455DE57544F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16347-0E3C-47A1-A20C-A8F0881B1B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36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BFF19-3F24-4995-A5FB-6C355DAEDC8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DB38B-2FEC-47A1-9121-0A5A47C5173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8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79679-A3E4-4805-A1AF-3AEF8BD4B2C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3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84E99-2F92-4909-812B-5EB4401D8E1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4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2A8D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5824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79600" y="6438900"/>
            <a:ext cx="7442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900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65510-10C4-40FA-85EE-704445F3FBF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5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>
                <a:solidFill>
                  <a:srgbClr val="000000"/>
                </a:solidFill>
              </a:rPr>
              <a:t>Nyhoff</a:t>
            </a:r>
            <a:r>
              <a:rPr lang="en-US" altLang="en-US" dirty="0">
                <a:solidFill>
                  <a:srgbClr val="000000"/>
                </a:solidFill>
              </a:rPr>
              <a:t>, ADTs, Data Structures and Problem Solving with C++, Second Edition, © 2005 Pearson Education, Inc. All rights reserved. 0-13-140909-3 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D9953-62B1-4DF8-96C8-E87CDCD85334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892" y="2325860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39101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743203-2679-4504-B7A8-49237458370C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Improving the Hash Function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Ideal hash function</a:t>
            </a:r>
          </a:p>
          <a:p>
            <a:pPr lvl="1" eaLnBrk="1" hangingPunct="1"/>
            <a:r>
              <a:rPr lang="en-US" altLang="en-US" smtClean="0"/>
              <a:t>Simple to evaluate</a:t>
            </a:r>
          </a:p>
          <a:p>
            <a:pPr lvl="1" eaLnBrk="1" hangingPunct="1"/>
            <a:r>
              <a:rPr lang="en-US" altLang="en-US" smtClean="0"/>
              <a:t>Scatters items uniformly throughout table</a:t>
            </a:r>
          </a:p>
          <a:p>
            <a:pPr eaLnBrk="1" hangingPunct="1"/>
            <a:r>
              <a:rPr lang="en-US" altLang="en-US" smtClean="0"/>
              <a:t>Modulo arithmetic not so good for strings</a:t>
            </a:r>
          </a:p>
          <a:p>
            <a:pPr lvl="1" eaLnBrk="1" hangingPunct="1"/>
            <a:r>
              <a:rPr lang="en-US" altLang="en-US" smtClean="0"/>
              <a:t>Possible to manipulate numeric (ASCII) value of first and last characters of a name</a:t>
            </a:r>
          </a:p>
        </p:txBody>
      </p:sp>
    </p:spTree>
    <p:extLst>
      <p:ext uri="{BB962C8B-B14F-4D97-AF65-F5344CB8AC3E}">
        <p14:creationId xmlns:p14="http://schemas.microsoft.com/office/powerpoint/2010/main" val="16339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>
                <a:solidFill>
                  <a:srgbClr val="000000"/>
                </a:solidFill>
              </a:rPr>
              <a:t>Nyhoff</a:t>
            </a:r>
            <a:r>
              <a:rPr lang="en-US" altLang="en-US" dirty="0">
                <a:solidFill>
                  <a:srgbClr val="000000"/>
                </a:solidFill>
              </a:rPr>
              <a:t>, ADTs, Data Structures and Problem Solving with C++, Second Edition, © 2005 Pearson Education, Inc. All rights reserved. 0-13-140909-3 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D9953-62B1-4DF8-96C8-E87CDCD85334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Tables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Recall order of magnitude of searches</a:t>
            </a:r>
          </a:p>
          <a:p>
            <a:pPr lvl="1" eaLnBrk="1" hangingPunct="1"/>
            <a:r>
              <a:rPr lang="en-US" altLang="en-US" smtClean="0"/>
              <a:t>Linear search O(n)</a:t>
            </a:r>
          </a:p>
          <a:p>
            <a:pPr lvl="1" eaLnBrk="1" hangingPunct="1"/>
            <a:r>
              <a:rPr lang="en-US" altLang="en-US" smtClean="0"/>
              <a:t>Binary search O(log</a:t>
            </a:r>
            <a:r>
              <a:rPr lang="en-US" altLang="en-US" baseline="-25000" smtClean="0"/>
              <a:t>2</a:t>
            </a:r>
            <a:r>
              <a:rPr lang="en-US" altLang="en-US" smtClean="0"/>
              <a:t>n)</a:t>
            </a:r>
          </a:p>
          <a:p>
            <a:pPr lvl="1" eaLnBrk="1" hangingPunct="1"/>
            <a:r>
              <a:rPr lang="en-US" altLang="en-US" smtClean="0"/>
              <a:t>Balanced binary tree search O(log</a:t>
            </a:r>
            <a:r>
              <a:rPr lang="en-US" altLang="en-US" baseline="-25000" smtClean="0"/>
              <a:t>2</a:t>
            </a:r>
            <a:r>
              <a:rPr lang="en-US" altLang="en-US" smtClean="0"/>
              <a:t>n)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Unbalanced binary tree can degrade to O(n)</a:t>
            </a:r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/>
          <a:stretch>
            <a:fillRect/>
          </a:stretch>
        </p:blipFill>
        <p:spPr bwMode="auto">
          <a:xfrm>
            <a:off x="2563814" y="3913189"/>
            <a:ext cx="2414587" cy="15890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5" y="3883025"/>
            <a:ext cx="1949450" cy="17018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Line 6"/>
          <p:cNvSpPr>
            <a:spLocks noChangeShapeType="1"/>
          </p:cNvSpPr>
          <p:nvPr/>
        </p:nvSpPr>
        <p:spPr bwMode="auto">
          <a:xfrm flipH="1">
            <a:off x="4792663" y="3735389"/>
            <a:ext cx="1751012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4041" name="Line 7"/>
          <p:cNvSpPr>
            <a:spLocks noChangeShapeType="1"/>
          </p:cNvSpPr>
          <p:nvPr/>
        </p:nvSpPr>
        <p:spPr bwMode="auto">
          <a:xfrm flipV="1">
            <a:off x="5959476" y="4824413"/>
            <a:ext cx="1770063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E9616D-3FBE-4FED-B0B5-02D92EE7CFD2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Tables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some situations faster search is needed</a:t>
            </a:r>
          </a:p>
          <a:p>
            <a:pPr lvl="1" eaLnBrk="1" hangingPunct="1"/>
            <a:r>
              <a:rPr lang="en-US" altLang="en-US" smtClean="0"/>
              <a:t>Solution is to use a hash function</a:t>
            </a:r>
          </a:p>
          <a:p>
            <a:pPr lvl="1" eaLnBrk="1" hangingPunct="1"/>
            <a:r>
              <a:rPr lang="en-US" altLang="en-US" smtClean="0"/>
              <a:t>Value of key field given to hash function</a:t>
            </a:r>
          </a:p>
          <a:p>
            <a:pPr lvl="1" eaLnBrk="1" hangingPunct="1"/>
            <a:r>
              <a:rPr lang="en-US" altLang="en-US" smtClean="0"/>
              <a:t>Location in a hash table is calculated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1" y="3941763"/>
            <a:ext cx="4441825" cy="211931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5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97FE99-99AB-4437-9B4C-47613E2B8CCD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Functions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Simple function could be to mod the value of the key by some arbitrary integer</a:t>
            </a:r>
            <a:br>
              <a:rPr lang="en-US" altLang="en-US" dirty="0" smtClean="0"/>
            </a:br>
            <a:r>
              <a:rPr lang="en-US" altLang="en-US" sz="2800" b="1" dirty="0" err="1">
                <a:solidFill>
                  <a:srgbClr val="6666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6666FF"/>
                </a:solidFill>
                <a:latin typeface="Courier New" panose="02070309020205020404" pitchFamily="49" charset="0"/>
              </a:rPr>
              <a:t> h(</a:t>
            </a:r>
            <a:r>
              <a:rPr lang="en-US" altLang="en-US" sz="2800" b="1" dirty="0" err="1">
                <a:solidFill>
                  <a:srgbClr val="6666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rgbClr val="6666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6666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6666FF"/>
                </a:solidFill>
                <a:latin typeface="Courier New" panose="02070309020205020404" pitchFamily="49" charset="0"/>
              </a:rPr>
              <a:t>)</a:t>
            </a:r>
            <a:br>
              <a:rPr lang="en-US" altLang="en-US" sz="2800" b="1" dirty="0">
                <a:solidFill>
                  <a:srgbClr val="6666FF"/>
                </a:solidFill>
                <a:latin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6666FF"/>
                </a:solidFill>
                <a:latin typeface="Courier New" panose="02070309020205020404" pitchFamily="49" charset="0"/>
              </a:rPr>
              <a:t>{	return   </a:t>
            </a:r>
            <a:r>
              <a:rPr lang="en-US" altLang="en-US" sz="2800" b="1" dirty="0" err="1">
                <a:solidFill>
                  <a:srgbClr val="6666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6666FF"/>
                </a:solidFill>
                <a:latin typeface="Courier New" panose="02070309020205020404" pitchFamily="49" charset="0"/>
              </a:rPr>
              <a:t> % </a:t>
            </a:r>
            <a:r>
              <a:rPr lang="en-US" altLang="en-US" sz="2800" b="1" dirty="0" err="1">
                <a:solidFill>
                  <a:srgbClr val="6666FF"/>
                </a:solidFill>
                <a:latin typeface="Courier New" panose="02070309020205020404" pitchFamily="49" charset="0"/>
              </a:rPr>
              <a:t>someInt</a:t>
            </a:r>
            <a:r>
              <a:rPr lang="en-US" altLang="en-US" sz="2800" b="1" dirty="0">
                <a:solidFill>
                  <a:srgbClr val="6666FF"/>
                </a:solidFill>
                <a:latin typeface="Courier New" panose="02070309020205020404" pitchFamily="49" charset="0"/>
              </a:rPr>
              <a:t>;	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Note the max number of locations in the table will be same as </a:t>
            </a:r>
            <a:r>
              <a:rPr lang="en-US" altLang="en-US" b="1" dirty="0" err="1" smtClean="0">
                <a:solidFill>
                  <a:srgbClr val="6666FF"/>
                </a:solidFill>
                <a:latin typeface="Courier New" panose="02070309020205020404" pitchFamily="49" charset="0"/>
              </a:rPr>
              <a:t>someInt</a:t>
            </a:r>
            <a:endParaRPr lang="en-US" altLang="en-US" b="1" dirty="0" smtClean="0">
              <a:solidFill>
                <a:srgbClr val="6666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Note that we have traded speed for wasted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Table must be considerably larger than number of items anticipated</a:t>
            </a:r>
          </a:p>
        </p:txBody>
      </p:sp>
    </p:spTree>
    <p:extLst>
      <p:ext uri="{BB962C8B-B14F-4D97-AF65-F5344CB8AC3E}">
        <p14:creationId xmlns:p14="http://schemas.microsoft.com/office/powerpoint/2010/main" val="37438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4C5122-32D3-4B4D-8D90-DC08AB97F0C9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Functions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Observe the problem with same value returned by </a:t>
            </a:r>
            <a:r>
              <a:rPr lang="en-US" altLang="en-US" b="1" smtClean="0">
                <a:solidFill>
                  <a:srgbClr val="6666FF"/>
                </a:solidFill>
                <a:latin typeface="Courier New" panose="02070309020205020404" pitchFamily="49" charset="0"/>
              </a:rPr>
              <a:t>h(i)</a:t>
            </a:r>
            <a:r>
              <a:rPr lang="en-US" altLang="en-US" smtClean="0"/>
              <a:t> for different values of </a:t>
            </a:r>
            <a:r>
              <a:rPr lang="en-US" altLang="en-US" b="1" smtClean="0">
                <a:solidFill>
                  <a:srgbClr val="6666FF"/>
                </a:solidFill>
                <a:latin typeface="Courier New" panose="02070309020205020404" pitchFamily="49" charset="0"/>
              </a:rPr>
              <a:t>i</a:t>
            </a:r>
          </a:p>
          <a:p>
            <a:pPr lvl="1" eaLnBrk="1" hangingPunct="1"/>
            <a:r>
              <a:rPr lang="en-US" altLang="en-US" smtClean="0"/>
              <a:t>Called collisions</a:t>
            </a:r>
          </a:p>
          <a:p>
            <a:pPr eaLnBrk="1" hangingPunct="1"/>
            <a:r>
              <a:rPr lang="en-US" altLang="en-US" smtClean="0"/>
              <a:t>A simple solution is linear probing</a:t>
            </a:r>
          </a:p>
          <a:p>
            <a:pPr lvl="1" eaLnBrk="1" hangingPunct="1"/>
            <a:r>
              <a:rPr lang="en-US" altLang="en-US" smtClean="0"/>
              <a:t>Linear search begins at</a:t>
            </a:r>
            <a:br>
              <a:rPr lang="en-US" altLang="en-US" smtClean="0"/>
            </a:br>
            <a:r>
              <a:rPr lang="en-US" altLang="en-US" smtClean="0"/>
              <a:t>collision location</a:t>
            </a:r>
          </a:p>
          <a:p>
            <a:pPr lvl="1" eaLnBrk="1" hangingPunct="1"/>
            <a:r>
              <a:rPr lang="en-US" altLang="en-US" smtClean="0"/>
              <a:t>Continues until empty</a:t>
            </a:r>
            <a:br>
              <a:rPr lang="en-US" altLang="en-US" smtClean="0"/>
            </a:br>
            <a:r>
              <a:rPr lang="en-US" altLang="en-US" smtClean="0"/>
              <a:t>slot found for insertion</a:t>
            </a:r>
          </a:p>
        </p:txBody>
      </p:sp>
      <p:pic>
        <p:nvPicPr>
          <p:cNvPr id="47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39" y="3905251"/>
            <a:ext cx="1697037" cy="23780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4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5B9A5B-48E9-4695-809C-453CEB32E58C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Functions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retrieving a value</a:t>
            </a:r>
            <a:br>
              <a:rPr lang="en-US" altLang="en-US" smtClean="0"/>
            </a:br>
            <a:r>
              <a:rPr lang="en-US" altLang="en-US" smtClean="0"/>
              <a:t>linear probe until found</a:t>
            </a:r>
          </a:p>
          <a:p>
            <a:pPr lvl="1" eaLnBrk="1" hangingPunct="1"/>
            <a:r>
              <a:rPr lang="en-US" altLang="en-US" smtClean="0"/>
              <a:t>If empty slot encountered</a:t>
            </a:r>
            <a:br>
              <a:rPr lang="en-US" altLang="en-US" smtClean="0"/>
            </a:br>
            <a:r>
              <a:rPr lang="en-US" altLang="en-US" smtClean="0"/>
              <a:t>then value is not in table</a:t>
            </a:r>
          </a:p>
          <a:p>
            <a:pPr eaLnBrk="1" hangingPunct="1"/>
            <a:r>
              <a:rPr lang="en-US" altLang="en-US" smtClean="0"/>
              <a:t>If deletions permitted </a:t>
            </a:r>
          </a:p>
          <a:p>
            <a:pPr lvl="1" eaLnBrk="1" hangingPunct="1"/>
            <a:r>
              <a:rPr lang="en-US" altLang="en-US" smtClean="0"/>
              <a:t>Slot can be marked so</a:t>
            </a:r>
            <a:br>
              <a:rPr lang="en-US" altLang="en-US" smtClean="0"/>
            </a:br>
            <a:r>
              <a:rPr lang="en-US" altLang="en-US" smtClean="0"/>
              <a:t>it will not be empty and cause an invalid linear probe</a:t>
            </a:r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9" y="1298575"/>
            <a:ext cx="2027237" cy="284003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8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7F25BA-0F22-45BB-B3D3-DD0C04E84903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Functions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Strategies for improved performance</a:t>
            </a:r>
          </a:p>
          <a:p>
            <a:pPr lvl="1" eaLnBrk="1" hangingPunct="1"/>
            <a:r>
              <a:rPr lang="en-US" altLang="en-US" smtClean="0"/>
              <a:t>Increase table capacity (less collisions)</a:t>
            </a:r>
          </a:p>
          <a:p>
            <a:pPr lvl="1" eaLnBrk="1" hangingPunct="1"/>
            <a:r>
              <a:rPr lang="en-US" altLang="en-US" smtClean="0"/>
              <a:t>Use different collision resolution technique</a:t>
            </a:r>
          </a:p>
          <a:p>
            <a:pPr lvl="1" eaLnBrk="1" hangingPunct="1"/>
            <a:r>
              <a:rPr lang="en-US" altLang="en-US" smtClean="0"/>
              <a:t>Devise different hash function</a:t>
            </a:r>
          </a:p>
          <a:p>
            <a:pPr eaLnBrk="1" hangingPunct="1"/>
            <a:r>
              <a:rPr lang="en-US" altLang="en-US" smtClean="0"/>
              <a:t>Hash table capacity</a:t>
            </a:r>
          </a:p>
          <a:p>
            <a:pPr lvl="1" eaLnBrk="1" hangingPunct="1"/>
            <a:r>
              <a:rPr lang="en-US" altLang="en-US" smtClean="0"/>
              <a:t>Size of table must be 1.5 to 2 times the size of the number of items to be stored</a:t>
            </a:r>
          </a:p>
          <a:p>
            <a:pPr lvl="1" eaLnBrk="1" hangingPunct="1"/>
            <a:r>
              <a:rPr lang="en-US" altLang="en-US" smtClean="0"/>
              <a:t>Otherwise probability of collisions is too high</a:t>
            </a:r>
          </a:p>
        </p:txBody>
      </p:sp>
    </p:spTree>
    <p:extLst>
      <p:ext uri="{BB962C8B-B14F-4D97-AF65-F5344CB8AC3E}">
        <p14:creationId xmlns:p14="http://schemas.microsoft.com/office/powerpoint/2010/main" val="22150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1FCA61-B303-4869-8F13-ABA0FE67D726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Collision Strategies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probing can result in primary clustering</a:t>
            </a:r>
          </a:p>
          <a:p>
            <a:pPr eaLnBrk="1" hangingPunct="1"/>
            <a:r>
              <a:rPr lang="en-US" altLang="en-US" smtClean="0"/>
              <a:t>Consider quadratic probing</a:t>
            </a:r>
          </a:p>
          <a:p>
            <a:pPr lvl="1" eaLnBrk="1" hangingPunct="1"/>
            <a:r>
              <a:rPr lang="en-US" altLang="en-US" smtClean="0"/>
              <a:t>Probe sequence from location </a:t>
            </a:r>
            <a:r>
              <a:rPr lang="en-US" altLang="en-US" i="1" smtClean="0"/>
              <a:t>i</a:t>
            </a:r>
            <a:r>
              <a:rPr lang="en-US" altLang="en-US" smtClean="0"/>
              <a:t> is</a:t>
            </a:r>
            <a:br>
              <a:rPr lang="en-US" altLang="en-US" smtClean="0"/>
            </a:br>
            <a:r>
              <a:rPr lang="en-US" altLang="en-US" i="1" smtClean="0"/>
              <a:t>i + 1, i – 1, i + 4, i – 4, i + 9, i – 9</a:t>
            </a:r>
            <a:r>
              <a:rPr lang="en-US" altLang="en-US" smtClean="0"/>
              <a:t>, …</a:t>
            </a:r>
          </a:p>
          <a:p>
            <a:pPr lvl="1" eaLnBrk="1" hangingPunct="1"/>
            <a:r>
              <a:rPr lang="en-US" altLang="en-US" smtClean="0"/>
              <a:t>Secondary clusters can still form</a:t>
            </a:r>
          </a:p>
          <a:p>
            <a:pPr eaLnBrk="1" hangingPunct="1"/>
            <a:r>
              <a:rPr lang="en-US" altLang="en-US" smtClean="0"/>
              <a:t>Double hashing </a:t>
            </a:r>
          </a:p>
          <a:p>
            <a:pPr lvl="1" eaLnBrk="1" hangingPunct="1"/>
            <a:r>
              <a:rPr lang="en-US" altLang="en-US" smtClean="0"/>
              <a:t>Use a second hash function to determine probe sequence</a:t>
            </a:r>
          </a:p>
        </p:txBody>
      </p:sp>
    </p:spTree>
    <p:extLst>
      <p:ext uri="{BB962C8B-B14F-4D97-AF65-F5344CB8AC3E}">
        <p14:creationId xmlns:p14="http://schemas.microsoft.com/office/powerpoint/2010/main" val="34973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4E78E6-FFE8-4550-96A6-654146594842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Collision Strategies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Chaining</a:t>
            </a:r>
          </a:p>
          <a:p>
            <a:pPr lvl="1" eaLnBrk="1" hangingPunct="1"/>
            <a:r>
              <a:rPr lang="en-US" altLang="en-US" smtClean="0"/>
              <a:t>Table is a list or vector of head nodes to linked lists</a:t>
            </a:r>
          </a:p>
          <a:p>
            <a:pPr lvl="1" eaLnBrk="1" hangingPunct="1"/>
            <a:r>
              <a:rPr lang="en-US" altLang="en-US" smtClean="0"/>
              <a:t>When item hashes to location, it is added to that linked list</a:t>
            </a:r>
          </a:p>
        </p:txBody>
      </p:sp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3827464"/>
            <a:ext cx="4503738" cy="206533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4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hoffDS2eC">
  <a:themeElements>
    <a:clrScheme name="NyhoffDS2e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hoffDS2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yhoffDS2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530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NyhoffDS2eC</vt:lpstr>
      <vt:lpstr>Hash Tables</vt:lpstr>
      <vt:lpstr>Hash Tables</vt:lpstr>
      <vt:lpstr>Hash Tables</vt:lpstr>
      <vt:lpstr>Hash Functions</vt:lpstr>
      <vt:lpstr>Hash Functions</vt:lpstr>
      <vt:lpstr>Hash Functions</vt:lpstr>
      <vt:lpstr>Hash Functions</vt:lpstr>
      <vt:lpstr>Collision Strategies</vt:lpstr>
      <vt:lpstr>Collision Strategies</vt:lpstr>
      <vt:lpstr>Improving the Hash Function</vt:lpstr>
    </vt:vector>
  </TitlesOfParts>
  <Company>University of Houston-Downtown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Zhang, Ting</dc:creator>
  <cp:lastModifiedBy>Zhang, Ting</cp:lastModifiedBy>
  <cp:revision>2</cp:revision>
  <dcterms:created xsi:type="dcterms:W3CDTF">2017-03-23T15:08:18Z</dcterms:created>
  <dcterms:modified xsi:type="dcterms:W3CDTF">2017-03-23T16:35:38Z</dcterms:modified>
</cp:coreProperties>
</file>