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b84e51ed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b84e51ed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b74610f03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b74610f03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b74610f03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b74610f03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b74610f0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b74610f0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b84e51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b84e51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b84e51ed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b84e51ed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b84e51ed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b84e51ed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b84e51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b84e51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b74610f0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b74610f0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b74610f03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b74610f03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b74610f03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b74610f03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b84e51ed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b84e51ed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5550" y="458025"/>
            <a:ext cx="85131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Criteria</a:t>
            </a:r>
            <a:endParaRPr sz="3500"/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235550" y="2964775"/>
            <a:ext cx="8697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640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          </a:t>
            </a:r>
            <a:r>
              <a:rPr lang="en-GB" sz="3500"/>
              <a:t>QueryDsl</a:t>
            </a:r>
            <a:endParaRPr sz="3500"/>
          </a:p>
        </p:txBody>
      </p:sp>
      <p:cxnSp>
        <p:nvCxnSpPr>
          <p:cNvPr id="66" name="Google Shape;66;p13"/>
          <p:cNvCxnSpPr/>
          <p:nvPr/>
        </p:nvCxnSpPr>
        <p:spPr>
          <a:xfrm flipH="1" rot="10800000">
            <a:off x="2453075" y="1455400"/>
            <a:ext cx="4218900" cy="2412300"/>
          </a:xfrm>
          <a:prstGeom prst="straightConnector1">
            <a:avLst/>
          </a:prstGeom>
          <a:noFill/>
          <a:ln cap="flat" cmpd="sng" w="381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QueryDsl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1567725"/>
            <a:ext cx="85206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LocalDate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today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LocalDate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JPAQueryFactory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 new </a:t>
            </a: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JPAQueryFactory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(entityManager);</a:t>
            </a:r>
            <a:endParaRPr sz="10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QCustomer</a:t>
            </a:r>
            <a:r>
              <a:rPr b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QCustomer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BooleanExpression</a:t>
            </a:r>
            <a:r>
              <a:rPr b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customerHasBirthday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birthday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today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BooleanExpression</a:t>
            </a:r>
            <a:r>
              <a:rPr b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isLongTermCustomer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createdAt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today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minusYears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 u="sng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selectFrom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GB" sz="1050" u="sng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customerHasBirthday.</a:t>
            </a:r>
            <a:r>
              <a:rPr lang="en-GB" sz="1050" u="sng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(isLongTermCustomer)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GB" sz="1050" u="sng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00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How will we execute</a:t>
            </a:r>
            <a:r>
              <a:rPr lang="en-GB" sz="1900"/>
              <a:t> Querydsl predicates </a:t>
            </a:r>
            <a:r>
              <a:rPr lang="en-GB" sz="1900"/>
              <a:t>?</a:t>
            </a:r>
            <a:endParaRPr sz="1900"/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311725" y="1567725"/>
            <a:ext cx="8748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b="1"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JpaRepository</a:t>
            </a:r>
            <a:r>
              <a:rPr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660066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QueryDslPredicateExecutor</a:t>
            </a:r>
            <a:r>
              <a:rPr b="1"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Your query methods here</a:t>
            </a: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175525" y="3176325"/>
            <a:ext cx="88083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175525" y="3176325"/>
            <a:ext cx="8808300" cy="4548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GB" sz="1200">
                <a:solidFill>
                  <a:srgbClr val="6666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00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findAll</a:t>
            </a:r>
            <a:r>
              <a:rPr lang="en-GB" sz="1200">
                <a:solidFill>
                  <a:srgbClr val="6666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200">
                <a:solidFill>
                  <a:srgbClr val="00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customerHasBirthday</a:t>
            </a:r>
            <a:r>
              <a:rPr lang="en-GB" sz="1200">
                <a:solidFill>
                  <a:srgbClr val="6666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000088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GB" sz="1200">
                <a:solidFill>
                  <a:srgbClr val="6666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200">
                <a:solidFill>
                  <a:srgbClr val="00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isLongTermCustomer</a:t>
            </a:r>
            <a:r>
              <a:rPr lang="en-GB" sz="1200">
                <a:solidFill>
                  <a:srgbClr val="6666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666600"/>
              </a:solidFill>
              <a:highlight>
                <a:srgbClr val="FCE5C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Final result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311725" y="1567725"/>
            <a:ext cx="85206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LocalDate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today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LocalDate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QCustomer</a:t>
            </a:r>
            <a:r>
              <a:rPr b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QCustomer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BooleanExpression</a:t>
            </a:r>
            <a:r>
              <a:rPr b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customerHasBirthday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birthday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today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BooleanExpression</a:t>
            </a:r>
            <a:r>
              <a:rPr b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isLongTermCustomer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createdAt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today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minusYears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GB" sz="1150">
                <a:solidFill>
                  <a:srgbClr val="6666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50">
                <a:solidFill>
                  <a:srgbClr val="00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findAll</a:t>
            </a:r>
            <a:r>
              <a:rPr lang="en-GB" sz="1150">
                <a:solidFill>
                  <a:srgbClr val="6666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150">
                <a:solidFill>
                  <a:srgbClr val="00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customerHasBirthday</a:t>
            </a:r>
            <a:r>
              <a:rPr lang="en-GB" sz="1150">
                <a:solidFill>
                  <a:srgbClr val="6666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50">
                <a:solidFill>
                  <a:srgbClr val="000088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GB" sz="1150">
                <a:solidFill>
                  <a:srgbClr val="6666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150">
                <a:solidFill>
                  <a:srgbClr val="00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isLongTermCustomer</a:t>
            </a:r>
            <a:r>
              <a:rPr lang="en-GB" sz="1150">
                <a:solidFill>
                  <a:srgbClr val="6666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50">
              <a:solidFill>
                <a:srgbClr val="666600"/>
              </a:solidFill>
              <a:highlight>
                <a:srgbClr val="FCE5C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Spring Data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1567725"/>
            <a:ext cx="8520600" cy="29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UserRepository </a:t>
            </a:r>
            <a:r>
              <a:rPr lang="en-GB" sz="11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1" lang="en-GB" sz="11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JpaRepository</a:t>
            </a:r>
            <a:r>
              <a:rPr lang="en-GB" sz="11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&lt;User, long&gt;</a:t>
            </a:r>
            <a:r>
              <a:rPr b="1" lang="en-GB" sz="1350">
                <a:solidFill>
                  <a:srgbClr val="2C45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i="1" lang="en-GB" sz="115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JPQL</a:t>
            </a:r>
            <a:endParaRPr i="1" sz="115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@Query</a:t>
            </a:r>
            <a:r>
              <a:rPr b="1"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"SELECT u FROM User u WHERE u.status = 1"</a:t>
            </a:r>
            <a:r>
              <a:rPr b="1"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&lt;User&gt;</a:t>
            </a:r>
            <a:r>
              <a:rPr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findAllActiveUsers</a:t>
            </a:r>
            <a:r>
              <a:rPr b="1"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5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Native</a:t>
            </a:r>
            <a:endParaRPr i="1" sz="115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@Query</a:t>
            </a:r>
            <a:r>
              <a:rPr b="1"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= "SELECT * FROM USERS u WHERE u.status = 1", </a:t>
            </a:r>
            <a:r>
              <a:rPr lang="en-GB" sz="11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nativeQuery</a:t>
            </a:r>
            <a:r>
              <a:rPr b="1"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= true</a:t>
            </a:r>
            <a:r>
              <a:rPr b="1"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Collection&lt;User&gt; findAllActiveUsersNative();</a:t>
            </a: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5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Query creation from method names</a:t>
            </a:r>
            <a:endParaRPr i="1" sz="115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List&lt;User&gt; </a:t>
            </a:r>
            <a:r>
              <a:rPr b="1" lang="en-GB" sz="11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findByFirstnameContainingAndLastnameIsEndingWithAndAgeGreaterThan</a:t>
            </a: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(...);</a:t>
            </a: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</a:t>
            </a:r>
            <a:r>
              <a:rPr lang="en-GB"/>
              <a:t>ain purpose</a:t>
            </a:r>
            <a:endParaRPr/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</a:t>
            </a:r>
            <a:r>
              <a:rPr lang="en-GB"/>
              <a:t>rovide a </a:t>
            </a:r>
            <a:r>
              <a:rPr b="1" lang="en-GB">
                <a:solidFill>
                  <a:srgbClr val="FFFFFF"/>
                </a:solidFill>
                <a:highlight>
                  <a:srgbClr val="666666"/>
                </a:highlight>
              </a:rPr>
              <a:t>type-safe</a:t>
            </a:r>
            <a:r>
              <a:rPr lang="en-GB"/>
              <a:t> way to express a query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6096000" y="4445350"/>
            <a:ext cx="3000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Criteria API / QueryDsl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50" y="831175"/>
            <a:ext cx="85131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Criteria API</a:t>
            </a:r>
            <a:endParaRPr sz="60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Defined by JPA 2.0,  alternative way of defining a JPQL query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Criteria API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1567725"/>
            <a:ext cx="87903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LocalDate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today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LocalDate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CriteriaBuilder</a:t>
            </a:r>
            <a:r>
              <a:rPr b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builder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entityManager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getCriteriaBuilder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CriteriaQuery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query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createQuery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hasBirthday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equal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Customer_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birthday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today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isLongTermCustomer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lessThan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Customer_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createdAt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today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minusYears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 u="sng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 u="sng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hasBirthday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isLongTermCustomer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entityManager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createQuery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 u="sng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)).</a:t>
            </a:r>
            <a:r>
              <a:rPr lang="en-GB" sz="1050" u="sng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getResultList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Specifications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15677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Specification</a:t>
            </a:r>
            <a:r>
              <a:rPr b="1"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1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1"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toPredicate</a:t>
            </a:r>
            <a:r>
              <a:rPr b="1"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1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CriteriaQuery</a:t>
            </a:r>
            <a:r>
              <a:rPr b="1"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CriteriaBuilder</a:t>
            </a:r>
            <a:r>
              <a:rPr b="1"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cb</a:t>
            </a:r>
            <a:r>
              <a:rPr b="1"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</a:t>
            </a:r>
            <a:r>
              <a:rPr lang="en-GB" sz="1800"/>
              <a:t>efine reusable Predicates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1567725"/>
            <a:ext cx="8520600" cy="3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CustomerSpecifications</a:t>
            </a: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Specification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00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customerHasBirthday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Specification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0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1"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toPredicate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CriteriaQuery</a:t>
            </a:r>
            <a:r>
              <a:rPr b="1"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CriteriaBuilder</a:t>
            </a:r>
            <a:r>
              <a:rPr b="1"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cb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00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cb</a:t>
            </a:r>
            <a:r>
              <a:rPr lang="en-GB" sz="1000">
                <a:solidFill>
                  <a:srgbClr val="6666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00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equ</a:t>
            </a:r>
            <a:r>
              <a:rPr lang="en-GB" sz="1000">
                <a:solidFill>
                  <a:srgbClr val="000088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al(customer.get</a:t>
            </a:r>
            <a:r>
              <a:rPr lang="en-GB" sz="1000">
                <a:solidFill>
                  <a:srgbClr val="6666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660066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Customer_</a:t>
            </a:r>
            <a:r>
              <a:rPr lang="en-GB" sz="1000">
                <a:solidFill>
                  <a:srgbClr val="6666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00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birthday</a:t>
            </a:r>
            <a:r>
              <a:rPr lang="en-GB" sz="1000">
                <a:solidFill>
                  <a:srgbClr val="6666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GB" sz="1000">
                <a:solidFill>
                  <a:srgbClr val="00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 today</a:t>
            </a:r>
            <a:r>
              <a:rPr lang="en-GB" sz="1000">
                <a:solidFill>
                  <a:srgbClr val="6666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How will we execute these specifications?</a:t>
            </a:r>
            <a:endParaRPr sz="1900"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1567725"/>
            <a:ext cx="8748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b="1"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JpaRepository</a:t>
            </a:r>
            <a:r>
              <a:rPr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50">
                <a:solidFill>
                  <a:srgbClr val="660066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JpaSpecificationExecutor</a:t>
            </a:r>
            <a:r>
              <a:rPr b="1" lang="en-GB" sz="1150">
                <a:solidFill>
                  <a:srgbClr val="00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Your query methods here</a:t>
            </a: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175525" y="3176325"/>
            <a:ext cx="8808300" cy="4548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GB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findAll</a:t>
            </a:r>
            <a:r>
              <a:rPr lang="en-GB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customerHasBirthday</a:t>
            </a:r>
            <a:r>
              <a:rPr lang="en-GB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()).</a:t>
            </a:r>
            <a:r>
              <a:rPr lang="en-GB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GB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isLongTermCustomer</a:t>
            </a:r>
            <a:r>
              <a:rPr lang="en-GB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()));</a:t>
            </a:r>
            <a:endParaRPr sz="120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50" y="831175"/>
            <a:ext cx="85131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QueryDsl</a:t>
            </a:r>
            <a:endParaRPr sz="6000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Write cleaner and more concise persistence code and domain logic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