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CD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1" d="100"/>
          <a:sy n="71" d="100"/>
        </p:scale>
        <p:origin x="90"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6280644E-DFF6-477B-AD0A-83E449585451}" type="datetimeFigureOut">
              <a:rPr lang="bg-BG" smtClean="0"/>
              <a:t>11.5.2023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F23A984-3F08-4639-835D-21E6DEADEA15}" type="slidenum">
              <a:rPr lang="bg-BG" smtClean="0"/>
              <a:t>‹#›</a:t>
            </a:fld>
            <a:endParaRPr lang="bg-BG"/>
          </a:p>
        </p:txBody>
      </p:sp>
    </p:spTree>
    <p:extLst>
      <p:ext uri="{BB962C8B-B14F-4D97-AF65-F5344CB8AC3E}">
        <p14:creationId xmlns:p14="http://schemas.microsoft.com/office/powerpoint/2010/main" val="400715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6280644E-DFF6-477B-AD0A-83E449585451}" type="datetimeFigureOut">
              <a:rPr lang="bg-BG" smtClean="0"/>
              <a:t>11.5.2023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F23A984-3F08-4639-835D-21E6DEADEA15}" type="slidenum">
              <a:rPr lang="bg-BG" smtClean="0"/>
              <a:t>‹#›</a:t>
            </a:fld>
            <a:endParaRPr lang="bg-BG"/>
          </a:p>
        </p:txBody>
      </p:sp>
    </p:spTree>
    <p:extLst>
      <p:ext uri="{BB962C8B-B14F-4D97-AF65-F5344CB8AC3E}">
        <p14:creationId xmlns:p14="http://schemas.microsoft.com/office/powerpoint/2010/main" val="2438489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6280644E-DFF6-477B-AD0A-83E449585451}" type="datetimeFigureOut">
              <a:rPr lang="bg-BG" smtClean="0"/>
              <a:t>11.5.2023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F23A984-3F08-4639-835D-21E6DEADEA15}" type="slidenum">
              <a:rPr lang="bg-BG" smtClean="0"/>
              <a:t>‹#›</a:t>
            </a:fld>
            <a:endParaRPr lang="bg-BG"/>
          </a:p>
        </p:txBody>
      </p:sp>
    </p:spTree>
    <p:extLst>
      <p:ext uri="{BB962C8B-B14F-4D97-AF65-F5344CB8AC3E}">
        <p14:creationId xmlns:p14="http://schemas.microsoft.com/office/powerpoint/2010/main" val="364597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6280644E-DFF6-477B-AD0A-83E449585451}" type="datetimeFigureOut">
              <a:rPr lang="bg-BG" smtClean="0"/>
              <a:t>11.5.2023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F23A984-3F08-4639-835D-21E6DEADEA15}" type="slidenum">
              <a:rPr lang="bg-BG" smtClean="0"/>
              <a:t>‹#›</a:t>
            </a:fld>
            <a:endParaRPr lang="bg-BG"/>
          </a:p>
        </p:txBody>
      </p:sp>
    </p:spTree>
    <p:extLst>
      <p:ext uri="{BB962C8B-B14F-4D97-AF65-F5344CB8AC3E}">
        <p14:creationId xmlns:p14="http://schemas.microsoft.com/office/powerpoint/2010/main" val="410561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80644E-DFF6-477B-AD0A-83E449585451}" type="datetimeFigureOut">
              <a:rPr lang="bg-BG" smtClean="0"/>
              <a:t>11.5.2023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F23A984-3F08-4639-835D-21E6DEADEA15}" type="slidenum">
              <a:rPr lang="bg-BG" smtClean="0"/>
              <a:t>‹#›</a:t>
            </a:fld>
            <a:endParaRPr lang="bg-BG"/>
          </a:p>
        </p:txBody>
      </p:sp>
    </p:spTree>
    <p:extLst>
      <p:ext uri="{BB962C8B-B14F-4D97-AF65-F5344CB8AC3E}">
        <p14:creationId xmlns:p14="http://schemas.microsoft.com/office/powerpoint/2010/main" val="159236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6280644E-DFF6-477B-AD0A-83E449585451}" type="datetimeFigureOut">
              <a:rPr lang="bg-BG" smtClean="0"/>
              <a:t>11.5.2023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F23A984-3F08-4639-835D-21E6DEADEA15}" type="slidenum">
              <a:rPr lang="bg-BG" smtClean="0"/>
              <a:t>‹#›</a:t>
            </a:fld>
            <a:endParaRPr lang="bg-BG"/>
          </a:p>
        </p:txBody>
      </p:sp>
    </p:spTree>
    <p:extLst>
      <p:ext uri="{BB962C8B-B14F-4D97-AF65-F5344CB8AC3E}">
        <p14:creationId xmlns:p14="http://schemas.microsoft.com/office/powerpoint/2010/main" val="220773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6280644E-DFF6-477B-AD0A-83E449585451}" type="datetimeFigureOut">
              <a:rPr lang="bg-BG" smtClean="0"/>
              <a:t>11.5.2023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4F23A984-3F08-4639-835D-21E6DEADEA15}" type="slidenum">
              <a:rPr lang="bg-BG" smtClean="0"/>
              <a:t>‹#›</a:t>
            </a:fld>
            <a:endParaRPr lang="bg-BG"/>
          </a:p>
        </p:txBody>
      </p:sp>
    </p:spTree>
    <p:extLst>
      <p:ext uri="{BB962C8B-B14F-4D97-AF65-F5344CB8AC3E}">
        <p14:creationId xmlns:p14="http://schemas.microsoft.com/office/powerpoint/2010/main" val="277167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6280644E-DFF6-477B-AD0A-83E449585451}" type="datetimeFigureOut">
              <a:rPr lang="bg-BG" smtClean="0"/>
              <a:t>11.5.2023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4F23A984-3F08-4639-835D-21E6DEADEA15}" type="slidenum">
              <a:rPr lang="bg-BG" smtClean="0"/>
              <a:t>‹#›</a:t>
            </a:fld>
            <a:endParaRPr lang="bg-BG"/>
          </a:p>
        </p:txBody>
      </p:sp>
    </p:spTree>
    <p:extLst>
      <p:ext uri="{BB962C8B-B14F-4D97-AF65-F5344CB8AC3E}">
        <p14:creationId xmlns:p14="http://schemas.microsoft.com/office/powerpoint/2010/main" val="60473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0644E-DFF6-477B-AD0A-83E449585451}" type="datetimeFigureOut">
              <a:rPr lang="bg-BG" smtClean="0"/>
              <a:t>11.5.2023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4F23A984-3F08-4639-835D-21E6DEADEA15}" type="slidenum">
              <a:rPr lang="bg-BG" smtClean="0"/>
              <a:t>‹#›</a:t>
            </a:fld>
            <a:endParaRPr lang="bg-BG"/>
          </a:p>
        </p:txBody>
      </p:sp>
    </p:spTree>
    <p:extLst>
      <p:ext uri="{BB962C8B-B14F-4D97-AF65-F5344CB8AC3E}">
        <p14:creationId xmlns:p14="http://schemas.microsoft.com/office/powerpoint/2010/main" val="130360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80644E-DFF6-477B-AD0A-83E449585451}" type="datetimeFigureOut">
              <a:rPr lang="bg-BG" smtClean="0"/>
              <a:t>11.5.2023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F23A984-3F08-4639-835D-21E6DEADEA15}" type="slidenum">
              <a:rPr lang="bg-BG" smtClean="0"/>
              <a:t>‹#›</a:t>
            </a:fld>
            <a:endParaRPr lang="bg-BG"/>
          </a:p>
        </p:txBody>
      </p:sp>
    </p:spTree>
    <p:extLst>
      <p:ext uri="{BB962C8B-B14F-4D97-AF65-F5344CB8AC3E}">
        <p14:creationId xmlns:p14="http://schemas.microsoft.com/office/powerpoint/2010/main" val="366251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80644E-DFF6-477B-AD0A-83E449585451}" type="datetimeFigureOut">
              <a:rPr lang="bg-BG" smtClean="0"/>
              <a:t>11.5.2023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F23A984-3F08-4639-835D-21E6DEADEA15}" type="slidenum">
              <a:rPr lang="bg-BG" smtClean="0"/>
              <a:t>‹#›</a:t>
            </a:fld>
            <a:endParaRPr lang="bg-BG"/>
          </a:p>
        </p:txBody>
      </p:sp>
    </p:spTree>
    <p:extLst>
      <p:ext uri="{BB962C8B-B14F-4D97-AF65-F5344CB8AC3E}">
        <p14:creationId xmlns:p14="http://schemas.microsoft.com/office/powerpoint/2010/main" val="280839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0644E-DFF6-477B-AD0A-83E449585451}" type="datetimeFigureOut">
              <a:rPr lang="bg-BG" smtClean="0"/>
              <a:t>11.5.2023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3A984-3F08-4639-835D-21E6DEADEA15}" type="slidenum">
              <a:rPr lang="bg-BG" smtClean="0"/>
              <a:t>‹#›</a:t>
            </a:fld>
            <a:endParaRPr lang="bg-BG"/>
          </a:p>
        </p:txBody>
      </p:sp>
    </p:spTree>
    <p:extLst>
      <p:ext uri="{BB962C8B-B14F-4D97-AF65-F5344CB8AC3E}">
        <p14:creationId xmlns:p14="http://schemas.microsoft.com/office/powerpoint/2010/main" val="1913474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CDC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latin typeface="Times New Roman" panose="02020603050405020304" pitchFamily="18" charset="0"/>
                <a:cs typeface="Times New Roman" panose="02020603050405020304" pitchFamily="18" charset="0"/>
              </a:rPr>
              <a:t>                    Файлова система</a:t>
            </a:r>
            <a:endParaRPr lang="bg-B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ru-RU" dirty="0" smtClean="0">
                <a:latin typeface="Times New Roman" panose="02020603050405020304" pitchFamily="18" charset="0"/>
                <a:cs typeface="Times New Roman" panose="02020603050405020304" pitchFamily="18" charset="0"/>
              </a:rPr>
              <a:t>Файлова система (на английски: file system) е регламент, определящ начина на организация, съхранение и наименуване на данните върху носителите на информация. Той определя формата на физическо съхранение на информацията, която е прието да се групира във вид на файлове. Конкретната файлова система определя размера на името на файла, максималния му възможен размер, набора от атрибути на файла. Някои файлови системи предоставят служебни възможности, например, избирателен достъп или криптиране на файловете.</a:t>
            </a:r>
            <a:endParaRPr lang="bg-B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23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CDC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a:t>
            </a:r>
            <a:endParaRPr lang="bg-BG" dirty="0"/>
          </a:p>
        </p:txBody>
      </p:sp>
      <p:sp>
        <p:nvSpPr>
          <p:cNvPr id="3" name="Content Placeholder 2"/>
          <p:cNvSpPr>
            <a:spLocks noGrp="1"/>
          </p:cNvSpPr>
          <p:nvPr>
            <p:ph idx="1"/>
          </p:nvPr>
        </p:nvSpPr>
        <p:spPr>
          <a:xfrm>
            <a:off x="838200" y="925159"/>
            <a:ext cx="10515600" cy="5251804"/>
          </a:xfrm>
        </p:spPr>
        <p:txBody>
          <a:bodyPr/>
          <a:lstStyle/>
          <a:p>
            <a:r>
              <a:rPr lang="ru-RU" dirty="0" smtClean="0">
                <a:latin typeface="Times New Roman" panose="02020603050405020304" pitchFamily="18" charset="0"/>
                <a:cs typeface="Times New Roman" panose="02020603050405020304" pitchFamily="18" charset="0"/>
              </a:rPr>
              <a:t>Файловата система свързва носителя на информация от една страна с приложно-програмния интерфейс за достъп до файловете от друга. Когато приложната програма се обръща към файла, тя не знае как точно е организирана информацията в него, нито какъв точно е физическият ѝ носител (CD, твърд диск, магнитна лента или флашпамет). За програмата са от значение името на файла, неговият размер и атрибути. Тези данни тя получава от драйвера на файловата система. Именно файловата система установява къде и как ще бъде записан файлът върху физическия носител).</a:t>
            </a:r>
            <a:endParaRPr lang="bg-B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30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CDC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a:t>
            </a:r>
            <a:endParaRPr lang="bg-BG" dirty="0"/>
          </a:p>
        </p:txBody>
      </p:sp>
      <p:sp>
        <p:nvSpPr>
          <p:cNvPr id="3" name="Content Placeholder 2"/>
          <p:cNvSpPr>
            <a:spLocks noGrp="1"/>
          </p:cNvSpPr>
          <p:nvPr>
            <p:ph idx="1"/>
          </p:nvPr>
        </p:nvSpPr>
        <p:spPr>
          <a:xfrm>
            <a:off x="838200" y="941294"/>
            <a:ext cx="10999694" cy="5916707"/>
          </a:xfrm>
        </p:spPr>
        <p:txBody>
          <a:bodyPr>
            <a:normAutofit/>
          </a:bodyPr>
          <a:lstStyle/>
          <a:p>
            <a:r>
              <a:rPr lang="ru-RU" dirty="0" smtClean="0">
                <a:latin typeface="Times New Roman" panose="02020603050405020304" pitchFamily="18" charset="0"/>
                <a:cs typeface="Times New Roman" panose="02020603050405020304" pitchFamily="18" charset="0"/>
              </a:rPr>
              <a:t>От гледна точка на операционната система, целият твърд диск представлява съвкупност от клъстери с размер от 512 байта и повече. Драйверите на файловата система организират клъстерите във файлове и директории (които реално са също файлове, съдържащи списъци с файлове). Драйверите следят също така кои от клъстерите се използват, кои са свободни и кои са отбелязани като повредени.</a:t>
            </a:r>
          </a:p>
          <a:p>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Връзката между файловата система и физическите носители на информация не е задължително директна. Съществуват и виртуални файлови системи, както и мрежови файлови системи, които представляват начин за достъп до файлове на отдалечен компютър.</a:t>
            </a:r>
            <a:endParaRPr lang="bg-B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89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CDC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a:t>
            </a:r>
            <a:endParaRPr lang="bg-BG" dirty="0"/>
          </a:p>
        </p:txBody>
      </p:sp>
      <p:sp>
        <p:nvSpPr>
          <p:cNvPr id="3" name="Content Placeholder 2"/>
          <p:cNvSpPr>
            <a:spLocks noGrp="1"/>
          </p:cNvSpPr>
          <p:nvPr>
            <p:ph idx="1"/>
          </p:nvPr>
        </p:nvSpPr>
        <p:spPr>
          <a:xfrm>
            <a:off x="838200" y="968188"/>
            <a:ext cx="10515600" cy="5889811"/>
          </a:xfrm>
        </p:spPr>
        <p:txBody>
          <a:bodyPr>
            <a:normAutofit lnSpcReduction="10000"/>
          </a:bodyPr>
          <a:lstStyle/>
          <a:p>
            <a:r>
              <a:rPr lang="bg-BG" sz="3500" dirty="0" smtClean="0">
                <a:latin typeface="Times New Roman" panose="02020603050405020304" pitchFamily="18" charset="0"/>
                <a:cs typeface="Times New Roman" panose="02020603050405020304" pitchFamily="18" charset="0"/>
              </a:rPr>
              <a:t>Управление на пространството-</a:t>
            </a:r>
          </a:p>
          <a:p>
            <a:pPr marL="0" indent="0">
              <a:buNone/>
            </a:pPr>
            <a:r>
              <a:rPr lang="ru-RU" dirty="0" smtClean="0">
                <a:latin typeface="Times New Roman" panose="02020603050405020304" pitchFamily="18" charset="0"/>
                <a:cs typeface="Times New Roman" panose="02020603050405020304" pitchFamily="18" charset="0"/>
              </a:rPr>
              <a:t>Файловата система е отговорна за организирането на файловете и директориите, и проследяване на това кои области от физическото устройство са заделени за даден файл, и кои са свободни. Тя е алгоритъм, който превежда сложни инструкции (като например „Запиши 300 байта във файл HelloWorld.txt; задай времето на създаване на файла да е текущото време; направи файла достъпен само за мен) в команди (просто казано Пиши и Чети), разбираеми от съответното устройство. При блок устройствата (твърди дискове, флаш памети и др.), файловите системи организират разполагаемото пространство, обединявайки секторите (най-малките физически единици на устройството) в клъстери, които са най-малката логическа единица за запазване на информация и обикновено са с размер от 512 байта (1 сектор) до 64 килобайта (128 сектора). </a:t>
            </a:r>
            <a:endParaRPr lang="bg-B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59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CDC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11337"/>
            <a:ext cx="10515600" cy="1325563"/>
          </a:xfrm>
        </p:spPr>
        <p:txBody>
          <a:bodyPr/>
          <a:lstStyle/>
          <a:p>
            <a:r>
              <a:rPr lang="bg-BG" dirty="0"/>
              <a:t>.</a:t>
            </a:r>
          </a:p>
        </p:txBody>
      </p:sp>
      <p:sp>
        <p:nvSpPr>
          <p:cNvPr id="3" name="Content Placeholder 2"/>
          <p:cNvSpPr>
            <a:spLocks noGrp="1"/>
          </p:cNvSpPr>
          <p:nvPr>
            <p:ph idx="1"/>
          </p:nvPr>
        </p:nvSpPr>
        <p:spPr>
          <a:xfrm>
            <a:off x="838200" y="860612"/>
            <a:ext cx="10515600" cy="5316351"/>
          </a:xfrm>
        </p:spPr>
        <p:txBody>
          <a:bodyPr>
            <a:normAutofit/>
          </a:bodyPr>
          <a:lstStyle/>
          <a:p>
            <a:r>
              <a:rPr lang="ru-RU" dirty="0" smtClean="0">
                <a:latin typeface="Times New Roman" panose="02020603050405020304" pitchFamily="18" charset="0"/>
                <a:cs typeface="Times New Roman" panose="02020603050405020304" pitchFamily="18" charset="0"/>
              </a:rPr>
              <a:t>Когато един файл бъде създаден, файловата система заделя необходимото място на физическия носител. Това място, по възможност, е съставено от последователни сектори. Когато файловете се изтриват, това което всъщност се случва е, че мястото което те са заемали се счита за освободено и възможно за използване от други файлове. С времето тези процеси на запазване и освобождаване създават редуващи се заети и освободени пространства на носителя. Това е известно като фрагментация на свободното пространство. Когато се създава файл, и няма достатъчно голям размер от последователни освободени сектори, в които файла да бъде записан, файловата система използва множество освободени пространства и записва в тях файла на фрагменти (части). </a:t>
            </a:r>
            <a:endParaRPr lang="bg-B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45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CDC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772179"/>
            <a:ext cx="9956203" cy="1325563"/>
          </a:xfrm>
        </p:spPr>
        <p:txBody>
          <a:bodyPr/>
          <a:lstStyle/>
          <a:p>
            <a:r>
              <a:rPr lang="bg-BG" dirty="0" smtClean="0"/>
              <a:t>.</a:t>
            </a:r>
            <a:endParaRPr lang="bg-BG" dirty="0"/>
          </a:p>
        </p:txBody>
      </p:sp>
      <p:sp>
        <p:nvSpPr>
          <p:cNvPr id="3" name="Content Placeholder 2"/>
          <p:cNvSpPr>
            <a:spLocks noGrp="1"/>
          </p:cNvSpPr>
          <p:nvPr>
            <p:ph idx="1"/>
          </p:nvPr>
        </p:nvSpPr>
        <p:spPr>
          <a:xfrm>
            <a:off x="838200" y="1301675"/>
            <a:ext cx="10515600" cy="4875288"/>
          </a:xfrm>
        </p:spPr>
        <p:txBody>
          <a:bodyPr>
            <a:normAutofit/>
          </a:bodyPr>
          <a:lstStyle/>
          <a:p>
            <a:r>
              <a:rPr lang="bg-BG" sz="3200" dirty="0" smtClean="0">
                <a:latin typeface="Times New Roman" panose="02020603050405020304" pitchFamily="18" charset="0"/>
                <a:cs typeface="Times New Roman" panose="02020603050405020304" pitchFamily="18" charset="0"/>
              </a:rPr>
              <a:t>Надеждност на файловата система-</a:t>
            </a:r>
          </a:p>
          <a:p>
            <a:pPr marL="0" indent="0">
              <a:buNone/>
            </a:pPr>
            <a:r>
              <a:rPr lang="ru-RU" sz="3200" dirty="0" smtClean="0">
                <a:latin typeface="Times New Roman" panose="02020603050405020304" pitchFamily="18" charset="0"/>
                <a:cs typeface="Times New Roman" panose="02020603050405020304" pitchFamily="18" charset="0"/>
              </a:rPr>
              <a:t>Файловата система може да се провали поради три основни причини – повреда на физическия носител, битрот, или липса на интегритет (цялостност на информацията).</a:t>
            </a:r>
            <a:endParaRPr lang="bg-BG"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385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584</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                    Файлова система</vt:lpstr>
      <vt:lpstr>.</vt:lpstr>
      <vt:lpstr>.</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Файлова система</dc:title>
  <dc:creator>user</dc:creator>
  <cp:lastModifiedBy>user</cp:lastModifiedBy>
  <cp:revision>1</cp:revision>
  <dcterms:created xsi:type="dcterms:W3CDTF">2023-05-11T08:20:38Z</dcterms:created>
  <dcterms:modified xsi:type="dcterms:W3CDTF">2023-05-11T08:28:50Z</dcterms:modified>
</cp:coreProperties>
</file>