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8FED6D4D-0622-4AEB-B1AF-FDFBAED48EA3}" type="datetimeFigureOut">
              <a:rPr lang="bg-BG" smtClean="0"/>
              <a:t>11.5.2023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997CBA69-7846-43DB-8374-814CD18DE01E}" type="slidenum">
              <a:rPr lang="bg-BG" smtClean="0"/>
              <a:t>‹#›</a:t>
            </a:fld>
            <a:endParaRPr lang="bg-BG"/>
          </a:p>
        </p:txBody>
      </p:sp>
    </p:spTree>
    <p:extLst>
      <p:ext uri="{BB962C8B-B14F-4D97-AF65-F5344CB8AC3E}">
        <p14:creationId xmlns:p14="http://schemas.microsoft.com/office/powerpoint/2010/main" val="59450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FED6D4D-0622-4AEB-B1AF-FDFBAED48EA3}" type="datetimeFigureOut">
              <a:rPr lang="bg-BG" smtClean="0"/>
              <a:t>11.5.2023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997CBA69-7846-43DB-8374-814CD18DE01E}" type="slidenum">
              <a:rPr lang="bg-BG" smtClean="0"/>
              <a:t>‹#›</a:t>
            </a:fld>
            <a:endParaRPr lang="bg-BG"/>
          </a:p>
        </p:txBody>
      </p:sp>
    </p:spTree>
    <p:extLst>
      <p:ext uri="{BB962C8B-B14F-4D97-AF65-F5344CB8AC3E}">
        <p14:creationId xmlns:p14="http://schemas.microsoft.com/office/powerpoint/2010/main" val="104241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FED6D4D-0622-4AEB-B1AF-FDFBAED48EA3}" type="datetimeFigureOut">
              <a:rPr lang="bg-BG" smtClean="0"/>
              <a:t>11.5.2023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997CBA69-7846-43DB-8374-814CD18DE01E}" type="slidenum">
              <a:rPr lang="bg-BG" smtClean="0"/>
              <a:t>‹#›</a:t>
            </a:fld>
            <a:endParaRPr lang="bg-BG"/>
          </a:p>
        </p:txBody>
      </p:sp>
    </p:spTree>
    <p:extLst>
      <p:ext uri="{BB962C8B-B14F-4D97-AF65-F5344CB8AC3E}">
        <p14:creationId xmlns:p14="http://schemas.microsoft.com/office/powerpoint/2010/main" val="167979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FED6D4D-0622-4AEB-B1AF-FDFBAED48EA3}" type="datetimeFigureOut">
              <a:rPr lang="bg-BG" smtClean="0"/>
              <a:t>11.5.2023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997CBA69-7846-43DB-8374-814CD18DE01E}" type="slidenum">
              <a:rPr lang="bg-BG" smtClean="0"/>
              <a:t>‹#›</a:t>
            </a:fld>
            <a:endParaRPr lang="bg-BG"/>
          </a:p>
        </p:txBody>
      </p:sp>
    </p:spTree>
    <p:extLst>
      <p:ext uri="{BB962C8B-B14F-4D97-AF65-F5344CB8AC3E}">
        <p14:creationId xmlns:p14="http://schemas.microsoft.com/office/powerpoint/2010/main" val="15324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ED6D4D-0622-4AEB-B1AF-FDFBAED48EA3}" type="datetimeFigureOut">
              <a:rPr lang="bg-BG" smtClean="0"/>
              <a:t>11.5.2023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997CBA69-7846-43DB-8374-814CD18DE01E}" type="slidenum">
              <a:rPr lang="bg-BG" smtClean="0"/>
              <a:t>‹#›</a:t>
            </a:fld>
            <a:endParaRPr lang="bg-BG"/>
          </a:p>
        </p:txBody>
      </p:sp>
    </p:spTree>
    <p:extLst>
      <p:ext uri="{BB962C8B-B14F-4D97-AF65-F5344CB8AC3E}">
        <p14:creationId xmlns:p14="http://schemas.microsoft.com/office/powerpoint/2010/main" val="249903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8FED6D4D-0622-4AEB-B1AF-FDFBAED48EA3}" type="datetimeFigureOut">
              <a:rPr lang="bg-BG" smtClean="0"/>
              <a:t>11.5.2023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997CBA69-7846-43DB-8374-814CD18DE01E}" type="slidenum">
              <a:rPr lang="bg-BG" smtClean="0"/>
              <a:t>‹#›</a:t>
            </a:fld>
            <a:endParaRPr lang="bg-BG"/>
          </a:p>
        </p:txBody>
      </p:sp>
    </p:spTree>
    <p:extLst>
      <p:ext uri="{BB962C8B-B14F-4D97-AF65-F5344CB8AC3E}">
        <p14:creationId xmlns:p14="http://schemas.microsoft.com/office/powerpoint/2010/main" val="244800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8FED6D4D-0622-4AEB-B1AF-FDFBAED48EA3}" type="datetimeFigureOut">
              <a:rPr lang="bg-BG" smtClean="0"/>
              <a:t>11.5.2023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997CBA69-7846-43DB-8374-814CD18DE01E}" type="slidenum">
              <a:rPr lang="bg-BG" smtClean="0"/>
              <a:t>‹#›</a:t>
            </a:fld>
            <a:endParaRPr lang="bg-BG"/>
          </a:p>
        </p:txBody>
      </p:sp>
    </p:spTree>
    <p:extLst>
      <p:ext uri="{BB962C8B-B14F-4D97-AF65-F5344CB8AC3E}">
        <p14:creationId xmlns:p14="http://schemas.microsoft.com/office/powerpoint/2010/main" val="94133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8FED6D4D-0622-4AEB-B1AF-FDFBAED48EA3}" type="datetimeFigureOut">
              <a:rPr lang="bg-BG" smtClean="0"/>
              <a:t>11.5.2023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997CBA69-7846-43DB-8374-814CD18DE01E}" type="slidenum">
              <a:rPr lang="bg-BG" smtClean="0"/>
              <a:t>‹#›</a:t>
            </a:fld>
            <a:endParaRPr lang="bg-BG"/>
          </a:p>
        </p:txBody>
      </p:sp>
    </p:spTree>
    <p:extLst>
      <p:ext uri="{BB962C8B-B14F-4D97-AF65-F5344CB8AC3E}">
        <p14:creationId xmlns:p14="http://schemas.microsoft.com/office/powerpoint/2010/main" val="404101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D6D4D-0622-4AEB-B1AF-FDFBAED48EA3}" type="datetimeFigureOut">
              <a:rPr lang="bg-BG" smtClean="0"/>
              <a:t>11.5.2023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997CBA69-7846-43DB-8374-814CD18DE01E}" type="slidenum">
              <a:rPr lang="bg-BG" smtClean="0"/>
              <a:t>‹#›</a:t>
            </a:fld>
            <a:endParaRPr lang="bg-BG"/>
          </a:p>
        </p:txBody>
      </p:sp>
    </p:spTree>
    <p:extLst>
      <p:ext uri="{BB962C8B-B14F-4D97-AF65-F5344CB8AC3E}">
        <p14:creationId xmlns:p14="http://schemas.microsoft.com/office/powerpoint/2010/main" val="3189912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ED6D4D-0622-4AEB-B1AF-FDFBAED48EA3}" type="datetimeFigureOut">
              <a:rPr lang="bg-BG" smtClean="0"/>
              <a:t>11.5.2023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997CBA69-7846-43DB-8374-814CD18DE01E}" type="slidenum">
              <a:rPr lang="bg-BG" smtClean="0"/>
              <a:t>‹#›</a:t>
            </a:fld>
            <a:endParaRPr lang="bg-BG"/>
          </a:p>
        </p:txBody>
      </p:sp>
    </p:spTree>
    <p:extLst>
      <p:ext uri="{BB962C8B-B14F-4D97-AF65-F5344CB8AC3E}">
        <p14:creationId xmlns:p14="http://schemas.microsoft.com/office/powerpoint/2010/main" val="288686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ED6D4D-0622-4AEB-B1AF-FDFBAED48EA3}" type="datetimeFigureOut">
              <a:rPr lang="bg-BG" smtClean="0"/>
              <a:t>11.5.2023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997CBA69-7846-43DB-8374-814CD18DE01E}" type="slidenum">
              <a:rPr lang="bg-BG" smtClean="0"/>
              <a:t>‹#›</a:t>
            </a:fld>
            <a:endParaRPr lang="bg-BG"/>
          </a:p>
        </p:txBody>
      </p:sp>
    </p:spTree>
    <p:extLst>
      <p:ext uri="{BB962C8B-B14F-4D97-AF65-F5344CB8AC3E}">
        <p14:creationId xmlns:p14="http://schemas.microsoft.com/office/powerpoint/2010/main" val="211427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D6D4D-0622-4AEB-B1AF-FDFBAED48EA3}" type="datetimeFigureOut">
              <a:rPr lang="bg-BG" smtClean="0"/>
              <a:t>11.5.2023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CBA69-7846-43DB-8374-814CD18DE01E}" type="slidenum">
              <a:rPr lang="bg-BG" smtClean="0"/>
              <a:t>‹#›</a:t>
            </a:fld>
            <a:endParaRPr lang="bg-BG"/>
          </a:p>
        </p:txBody>
      </p:sp>
    </p:spTree>
    <p:extLst>
      <p:ext uri="{BB962C8B-B14F-4D97-AF65-F5344CB8AC3E}">
        <p14:creationId xmlns:p14="http://schemas.microsoft.com/office/powerpoint/2010/main" val="2931860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bg-BG" dirty="0" smtClean="0"/>
              <a:t> </a:t>
            </a:r>
            <a:r>
              <a:rPr lang="en-US" dirty="0" smtClean="0">
                <a:latin typeface="Times New Roman" panose="02020603050405020304" pitchFamily="18" charset="0"/>
                <a:cs typeface="Times New Roman" panose="02020603050405020304" pitchFamily="18" charset="0"/>
              </a:rPr>
              <a:t>ASP.NET</a:t>
            </a:r>
            <a:endParaRPr lang="bg-B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3200" dirty="0" smtClean="0">
                <a:latin typeface="Times New Roman" panose="02020603050405020304" pitchFamily="18" charset="0"/>
                <a:cs typeface="Times New Roman" panose="02020603050405020304" pitchFamily="18" charset="0"/>
              </a:rPr>
              <a:t>1. </a:t>
            </a:r>
            <a:r>
              <a:rPr lang="ru-RU" sz="3200" dirty="0" smtClean="0">
                <a:latin typeface="Times New Roman" panose="02020603050405020304" pitchFamily="18" charset="0"/>
                <a:cs typeface="Times New Roman" panose="02020603050405020304" pitchFamily="18" charset="0"/>
              </a:rPr>
              <a:t>ASP.NET</a:t>
            </a:r>
            <a:r>
              <a:rPr lang="en-US" sz="3200" dirty="0" smtClean="0">
                <a:latin typeface="Times New Roman" panose="02020603050405020304" pitchFamily="18" charset="0"/>
                <a:cs typeface="Times New Roman" panose="02020603050405020304" pitchFamily="18" charset="0"/>
              </a:rPr>
              <a:t>-</a:t>
            </a:r>
          </a:p>
          <a:p>
            <a:pPr marL="0" indent="0">
              <a:buNone/>
            </a:pPr>
            <a:r>
              <a:rPr lang="ru-RU" dirty="0" smtClean="0">
                <a:latin typeface="Times New Roman" panose="02020603050405020304" pitchFamily="18" charset="0"/>
                <a:cs typeface="Times New Roman" panose="02020603050405020304" pitchFamily="18" charset="0"/>
              </a:rPr>
              <a:t> (на английски: Active Server Pages за .NET) е технология за създаване на уебсайтове, онлайн и уеб приложения, а също особено за уеб услуги, разработвана от „Майкрософт“ [1]. За първи път е публикувана през януари 2002 с версия 1.0 на .NET Framework и продължава Microsoft Active Server Pages (ASP) технологията като непрекъснато се добавят нови програмни разширения, за тази технология на Майкрософт, макар че не може да се каже, че е променяна или подобрена версия на ASP, а само допълвана.</a:t>
            </a:r>
            <a:endParaRPr lang="bg-B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3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bg-BG" dirty="0"/>
          </a:p>
        </p:txBody>
      </p:sp>
      <p:sp>
        <p:nvSpPr>
          <p:cNvPr id="3" name="Content Placeholder 2"/>
          <p:cNvSpPr>
            <a:spLocks noGrp="1"/>
          </p:cNvSpPr>
          <p:nvPr>
            <p:ph idx="1"/>
          </p:nvPr>
        </p:nvSpPr>
        <p:spPr>
          <a:xfrm>
            <a:off x="838200" y="1108038"/>
            <a:ext cx="10515600" cy="5626249"/>
          </a:xfrm>
        </p:spPr>
        <p:txBody>
          <a:bodyPr>
            <a:normAutofit fontScale="92500" lnSpcReduction="20000"/>
          </a:bodyPr>
          <a:lstStyle/>
          <a:p>
            <a:pPr marL="0" indent="0">
              <a:buNone/>
            </a:pPr>
            <a:r>
              <a:rPr lang="en-US" sz="3800" dirty="0" smtClean="0">
                <a:latin typeface="Times New Roman" panose="02020603050405020304" pitchFamily="18" charset="0"/>
                <a:cs typeface="Times New Roman" panose="02020603050405020304" pitchFamily="18" charset="0"/>
              </a:rPr>
              <a:t>2. </a:t>
            </a:r>
            <a:r>
              <a:rPr lang="bg-BG" sz="3800" dirty="0" smtClean="0">
                <a:latin typeface="Times New Roman" panose="02020603050405020304" pitchFamily="18" charset="0"/>
                <a:cs typeface="Times New Roman" panose="02020603050405020304" pitchFamily="18" charset="0"/>
              </a:rPr>
              <a:t>История</a:t>
            </a:r>
            <a:r>
              <a:rPr lang="en-US" sz="3800" dirty="0" smtClean="0">
                <a:latin typeface="Times New Roman" panose="02020603050405020304" pitchFamily="18" charset="0"/>
                <a:cs typeface="Times New Roman" panose="02020603050405020304" pitchFamily="18" charset="0"/>
              </a:rPr>
              <a:t>-</a:t>
            </a:r>
          </a:p>
          <a:p>
            <a:pPr marL="0" indent="0">
              <a:buNone/>
            </a:pPr>
            <a:r>
              <a:rPr lang="ru-RU" dirty="0" smtClean="0">
                <a:latin typeface="Times New Roman" panose="02020603050405020304" pitchFamily="18" charset="0"/>
                <a:cs typeface="Times New Roman" panose="02020603050405020304" pitchFamily="18" charset="0"/>
              </a:rPr>
              <a:t>След излизането на Internet Information Services (IIS) 4.0 през 1997 г. Microsoft започва проучване за възможностите за преминаване към нов модел уеб приложение, което ще разреши проблемите с класическото ASP и честите оплаквания от него. Особено внимание се отделя за разделянето съдържанието и „чистия“ код. Марк Андерс, мениджър в екипа IIS, и Скот Гътри, който се присъединява към Microsoft през 1997 г., са натоварени със задача да определят как ще изглежда този модел. Първоначалният проект е разработен в продължение на два месеца от Андерс и Гътри.</a:t>
            </a:r>
          </a:p>
          <a:p>
            <a:pPr marL="0" indent="0">
              <a:buNone/>
            </a:pPr>
            <a:r>
              <a:rPr lang="ru-RU" dirty="0" smtClean="0">
                <a:latin typeface="Times New Roman" panose="02020603050405020304" pitchFamily="18" charset="0"/>
                <a:cs typeface="Times New Roman" panose="02020603050405020304" pitchFamily="18" charset="0"/>
              </a:rPr>
              <a:t>След четири години на разработка и поредица от бета-версии през 2000 г. и 2001 г. е пусната на 5 януари 2002 г. ASP.NET 1.0 в рамките на версия 1.0 на .NET Framework. Дори и преди датата на излизане са написани десетки книги за ASP.NET. Microsoft го насърчава силно като част от платформата си за уеб услуги. Гътри става продуктов мениджър на звено ASP.NET, като продължава развитието с бързи темпове. Версия 1.1 е пусната на 24 април 2003 г. като част от Windows Server 2003. Версия 1.1 е подобряване на ASP.NET с поддръжка на мобилни устройства.</a:t>
            </a:r>
            <a:endParaRPr lang="bg-B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3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bg-BG" dirty="0"/>
          </a:p>
        </p:txBody>
      </p:sp>
      <p:sp>
        <p:nvSpPr>
          <p:cNvPr id="3" name="Content Placeholder 2"/>
          <p:cNvSpPr>
            <a:spLocks noGrp="1"/>
          </p:cNvSpPr>
          <p:nvPr>
            <p:ph idx="1"/>
          </p:nvPr>
        </p:nvSpPr>
        <p:spPr>
          <a:xfrm>
            <a:off x="838200" y="1065006"/>
            <a:ext cx="10515600" cy="5464885"/>
          </a:xfrm>
        </p:spPr>
        <p:txBody>
          <a:bodyPr>
            <a:normAutofit fontScale="92500" lnSpcReduction="10000"/>
          </a:bodyPr>
          <a:lstStyle/>
          <a:p>
            <a:pPr marL="0" indent="0">
              <a:buNone/>
            </a:pPr>
            <a:r>
              <a:rPr lang="en-US" sz="3500" dirty="0" smtClean="0">
                <a:latin typeface="Times New Roman" panose="02020603050405020304" pitchFamily="18" charset="0"/>
                <a:cs typeface="Times New Roman" panose="02020603050405020304" pitchFamily="18" charset="0"/>
              </a:rPr>
              <a:t>3. </a:t>
            </a:r>
            <a:r>
              <a:rPr lang="bg-BG" sz="3500" dirty="0" smtClean="0">
                <a:latin typeface="Times New Roman" panose="02020603050405020304" pitchFamily="18" charset="0"/>
                <a:cs typeface="Times New Roman" panose="02020603050405020304" pitchFamily="18" charset="0"/>
              </a:rPr>
              <a:t>Свойства</a:t>
            </a:r>
            <a:r>
              <a:rPr lang="en-US" sz="3500" dirty="0" smtClean="0">
                <a:latin typeface="Times New Roman" panose="02020603050405020304" pitchFamily="18" charset="0"/>
                <a:cs typeface="Times New Roman" panose="02020603050405020304" pitchFamily="18" charset="0"/>
              </a:rPr>
              <a:t>-</a:t>
            </a:r>
          </a:p>
          <a:p>
            <a:pPr marL="0" indent="0">
              <a:buNone/>
            </a:pPr>
            <a:r>
              <a:rPr lang="en-US" sz="3200" dirty="0" smtClean="0">
                <a:latin typeface="Times New Roman" panose="02020603050405020304" pitchFamily="18" charset="0"/>
                <a:cs typeface="Times New Roman" panose="02020603050405020304" pitchFamily="18" charset="0"/>
              </a:rPr>
              <a:t>-</a:t>
            </a:r>
            <a:r>
              <a:rPr lang="ru-RU" sz="3200" dirty="0" smtClean="0">
                <a:latin typeface="Times New Roman" panose="02020603050405020304" pitchFamily="18" charset="0"/>
                <a:cs typeface="Times New Roman" panose="02020603050405020304" pitchFamily="18" charset="0"/>
              </a:rPr>
              <a:t>ASP.NET цели производителност спрямо останалите скрипт базирани технологии (включително класическия ASP), като компилира сървърно кода в един или повече DLL файлове на уеб сървъра. Тази компилация става автоматично, когато страницата бива заредена за пръв път (което от своя страна означава, че програмистът не трябва да изпълнява отделни компилации за страниците). Това комбинира лекотата на разработване, предлагана от скриптовите езици, с производителността на бинарните операции. Трябва да се има предвид обаче, че самата компилация може да причини забележимо забавяне при потребителя, когато редактираната страница бива изискана за пръв път от уеб сървъра, но това забавяне не би се появило отново преди следваща промяна.</a:t>
            </a:r>
            <a:endParaRPr lang="bg-BG"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56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bg-BG" dirty="0"/>
          </a:p>
        </p:txBody>
      </p:sp>
      <p:sp>
        <p:nvSpPr>
          <p:cNvPr id="3" name="Content Placeholder 2"/>
          <p:cNvSpPr>
            <a:spLocks noGrp="1"/>
          </p:cNvSpPr>
          <p:nvPr>
            <p:ph idx="1"/>
          </p:nvPr>
        </p:nvSpPr>
        <p:spPr>
          <a:xfrm>
            <a:off x="838200" y="892885"/>
            <a:ext cx="10515600" cy="5284078"/>
          </a:xfrm>
        </p:spPr>
        <p:txBody>
          <a:bodyPr/>
          <a:lstStyle/>
          <a:p>
            <a:pPr marL="0" indent="0">
              <a:buNone/>
            </a:pPr>
            <a:r>
              <a:rPr lang="en-US" dirty="0" smtClean="0"/>
              <a:t>-</a:t>
            </a:r>
            <a:r>
              <a:rPr lang="ru-RU" dirty="0" smtClean="0"/>
              <a:t>ASPX и необходимите ресурси се поставят на виртуален хост на Internet Information Services сървър (или друг сървър, съвместим с ASP.NET). Когато потребителят за пръв път поиска да зареди страница, .NET Framework анализира и компилира файловете в .NET асембли и изпраща отговор; при последвалите зареждания се извикват от DLL файловете. ASP.NET има възможността да компилира цели сайтове на части от по 1000 файла при първо зареждане. Ако забавянето е значително или причинява проблеми, големината на самите части може да бъде променяна.</a:t>
            </a:r>
            <a:endParaRPr lang="bg-BG" dirty="0"/>
          </a:p>
        </p:txBody>
      </p:sp>
    </p:spTree>
    <p:extLst>
      <p:ext uri="{BB962C8B-B14F-4D97-AF65-F5344CB8AC3E}">
        <p14:creationId xmlns:p14="http://schemas.microsoft.com/office/powerpoint/2010/main" val="8905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70037"/>
          </a:xfrm>
        </p:spPr>
        <p:txBody>
          <a:bodyPr/>
          <a:lstStyle/>
          <a:p>
            <a:r>
              <a:rPr lang="en-US" dirty="0" smtClean="0"/>
              <a:t>.</a:t>
            </a:r>
            <a:endParaRPr lang="bg-BG" dirty="0"/>
          </a:p>
        </p:txBody>
      </p:sp>
      <p:sp>
        <p:nvSpPr>
          <p:cNvPr id="3" name="Content Placeholder 2"/>
          <p:cNvSpPr>
            <a:spLocks noGrp="1"/>
          </p:cNvSpPr>
          <p:nvPr>
            <p:ph idx="1"/>
          </p:nvPr>
        </p:nvSpPr>
        <p:spPr>
          <a:xfrm>
            <a:off x="838200" y="860612"/>
            <a:ext cx="10515600" cy="5316351"/>
          </a:xfrm>
        </p:spPr>
        <p:txBody>
          <a:bodyPr/>
          <a:lstStyle/>
          <a:p>
            <a:pPr marL="0" indent="0">
              <a:buNone/>
            </a:pP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ASP.NET е изградена въз основа на Common Language Runtime (CLR), което позволява на програмистите да пишат ASP.NET код, като използват .NET език по избор.</a:t>
            </a:r>
          </a:p>
          <a:p>
            <a:pPr marL="0" indent="0">
              <a:buNone/>
            </a:pPr>
            <a:r>
              <a:rPr lang="ru-RU" dirty="0" smtClean="0">
                <a:latin typeface="Times New Roman" panose="02020603050405020304" pitchFamily="18" charset="0"/>
                <a:cs typeface="Times New Roman" panose="02020603050405020304" pitchFamily="18" charset="0"/>
              </a:rPr>
              <a:t>Програмистите могат също да изберат да компилират предварително своите файлове, преди поставянето им на сървъра, използвайки MS Visual Studio, елиминирайки нуждата от първоначалното компилиране в уеб средата. Това елиминира и нуждата от качване на изходен код на уеб сървъра. Той поддържа и предварително компилиран текст.</a:t>
            </a:r>
            <a:endParaRPr lang="bg-B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85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spTree>
    <p:extLst>
      <p:ext uri="{BB962C8B-B14F-4D97-AF65-F5344CB8AC3E}">
        <p14:creationId xmlns:p14="http://schemas.microsoft.com/office/powerpoint/2010/main" val="2608780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614</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                                ASP.NET</vt:lpstr>
      <vt:lpstr>.</vt:lpstr>
      <vt:lpstr>.</vt:lpstr>
      <vt:lpstr>.</vt:lpstr>
      <vt:lpst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dc:title>
  <dc:creator>user</dc:creator>
  <cp:lastModifiedBy>user</cp:lastModifiedBy>
  <cp:revision>2</cp:revision>
  <dcterms:created xsi:type="dcterms:W3CDTF">2023-05-11T07:21:21Z</dcterms:created>
  <dcterms:modified xsi:type="dcterms:W3CDTF">2023-05-11T07:34:15Z</dcterms:modified>
</cp:coreProperties>
</file>