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2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62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08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7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25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25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84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074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40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16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2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93DD-B379-4C78-AA46-5C3C0021141F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B079-5FA0-4A1E-9650-9B582FF7C78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14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bg.wikipedia.org/wiki/%D0%A3%D1%81%D1%82%D1%80%D0%BE%D0%B9%D1%81%D1%82%D0%B2%D0%BE" TargetMode="External"/><Relationship Id="rId7" Type="http://schemas.openxmlformats.org/officeDocument/2006/relationships/hyperlink" Target="https://bg.wikipedia.org/w/index.php?title=%D0%95%D0%BB%D0%B5%D0%BA%D1%82%D1%80%D0%BE%D0%BC%D0%B0%D0%B3%D0%BD%D0%B8%D1%82%D0%BD%D0%B0_%D0%B5%D0%BD%D0%B5%D1%80%D0%B3%D0%B8%D1%8F&amp;action=edit&amp;redlink=1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bg.wikipedia.org/wiki/%D0%95%D0%BB%D0%B5%D0%BA%D1%82%D1%80%D0%BE%D0%BC%D0%B0%D0%B3%D0%BD%D0%B8%D1%82%D0%BD%D0%BE_%D0%BF%D0%BE%D0%BB%D0%B5" TargetMode="External"/><Relationship Id="rId11" Type="http://schemas.openxmlformats.org/officeDocument/2006/relationships/image" Target="../media/image1.wmf"/><Relationship Id="rId5" Type="http://schemas.openxmlformats.org/officeDocument/2006/relationships/hyperlink" Target="https://bg.wikipedia.org/wiki/%D0%95%D0%BB%D0%B5%D0%BA%D1%82%D1%80%D0%BE%D0%BD" TargetMode="External"/><Relationship Id="rId10" Type="http://schemas.openxmlformats.org/officeDocument/2006/relationships/oleObject" Target="../embeddings/oleObject1.bin"/><Relationship Id="rId4" Type="http://schemas.openxmlformats.org/officeDocument/2006/relationships/hyperlink" Target="https://bg.wikipedia.org/wiki/%D0%95%D0%BB%D0%B5%D0%BA%D1%82%D1%80%D0%BE%D0%BD%D0%BD%D0%B0_%D1%81%D1%85%D0%B5%D0%BC%D0%B0" TargetMode="Externa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iki/%D0%9A%D0%B0%D1%82%D0%BE%D0%B4" TargetMode="External"/><Relationship Id="rId3" Type="http://schemas.openxmlformats.org/officeDocument/2006/relationships/hyperlink" Target="https://bg.wikipedia.org/wiki/%D0%95%D0%BB%D0%B5%D0%BA%D1%82%D1%80%D0%BE%D0%B4" TargetMode="External"/><Relationship Id="rId7" Type="http://schemas.openxmlformats.org/officeDocument/2006/relationships/hyperlink" Target="https://bg.wikipedia.org/wiki/%D0%90%D0%BD%D0%BE%D0%B4" TargetMode="External"/><Relationship Id="rId2" Type="http://schemas.openxmlformats.org/officeDocument/2006/relationships/hyperlink" Target="https://bg.wikipedia.org/w/index.php?title=%D0%95%D0%BB%D0%B5%D0%BA%D1%82%D1%80%D0%BE%D0%BD%D0%B5%D0%BD_%D0%B5%D0%BB%D0%B5%D0%BC%D0%B5%D0%BD%D1%82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95%D0%BB%D0%B5%D0%BA%D1%82%D1%80%D0%B8%D1%87%D0%B5%D1%81%D0%BA%D0%BE_%D0%BD%D0%B0%D0%BF%D1%80%D0%B5%D0%B6%D0%B5%D0%BD%D0%B8%D0%B5" TargetMode="External"/><Relationship Id="rId5" Type="http://schemas.openxmlformats.org/officeDocument/2006/relationships/hyperlink" Target="https://bg.wikipedia.org/wiki/%D0%95%D0%BB%D0%B5%D0%BA%D1%82%D1%80%D0%B8%D1%87%D0%B5%D1%81%D0%BA%D0%B8_%D1%82%D0%BE%D0%BA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bg.wikipedia.org/wiki/%D0%9F%D1%80%D0%BE%D0%B2%D0%BE%D0%B4%D0%B8%D0%BC%D0%BE%D1%81%D1%82" TargetMode="External"/><Relationship Id="rId9" Type="http://schemas.openxmlformats.org/officeDocument/2006/relationships/hyperlink" Target="https://bg.wikipedia.org/wiki/%D0%95%D0%BB%D0%B5%D0%BA%D1%82%D1%80%D0%BE%D0%BD%D0%BD%D0%B0_%D0%BB%D0%B0%D0%BC%D0%BF%D0%B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4%D0%B8%D0%BE%D0%B4#cite_note-1" TargetMode="External"/><Relationship Id="rId2" Type="http://schemas.openxmlformats.org/officeDocument/2006/relationships/hyperlink" Target="https://bg.wikipedia.org/w/index.php?title=%D0%A4%D1%80%D0%B5%D0%B4%D0%B5%D1%80%D0%B8%D0%BA_%D0%93%D1%8A%D1%82%D1%80%D0%B8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.wikipedia.org/w/index.php?title=%D0%95%D0%BB%D0%B5%D0%BA%D1%82%D1%80%D0%BE%D1%81%D0%BA%D0%BE%D0%BF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A4%D0%BB%D1%83%D0%B8%D0%B4" TargetMode="External"/><Relationship Id="rId2" Type="http://schemas.openxmlformats.org/officeDocument/2006/relationships/hyperlink" Target="https://bg.wikipedia.org/wiki/%D0%9C%D0%BE%D0%B4%D0%B5%D0%BB%D0%B8%D1%80%D0%B0%D0%BD%D0%B5_(%D0%BF%D0%BE%D0%BD%D1%8F%D1%82%D0%B8%D0%B5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9F%D1%80%D1%83%D0%B6%D0%B8%D0%BD%D0%B0" TargetMode="External"/><Relationship Id="rId5" Type="http://schemas.openxmlformats.org/officeDocument/2006/relationships/hyperlink" Target="https://bg.wikipedia.org/wiki/%D0%A1%D0%B0%D1%87%D0%BC%D0%B0" TargetMode="External"/><Relationship Id="rId4" Type="http://schemas.openxmlformats.org/officeDocument/2006/relationships/hyperlink" Target="https://bg.wikipedia.org/w/index.php?title=%D0%A1%D0%BF%D0%B8%D1%80%D0%B0%D1%82%D0%B5%D0%BB%D0%B5%D0%BD_%D0%BA%D0%BB%D0%B0%D0%BF%D0%B0%D0%BD&amp;action=edit&amp;redlink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5%D0%BB%D0%B5%D0%BA%D1%82%D1%80%D0%BE%D0%B4" TargetMode="External"/><Relationship Id="rId2" Type="http://schemas.openxmlformats.org/officeDocument/2006/relationships/hyperlink" Target="https://bg.wikipedia.org/wiki/%D0%95%D0%BB%D0%B5%D0%BA%D1%82%D1%80%D0%BE%D0%BD%D0%BD%D0%B0_%D0%BB%D0%B0%D0%BC%D0%BF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g.wikipedia.org/wiki/%D0%93%D0%B0%D0%B7%D0%BE%D1%80%D0%B0%D0%B7%D1%80%D1%8F%D0%B4%D0%BD%D0%B0_%D0%BB%D0%B0%D0%BC%D0%BF%D0%B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P-N_%D0%BF%D1%80%D0%B5%D1%85%D0%BE%D0%B4" TargetMode="External"/><Relationship Id="rId2" Type="http://schemas.openxmlformats.org/officeDocument/2006/relationships/hyperlink" Target="https://bg.wikipedia.org/wiki/%D0%9F%D0%BE%D0%BB%D1%83%D0%BF%D1%80%D0%BE%D0%B2%D0%BE%D0%B4%D0%BD%D0%B8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0%D0%BB%D1%83%D0%BC%D0%B8%D0%BD%D0%B8%D0%B9" TargetMode="External"/><Relationship Id="rId2" Type="http://schemas.openxmlformats.org/officeDocument/2006/relationships/hyperlink" Target="https://bg.wikipedia.org/wiki/%D0%94%D0%B8%D0%BE%D0%B4_%D0%BD%D0%B0_%D0%A8%D0%BE%D1%82%D0%BA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92%D0%B0%D0%BB%D1%82%D0%B5%D1%80_%D0%A8%D0%BE%D1%82%D0%BA%D0%B8" TargetMode="External"/><Relationship Id="rId5" Type="http://schemas.openxmlformats.org/officeDocument/2006/relationships/hyperlink" Target="https://bg.wikipedia.org/wiki/%D0%95%D0%BB%D0%B5%D0%BA%D1%82%D1%80%D0%B8%D1%87%D0%B5%D1%81%D0%BA%D0%B8_%D0%BA%D0%B0%D0%BF%D0%B0%D1%86%D0%B8%D1%82%D0%B5%D1%82" TargetMode="External"/><Relationship Id="rId4" Type="http://schemas.openxmlformats.org/officeDocument/2006/relationships/hyperlink" Target="https://bg.wikipedia.org/wiki/%D0%A1%D0%B8%D0%BB%D0%B8%D1%86%D0%B8%D0%B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/index.php?title=%D0%A2%D0%BE%D1%87%D0%BA%D0%BE%D0%B2%D0%B8_%D0%B4%D0%B8%D0%BE%D0%B4%D0%B8&amp;action=edit&amp;redlink=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3%D0%B5%D1%80%D0%BC%D0%B0%D0%BD%D0%B8%D0%B9" TargetMode="External"/><Relationship Id="rId2" Type="http://schemas.openxmlformats.org/officeDocument/2006/relationships/hyperlink" Target="https://bg.wikipedia.org/wiki/%D0%A1%D0%B8%D0%BB%D0%B8%D1%86%D0%B8%D0%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A1%D0%92%D0%A7" TargetMode="External"/><Relationship Id="rId5" Type="http://schemas.openxmlformats.org/officeDocument/2006/relationships/hyperlink" Target="https://bg.wikipedia.org/wiki/%D0%93%D0%B0%D0%BB%D0%B8%D0%B5%D0%B2_%D0%B0%D1%80%D1%81%D0%B5%D0%BD%D0%B8%D0%B4" TargetMode="External"/><Relationship Id="rId4" Type="http://schemas.openxmlformats.org/officeDocument/2006/relationships/hyperlink" Target="https://bg.wikipedia.org/wiki/%D0%A1%D0%B5%D0%BB%D0%B5%D0%B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iki/%D0%9A%D0%BE%D0%BD%D0%B4%D0%B5%D0%BD%D0%B7%D0%B0%D1%82%D0%BE%D1%80" TargetMode="External"/><Relationship Id="rId3" Type="http://schemas.openxmlformats.org/officeDocument/2006/relationships/hyperlink" Target="https://bg.wikipedia.org/wiki/%D0%A2%D1%80%D0%B0%D0%BD%D0%B7%D0%B8%D1%81%D1%82%D0%BE%D1%80" TargetMode="External"/><Relationship Id="rId7" Type="http://schemas.openxmlformats.org/officeDocument/2006/relationships/hyperlink" Target="https://bg.wikipedia.org/wiki/%D0%A0%D0%B5%D0%B7%D0%B8%D1%81%D1%82%D0%BE%D1%80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bg.wikipedia.org/wiki/%D0%95%D0%BB%D0%B5%D0%BA%D1%82%D1%80%D0%B8%D1%87%D0%B5%D1%81%D0%BA%D0%B0_%D0%B2%D0%B5%D1%80%D0%B8%D0%B3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98%D0%BD%D1%82%D0%B5%D0%B3%D1%80%D0%B0%D0%BB%D0%BD%D0%B0_%D1%81%D1%85%D0%B5%D0%BC%D0%B0" TargetMode="External"/><Relationship Id="rId11" Type="http://schemas.openxmlformats.org/officeDocument/2006/relationships/image" Target="../media/image5.jpeg"/><Relationship Id="rId5" Type="http://schemas.openxmlformats.org/officeDocument/2006/relationships/hyperlink" Target="https://bg.wikipedia.org/wiki/%D0%A2%D1%83%D0%BD%D0%B5%D0%BB%D0%B5%D0%BD_%D0%B4%D0%B8%D0%BE%D0%B4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s://bg.wikipedia.org/wiki/%D0%95%D0%BB%D0%B5%D0%BA%D1%82%D1%80%D0%BE%D0%BD%D0%BD%D0%B0_%D0%BB%D0%B0%D0%BC%D0%BF%D0%B0" TargetMode="External"/><Relationship Id="rId9" Type="http://schemas.openxmlformats.org/officeDocument/2006/relationships/hyperlink" Target="https://bg.wikipedia.org/wiki/%D0%A2%D1%80%D0%B0%D0%BD%D1%81%D1%84%D0%BE%D1%80%D0%BC%D0%B0%D1%82%D0%BE%D1%80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iki/%D0%94%D0%B8%D0%BE%D0%B4#cite_note-11" TargetMode="External"/><Relationship Id="rId3" Type="http://schemas.openxmlformats.org/officeDocument/2006/relationships/hyperlink" Target="https://bg.wikipedia.org/w/index.php?title=%D0%A3%D0%BD%D0%B8%D0%B2%D0%B5%D1%80%D1%81%D0%B8%D1%82%D0%B5%D1%82%D0%B0_%D0%91%D0%B5%D0%BD_%D0%93%D1%83%D1%80%D0%B8%D0%BE%D0%BD&amp;action=edit&amp;redlink=1" TargetMode="External"/><Relationship Id="rId7" Type="http://schemas.openxmlformats.org/officeDocument/2006/relationships/hyperlink" Target="https://bg.wikipedia.org/w/index.php?title=Coralyne&amp;action=edit&amp;redlink=1" TargetMode="External"/><Relationship Id="rId2" Type="http://schemas.openxmlformats.org/officeDocument/2006/relationships/hyperlink" Target="https://bg.wikipedia.org/w/index.php?title=%D0%A3%D0%BD%D0%B8%D0%B2%D0%B5%D1%80%D1%81%D0%B8%D1%82%D0%B5%D1%82%D0%B0_%D0%B2_%D0%94%D0%B6%D0%BE%D1%80%D0%B4%D0%B6%D0%B8%D1%8F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90%D0%BD%D0%B3%D1%81%D1%82%D1%80%D1%8C%D0%BE%D0%BC" TargetMode="External"/><Relationship Id="rId11" Type="http://schemas.openxmlformats.org/officeDocument/2006/relationships/hyperlink" Target="https://bg.wikipedia.org/w/index.php?title=%D0%9C%D0%BE%D0%BB%D0%B5%D0%BA%D1%83%D0%BB%D1%8F%D1%80%D0%BD%D0%B0_%D0%B5%D0%BB%D0%B5%D0%BA%D1%82%D1%80%D0%BE%D0%BD%D0%B8%D0%BA%D0%B0&amp;action=edit&amp;redlink=1" TargetMode="External"/><Relationship Id="rId5" Type="http://schemas.openxmlformats.org/officeDocument/2006/relationships/hyperlink" Target="https://bg.wikipedia.org/wiki/%D0%94%D0%9D%D0%9A" TargetMode="External"/><Relationship Id="rId10" Type="http://schemas.openxmlformats.org/officeDocument/2006/relationships/hyperlink" Target="https://bg.wikipedia.org/w/index.php?title=%D0%9D%D0%B0%D0%BD%D0%BE%D0%B5%D0%BB%D0%B5%D0%BA%D1%82%D1%80%D0%BE%D0%BD%D0%B8%D0%BA%D0%B0&amp;action=edit&amp;redlink=1" TargetMode="External"/><Relationship Id="rId4" Type="http://schemas.openxmlformats.org/officeDocument/2006/relationships/hyperlink" Target="https://bg.wikipedia.org/wiki/%D0%9D%D0%B5%D0%B3%D0%B5%D0%B2" TargetMode="External"/><Relationship Id="rId9" Type="http://schemas.openxmlformats.org/officeDocument/2006/relationships/hyperlink" Target="https://bg.wikipedia.org/wiki/%D0%94%D0%B8%D0%BE%D0%B4#cite_note-1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/index.php?title=%D0%92%D0%BE%D0%BB%D1%82%E2%80%93%D0%B0%D0%BC%D0%BF%D0%B5%D1%80%D0%BD%D0%B0_%D1%85%D0%B0%D1%80%D0%B0%D0%BA%D1%82%D0%B5%D1%80%D0%B8%D1%81%D1%82%D0%B8%D0%BA%D0%B0&amp;action=edit&amp;redlink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A6%D0%B5%D0%BD%D0%B5%D1%80%D0%BE%D0%B2_%D0%B4%D0%B8%D0%BE%D0%B4" TargetMode="External"/><Relationship Id="rId2" Type="http://schemas.openxmlformats.org/officeDocument/2006/relationships/hyperlink" Target="https://bg.wikipedia.org/wiki/%D0%A2%D1%83%D0%BD%D0%B5%D0%BB%D0%B5%D0%BD_%D0%B4%D0%B8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bg.wikipedia.org/w/index.php?title=%D0%94%D0%B8%D0%B0%D0%BA&amp;action=edit&amp;redlink=1" TargetMode="External"/><Relationship Id="rId4" Type="http://schemas.openxmlformats.org/officeDocument/2006/relationships/hyperlink" Target="https://bg.wikipedia.org/wiki/PIN_%D0%B4%D0%B8%D0%BE%D0%B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/index.php?title=%D0%94%D0%B6%D0%BE%D0%BD_%D0%91%D0%B0%D1%80%D0%B4%D0%B5%D0%B9%D0%BD&amp;action=edit&amp;redlink=1" TargetMode="External"/><Relationship Id="rId2" Type="http://schemas.openxmlformats.org/officeDocument/2006/relationships/hyperlink" Target="https://bg.wikipedia.org/wiki/%D0%A3%D0%BE%D0%BB%D1%82%D1%8A%D1%80_%D0%91%D1%80%D0%B0%D1%82%D0%B5%D0%B9%D0%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.wikipedia.org/wiki/194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F%D0%BE%D0%BB%D0%B5%D0%B2%D0%B8_%D1%82%D1%80%D0%B0%D0%BD%D0%B7%D0%B8%D1%81%D1%82%D0%BE%D1%80" TargetMode="External"/><Relationship Id="rId2" Type="http://schemas.openxmlformats.org/officeDocument/2006/relationships/hyperlink" Target="https://bg.wikipedia.org/wiki/%D0%91%D0%B8%D0%BF%D0%BE%D0%BB%D1%8F%D1%80%D0%B5%D0%BD_%D1%82%D1%80%D0%B0%D0%BD%D0%B7%D0%B8%D1%81%D1%82%D0%BE%D1%8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0%D0%B5%D0%B7%D0%B8%D1%81%D1%82%D0%BE%D1%8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g.wikipedia.org/wiki/%D0%9A%D0%BE%D0%BD%D0%B4%D0%B5%D0%BD%D0%B7%D0%B0%D1%82%D0%BE%D1%8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9C%D0%B5%D0%BC%D1%80%D0%B8%D1%81%D1%82%D0%BE%D1%8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275" y="1183453"/>
            <a:ext cx="5733826" cy="556159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Електронен компонент</a:t>
            </a:r>
            <a:r>
              <a:rPr lang="ru-RU" dirty="0"/>
              <a:t> (също </a:t>
            </a:r>
            <a:r>
              <a:rPr lang="ru-RU" b="1" dirty="0"/>
              <a:t>електронен градивен елемент</a:t>
            </a:r>
            <a:r>
              <a:rPr lang="ru-RU" dirty="0"/>
              <a:t>) се нарича всяко </a:t>
            </a:r>
            <a:r>
              <a:rPr lang="ru-RU" u="sng" dirty="0">
                <a:hlinkClick r:id="rId3"/>
              </a:rPr>
              <a:t>устройство</a:t>
            </a:r>
            <a:r>
              <a:rPr lang="ru-RU" dirty="0"/>
              <a:t> в </a:t>
            </a:r>
            <a:r>
              <a:rPr lang="ru-RU" dirty="0">
                <a:hlinkClick r:id="rId4" tooltip="Електронна схема"/>
              </a:rPr>
              <a:t>електронна схема</a:t>
            </a:r>
            <a:r>
              <a:rPr lang="ru-RU" dirty="0"/>
              <a:t>, чийто принцип на действие се основава на взаимодействието на заредени частици (предимно </a:t>
            </a:r>
            <a:r>
              <a:rPr lang="ru-RU" dirty="0">
                <a:hlinkClick r:id="rId5" tooltip="Електрон"/>
              </a:rPr>
              <a:t>електрони</a:t>
            </a:r>
            <a:r>
              <a:rPr lang="ru-RU" dirty="0"/>
              <a:t>) с </a:t>
            </a:r>
            <a:r>
              <a:rPr lang="ru-RU" dirty="0">
                <a:hlinkClick r:id="rId6" tooltip="Електромагнитно поле"/>
              </a:rPr>
              <a:t>електромагнитни полета</a:t>
            </a:r>
            <a:r>
              <a:rPr lang="ru-RU" dirty="0"/>
              <a:t> и се използва за преобразуване на </a:t>
            </a:r>
            <a:r>
              <a:rPr lang="ru-RU" dirty="0">
                <a:hlinkClick r:id="rId7" tooltip="Електромагнитна енергия (страницата не съществува)"/>
              </a:rPr>
              <a:t>електромагнитна енергия</a:t>
            </a:r>
            <a:r>
              <a:rPr lang="ru-RU" dirty="0"/>
              <a:t>. Електронният елемент е градивна част на една система, който отнесен към системата, не може да се разложи по-нататък.  Електронните компоненти са индустриални продукти и трябва да се отличават от електрическите елементи, които са абстрактни построения, представляващи идеализирани електронни компоненти.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238052" y="129092"/>
            <a:ext cx="5809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600" b="0" i="0" dirty="0" smtClean="0">
                <a:solidFill>
                  <a:srgbClr val="000000"/>
                </a:solidFill>
                <a:effectLst/>
                <a:latin typeface="Linux Libertine"/>
              </a:rPr>
              <a:t>Електронен компонент</a:t>
            </a:r>
            <a:endParaRPr lang="bg-BG" sz="36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1026" name="Picture 2" descr="https://upload.wikimedia.org/wikipedia/commons/thumb/e/ea/Componentes.JPG/400px-Component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65" y="1183453"/>
            <a:ext cx="5022763" cy="30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e/6AK5_vacuum_tubes.JPG/250px-6AK5_vacuum_tub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65" y="4539727"/>
            <a:ext cx="5022763" cy="19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74709"/>
              </p:ext>
            </p:extLst>
          </p:nvPr>
        </p:nvGraphicFramePr>
        <p:xfrm>
          <a:off x="11142920" y="5837525"/>
          <a:ext cx="116735" cy="11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10" imgW="711360" imgH="686880" progId="Package">
                  <p:embed/>
                </p:oleObj>
              </mc:Choice>
              <mc:Fallback>
                <p:oleObj name="Packager Shell Object" showAsIcon="1" r:id="rId10" imgW="7113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42920" y="5837525"/>
                        <a:ext cx="116735" cy="11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4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Диод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7607" cy="435133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Диод</a:t>
            </a:r>
            <a:r>
              <a:rPr lang="ru-RU" dirty="0"/>
              <a:t> е </a:t>
            </a:r>
            <a:r>
              <a:rPr lang="ru-RU" dirty="0">
                <a:hlinkClick r:id="rId2" tooltip="Електронен елемент (страницата не съществува)"/>
              </a:rPr>
              <a:t>електронен елемент</a:t>
            </a:r>
            <a:r>
              <a:rPr lang="ru-RU" dirty="0"/>
              <a:t> с два </a:t>
            </a:r>
            <a:r>
              <a:rPr lang="ru-RU" dirty="0">
                <a:hlinkClick r:id="rId3" tooltip="Електрод"/>
              </a:rPr>
              <a:t>електрода</a:t>
            </a:r>
            <a:r>
              <a:rPr lang="ru-RU" dirty="0"/>
              <a:t>, който има различна </a:t>
            </a:r>
            <a:r>
              <a:rPr lang="ru-RU" dirty="0">
                <a:hlinkClick r:id="rId4" tooltip="Проводимост"/>
              </a:rPr>
              <a:t>проводимост</a:t>
            </a:r>
            <a:r>
              <a:rPr lang="ru-RU" dirty="0"/>
              <a:t> в зависимост от посоката на </a:t>
            </a:r>
            <a:r>
              <a:rPr lang="ru-RU" dirty="0">
                <a:hlinkClick r:id="rId5" tooltip="Електрически ток"/>
              </a:rPr>
              <a:t>електрическия ток</a:t>
            </a:r>
            <a:r>
              <a:rPr lang="ru-RU" dirty="0"/>
              <a:t>, т.е. позволява протичане на ток само в едната посока. Диодът може да се разглежда като вентил за </a:t>
            </a:r>
            <a:r>
              <a:rPr lang="ru-RU" dirty="0">
                <a:hlinkClick r:id="rId5" tooltip="Електрически ток"/>
              </a:rPr>
              <a:t>електрически ток</a:t>
            </a:r>
            <a:r>
              <a:rPr lang="ru-RU" dirty="0"/>
              <a:t>, като действието му се дължи на физическите процеси, протичащи при прилагането на </a:t>
            </a:r>
            <a:r>
              <a:rPr lang="ru-RU" dirty="0">
                <a:hlinkClick r:id="rId6" tooltip="Електрическо напрежение"/>
              </a:rPr>
              <a:t>напрежение</a:t>
            </a:r>
            <a:r>
              <a:rPr lang="ru-RU" dirty="0"/>
              <a:t> върху него. </a:t>
            </a:r>
            <a:r>
              <a:rPr lang="ru-RU" dirty="0" smtClean="0"/>
              <a:t>Двата</a:t>
            </a:r>
            <a:r>
              <a:rPr lang="ru-RU" dirty="0"/>
              <a:t> </a:t>
            </a:r>
            <a:r>
              <a:rPr lang="ru-RU" dirty="0">
                <a:hlinkClick r:id="rId3" tooltip="Електрод"/>
              </a:rPr>
              <a:t>електрода</a:t>
            </a:r>
            <a:r>
              <a:rPr lang="ru-RU" dirty="0"/>
              <a:t> (двата извода) на диода се наричат </a:t>
            </a:r>
            <a:r>
              <a:rPr lang="ru-RU" dirty="0">
                <a:hlinkClick r:id="rId7" tooltip="Анод"/>
              </a:rPr>
              <a:t>анод</a:t>
            </a:r>
            <a:r>
              <a:rPr lang="ru-RU" dirty="0"/>
              <a:t> и </a:t>
            </a:r>
            <a:r>
              <a:rPr lang="ru-RU" dirty="0">
                <a:hlinkClick r:id="rId8" tooltip="Катод"/>
              </a:rPr>
              <a:t>катод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Ранните </a:t>
            </a:r>
            <a:r>
              <a:rPr lang="ru-RU" dirty="0"/>
              <a:t>диоди включват „детекторни кристали“ и </a:t>
            </a:r>
            <a:r>
              <a:rPr lang="ru-RU" dirty="0">
                <a:hlinkClick r:id="rId9" tooltip="Електронна лампа"/>
              </a:rPr>
              <a:t>електровакуумни лампи</a:t>
            </a:r>
            <a:r>
              <a:rPr lang="ru-RU" dirty="0"/>
              <a:t> (лампови диоди, термоемисионни диоди). </a:t>
            </a:r>
            <a:endParaRPr lang="bg-BG" dirty="0"/>
          </a:p>
        </p:txBody>
      </p:sp>
      <p:pic>
        <p:nvPicPr>
          <p:cNvPr id="6148" name="Picture 4" descr="Diode-closeup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41" y="1690688"/>
            <a:ext cx="4093696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1183340"/>
            <a:ext cx="11672047" cy="5553635"/>
          </a:xfrm>
        </p:spPr>
        <p:txBody>
          <a:bodyPr>
            <a:normAutofit/>
          </a:bodyPr>
          <a:lstStyle/>
          <a:p>
            <a:r>
              <a:rPr lang="ru-RU" dirty="0"/>
              <a:t>Ламповите и полупроводниковите диоди се развиват успоредно. Принципът на действие на термоемисионните диоди е открит от </a:t>
            </a:r>
            <a:r>
              <a:rPr lang="ru-RU" dirty="0">
                <a:hlinkClick r:id="rId2" tooltip="Фредерик Гътри (страницата не съществува)"/>
              </a:rPr>
              <a:t>Фредерик Гътри</a:t>
            </a:r>
            <a:r>
              <a:rPr lang="ru-RU" dirty="0"/>
              <a:t> през 1873 г.</a:t>
            </a:r>
            <a:r>
              <a:rPr lang="ru-RU" baseline="30000" dirty="0">
                <a:hlinkClick r:id="rId3"/>
              </a:rPr>
              <a:t>[1]</a:t>
            </a:r>
            <a:r>
              <a:rPr lang="ru-RU" dirty="0"/>
              <a:t> Той установява, че положително зареден </a:t>
            </a:r>
            <a:r>
              <a:rPr lang="ru-RU" dirty="0">
                <a:hlinkClick r:id="rId4" tooltip="Електроскоп (страницата не съществува)"/>
              </a:rPr>
              <a:t>електроскоп</a:t>
            </a:r>
            <a:r>
              <a:rPr lang="ru-RU" dirty="0"/>
              <a:t> може да бъде изпразнен чрез приближаването до него на заземено парче горещ метал. Явлението не се наблюдава при отрицателно зареден електроскоп, което показва, че токът може да протича само в едната посока.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04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Механичен модел на диода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 илюстрация на принципа на действие на изправителния диод може да се използва механичен </a:t>
            </a:r>
            <a:r>
              <a:rPr lang="ru-RU" dirty="0">
                <a:hlinkClick r:id="rId2" tooltip="Моделиране (понятие)"/>
              </a:rPr>
              <a:t>модел</a:t>
            </a:r>
            <a:r>
              <a:rPr lang="ru-RU" dirty="0"/>
              <a:t>, представляващ регулиране на потока на </a:t>
            </a:r>
            <a:r>
              <a:rPr lang="ru-RU" dirty="0">
                <a:hlinkClick r:id="rId3" tooltip="Флуид"/>
              </a:rPr>
              <a:t>флуид</a:t>
            </a:r>
            <a:r>
              <a:rPr lang="ru-RU" dirty="0"/>
              <a:t> през </a:t>
            </a:r>
            <a:r>
              <a:rPr lang="ru-RU" dirty="0">
                <a:hlinkClick r:id="rId4" tooltip="Спирателен клапан (страницата не съществува)"/>
              </a:rPr>
              <a:t>спирателен клапан</a:t>
            </a:r>
            <a:r>
              <a:rPr lang="ru-RU" dirty="0"/>
              <a:t>. На картинката е показан сферичен спирателен (възвратен) клапан или вентил. При него спиращият потока на флуида елемент е </a:t>
            </a:r>
            <a:r>
              <a:rPr lang="ru-RU" dirty="0">
                <a:hlinkClick r:id="rId5" tooltip="Сачма"/>
              </a:rPr>
              <a:t>сачма</a:t>
            </a:r>
            <a:r>
              <a:rPr lang="ru-RU" dirty="0"/>
              <a:t>, притискана от </a:t>
            </a:r>
            <a:r>
              <a:rPr lang="ru-RU" dirty="0">
                <a:hlinkClick r:id="rId6" tooltip="Пружина"/>
              </a:rPr>
              <a:t>пружина</a:t>
            </a:r>
            <a:r>
              <a:rPr lang="ru-RU" dirty="0"/>
              <a:t>, която подпомага затварянето на клапана</a:t>
            </a:r>
            <a:r>
              <a:rPr lang="ru-RU" dirty="0" smtClean="0"/>
              <a:t>.. </a:t>
            </a:r>
            <a:r>
              <a:rPr lang="ru-RU" dirty="0"/>
              <a:t>В </a:t>
            </a:r>
            <a:r>
              <a:rPr lang="ru-RU" i="1" dirty="0"/>
              <a:t>посока на пропускане</a:t>
            </a:r>
            <a:r>
              <a:rPr lang="ru-RU" dirty="0"/>
              <a:t> (на лявата фигура – от долу нагоре, а при диода – когато анодът има </a:t>
            </a:r>
            <a:r>
              <a:rPr lang="ru-RU" i="1" dirty="0"/>
              <a:t>положителен</a:t>
            </a:r>
            <a:r>
              <a:rPr lang="ru-RU" dirty="0"/>
              <a:t> потенциал спрямо катода) флуидът отначало оказва някакво малко налягане върху сачмата, недостатъчно за отварянето ѝ. </a:t>
            </a:r>
            <a:r>
              <a:rPr lang="ru-RU" dirty="0" smtClean="0"/>
              <a:t>При </a:t>
            </a:r>
            <a:r>
              <a:rPr lang="ru-RU" dirty="0"/>
              <a:t>обикновения силициев диод праговото напрежение е от порядъка на 0,6 до 0,7 V, при германиевия е 0,3 V и при Шотки диода е 0,2 V.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70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диоди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24887" cy="4351338"/>
          </a:xfrm>
        </p:spPr>
        <p:txBody>
          <a:bodyPr>
            <a:normAutofit/>
          </a:bodyPr>
          <a:lstStyle/>
          <a:p>
            <a:r>
              <a:rPr lang="bg-BG" b="1" dirty="0"/>
              <a:t>Лампови </a:t>
            </a:r>
            <a:r>
              <a:rPr lang="bg-BG" b="1" dirty="0" smtClean="0"/>
              <a:t>диоди</a:t>
            </a:r>
            <a:endParaRPr lang="en-US" b="1" dirty="0" smtClean="0"/>
          </a:p>
          <a:p>
            <a:endParaRPr lang="bg-BG" b="1" dirty="0"/>
          </a:p>
          <a:p>
            <a:r>
              <a:rPr lang="ru-RU" dirty="0"/>
              <a:t>Ламповите (или термоемисионни) диоди са </a:t>
            </a:r>
            <a:r>
              <a:rPr lang="ru-RU" dirty="0">
                <a:hlinkClick r:id="rId2" tooltip="Електронна лампа"/>
              </a:rPr>
              <a:t>електровакуумни</a:t>
            </a:r>
            <a:r>
              <a:rPr lang="ru-RU" dirty="0"/>
              <a:t> устройства, които се състоят от </a:t>
            </a:r>
            <a:r>
              <a:rPr lang="ru-RU" dirty="0">
                <a:hlinkClick r:id="rId3" tooltip="Електрод"/>
              </a:rPr>
              <a:t>електроди</a:t>
            </a:r>
            <a:r>
              <a:rPr lang="ru-RU" dirty="0"/>
              <a:t>, монтирани в стъклен съд, от който е изтеглен въздухът. На външен вид наподобяват </a:t>
            </a:r>
            <a:r>
              <a:rPr lang="ru-RU" dirty="0">
                <a:hlinkClick r:id="rId4" tooltip="Газоразрядна лампа"/>
              </a:rPr>
              <a:t>газоразрядни лампи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bg-BG" dirty="0"/>
          </a:p>
        </p:txBody>
      </p:sp>
      <p:pic>
        <p:nvPicPr>
          <p:cNvPr id="7173" name="Picture 5" descr="https://upload.wikimedia.org/wikipedia/commons/thumb/d/d8/Dioda_symbol.svg/100px-Dioda_symbol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79" y="2851711"/>
            <a:ext cx="1968164" cy="19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Живачни изправителни лампи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15" y="1690688"/>
            <a:ext cx="7670203" cy="4736540"/>
          </a:xfrm>
        </p:spPr>
        <p:txBody>
          <a:bodyPr>
            <a:normAutofit/>
          </a:bodyPr>
          <a:lstStyle/>
          <a:p>
            <a:r>
              <a:rPr lang="ru-RU" dirty="0"/>
              <a:t>Живачните изправители са използвани до 1970-те години за получаването на постоянен ток при високо променливо напрежение, специално за осигуряване с енергия на трамваите и градските железници, както и за осигуряване на напрежение на крайните лампови стъпала на големи мощни предаватели</a:t>
            </a:r>
            <a:r>
              <a:rPr lang="ru-RU" dirty="0" smtClean="0"/>
              <a:t>..</a:t>
            </a:r>
            <a:endParaRPr lang="ru-RU" dirty="0"/>
          </a:p>
        </p:txBody>
      </p:sp>
      <p:pic>
        <p:nvPicPr>
          <p:cNvPr id="8194" name="Picture 2" descr="https://upload.wikimedia.org/wikipedia/commons/thumb/a/a6/Ignitron.svg/300px-Ignitr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85" y="1825625"/>
            <a:ext cx="2857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Полупроводникови диоди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5038" cy="4351338"/>
          </a:xfrm>
        </p:spPr>
        <p:txBody>
          <a:bodyPr>
            <a:normAutofit/>
          </a:bodyPr>
          <a:lstStyle/>
          <a:p>
            <a:r>
              <a:rPr lang="ru-RU" b="1" dirty="0"/>
              <a:t>Диоди с полупроводников р-n </a:t>
            </a:r>
            <a:r>
              <a:rPr lang="ru-RU" b="1" dirty="0" smtClean="0"/>
              <a:t>преход</a:t>
            </a:r>
            <a:r>
              <a:rPr lang="ru-RU" dirty="0" smtClean="0"/>
              <a:t>Модерните </a:t>
            </a:r>
            <a:r>
              <a:rPr lang="ru-RU" dirty="0"/>
              <a:t>полупроводникови диоди са направени предимно от силиций, към който са добавени примеси за създаване на </a:t>
            </a:r>
            <a:r>
              <a:rPr lang="ru-RU" dirty="0">
                <a:hlinkClick r:id="rId2" tooltip="Полупроводник"/>
              </a:rPr>
              <a:t>полупроводников</a:t>
            </a:r>
            <a:r>
              <a:rPr lang="ru-RU" dirty="0"/>
              <a:t> </a:t>
            </a:r>
            <a:r>
              <a:rPr lang="ru-RU" dirty="0">
                <a:hlinkClick r:id="rId3" tooltip="P-N преход"/>
              </a:rPr>
              <a:t>P-N преход</a:t>
            </a:r>
            <a:r>
              <a:rPr lang="ru-RU" dirty="0"/>
              <a:t>. Като полупроводник се използва също германий, селен и галиев арсенид. </a:t>
            </a:r>
            <a:endParaRPr lang="bg-BG" dirty="0"/>
          </a:p>
        </p:txBody>
      </p:sp>
      <p:pic>
        <p:nvPicPr>
          <p:cNvPr id="9218" name="Picture 2" descr="https://upload.wikimedia.org/wikipedia/commons/f/fd/Diode-pho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19" y="1825625"/>
            <a:ext cx="2200275" cy="368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Шотки диод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Друг </a:t>
            </a:r>
            <a:r>
              <a:rPr lang="ru-RU" dirty="0"/>
              <a:t>вид полупроводников диод е </a:t>
            </a:r>
            <a:r>
              <a:rPr lang="ru-RU" dirty="0">
                <a:hlinkClick r:id="rId2" tooltip="Диод на Шотки"/>
              </a:rPr>
              <a:t>Шотки диод</a:t>
            </a:r>
            <a:r>
              <a:rPr lang="ru-RU" dirty="0"/>
              <a:t>, който се образува от преход метал-полупроводник (обикновено </a:t>
            </a:r>
            <a:r>
              <a:rPr lang="ru-RU" dirty="0">
                <a:hlinkClick r:id="rId3" tooltip="Алуминий"/>
              </a:rPr>
              <a:t>алуминий</a:t>
            </a:r>
            <a:r>
              <a:rPr lang="ru-RU" dirty="0"/>
              <a:t> и </a:t>
            </a:r>
            <a:r>
              <a:rPr lang="ru-RU" dirty="0">
                <a:hlinkClick r:id="rId4" tooltip="Силиций"/>
              </a:rPr>
              <a:t>силиций</a:t>
            </a:r>
            <a:r>
              <a:rPr lang="ru-RU" dirty="0"/>
              <a:t>). При него полупроводникът се състои от два слоя: слой силно легиран силиций и тънък епитаксиален слой силиций. При него се намалява значително </a:t>
            </a:r>
            <a:r>
              <a:rPr lang="ru-RU" dirty="0">
                <a:hlinkClick r:id="rId5" tooltip="Електрически капацитет"/>
              </a:rPr>
              <a:t>капацитета</a:t>
            </a:r>
            <a:r>
              <a:rPr lang="ru-RU" dirty="0"/>
              <a:t> и по този начин увеличава значително скоростта на превключване. Наречен е на немския физик </a:t>
            </a:r>
            <a:r>
              <a:rPr lang="ru-RU" dirty="0">
                <a:hlinkClick r:id="rId6" tooltip="Валтер Шотки"/>
              </a:rPr>
              <a:t>Валтер Шотки</a:t>
            </a:r>
            <a:r>
              <a:rPr lang="ru-RU" dirty="0"/>
              <a:t>. Тези диоди намират широко приложение в бързодействащите интегрални схеми.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99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Волт-амперна характеристика на p-n прехода</a:t>
            </a:r>
            <a:br>
              <a:rPr lang="ru-RU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9848" y="1690688"/>
            <a:ext cx="9251576" cy="3935562"/>
          </a:xfrm>
        </p:spPr>
        <p:txBody>
          <a:bodyPr>
            <a:normAutofit/>
          </a:bodyPr>
          <a:lstStyle/>
          <a:p>
            <a:pPr lvl="2"/>
            <a:r>
              <a:rPr lang="ru-RU" sz="2800" dirty="0"/>
              <a:t>Волт-амперната характеристика на диода показва начина, по който диодът с p-n преход се държи в електрически схеми. Формата на кривата се определя от придвижването на носителите на електрически заряди между двете зони с различна проводимост: дупчеста и електронна. </a:t>
            </a:r>
          </a:p>
        </p:txBody>
      </p:sp>
    </p:spTree>
    <p:extLst>
      <p:ext uri="{BB962C8B-B14F-4D97-AF65-F5344CB8AC3E}">
        <p14:creationId xmlns:p14="http://schemas.microsoft.com/office/powerpoint/2010/main" val="125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Според техническите характеристики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 зависимост от конструкцията</a:t>
            </a:r>
            <a:endParaRPr lang="ru-RU" dirty="0"/>
          </a:p>
          <a:p>
            <a:r>
              <a:rPr lang="ru-RU" dirty="0">
                <a:hlinkClick r:id="rId2" tooltip="Точкови диоди (страницата не съществува)"/>
              </a:rPr>
              <a:t>точкови диоди</a:t>
            </a:r>
            <a:r>
              <a:rPr lang="ru-RU" dirty="0"/>
              <a:t>: могат да бъдат германиеви или силициеви. Това са първите диоди, които се произвеждат серийно. Заменени са от силициевите импулсни диоди.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100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2638" cy="4930177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Според материала, от който са направени</a:t>
            </a:r>
            <a:endParaRPr lang="ru-RU" dirty="0"/>
          </a:p>
          <a:p>
            <a:r>
              <a:rPr lang="ru-RU" dirty="0">
                <a:hlinkClick r:id="rId2" tooltip="Силиций"/>
              </a:rPr>
              <a:t>силициеви</a:t>
            </a:r>
            <a:endParaRPr lang="ru-RU" dirty="0"/>
          </a:p>
          <a:p>
            <a:r>
              <a:rPr lang="ru-RU" dirty="0">
                <a:hlinkClick r:id="rId3" tooltip="Германий"/>
              </a:rPr>
              <a:t>германиеви</a:t>
            </a:r>
            <a:endParaRPr lang="ru-RU" dirty="0"/>
          </a:p>
          <a:p>
            <a:r>
              <a:rPr lang="ru-RU" dirty="0">
                <a:hlinkClick r:id="rId4" tooltip="Селен"/>
              </a:rPr>
              <a:t>селенови</a:t>
            </a:r>
            <a:endParaRPr lang="ru-RU" dirty="0"/>
          </a:p>
          <a:p>
            <a:r>
              <a:rPr lang="ru-RU" dirty="0">
                <a:hlinkClick r:id="rId5" tooltip="Галиев арсенид"/>
              </a:rPr>
              <a:t>галиево-арсенидни</a:t>
            </a:r>
            <a:endParaRPr lang="ru-RU" dirty="0"/>
          </a:p>
          <a:p>
            <a:r>
              <a:rPr lang="ru-RU" b="1" dirty="0"/>
              <a:t>В зависимост от работната честота</a:t>
            </a:r>
            <a:endParaRPr lang="ru-RU" dirty="0"/>
          </a:p>
          <a:p>
            <a:r>
              <a:rPr lang="ru-RU" dirty="0"/>
              <a:t>Нискочестотни (НЧ)</a:t>
            </a:r>
          </a:p>
          <a:p>
            <a:r>
              <a:rPr lang="ru-RU" dirty="0"/>
              <a:t>Средночестотни (СЧ)</a:t>
            </a:r>
          </a:p>
          <a:p>
            <a:r>
              <a:rPr lang="ru-RU" dirty="0"/>
              <a:t>Високочестотни (ВЧ)</a:t>
            </a:r>
          </a:p>
          <a:p>
            <a:r>
              <a:rPr lang="ru-RU" dirty="0"/>
              <a:t>Свръхвисокочестотни (</a:t>
            </a:r>
            <a:r>
              <a:rPr lang="ru-RU" dirty="0">
                <a:hlinkClick r:id="rId6" tooltip="СВЧ"/>
              </a:rPr>
              <a:t>СВЧ</a:t>
            </a:r>
            <a:r>
              <a:rPr lang="ru-RU" dirty="0"/>
              <a:t>)</a:t>
            </a:r>
          </a:p>
          <a:p>
            <a:r>
              <a:rPr lang="ru-RU" b="1" dirty="0"/>
              <a:t>В зависимост от разсейваната мощност</a:t>
            </a:r>
            <a:endParaRPr lang="ru-RU" dirty="0"/>
          </a:p>
          <a:p>
            <a:r>
              <a:rPr lang="ru-RU" dirty="0"/>
              <a:t>маломощни (максимален допустим ток в права посока до 0,3 А)</a:t>
            </a:r>
          </a:p>
          <a:p>
            <a:r>
              <a:rPr lang="ru-RU" dirty="0"/>
              <a:t>средномощни (0,3÷3 А)</a:t>
            </a:r>
          </a:p>
          <a:p>
            <a:r>
              <a:rPr lang="ru-RU" dirty="0"/>
              <a:t>мощни (над 3 A)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63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6" y="1226372"/>
            <a:ext cx="7110804" cy="4950591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Активни </a:t>
            </a:r>
            <a:r>
              <a:rPr lang="ru-RU" b="1" dirty="0"/>
              <a:t>компоненти</a:t>
            </a:r>
            <a:r>
              <a:rPr lang="ru-RU" dirty="0"/>
              <a:t> обикновено преобразуват енергията на захранващ източник в поредица от управляеми електрически аналогови или импулсни сигнали, като внасят енергия в </a:t>
            </a:r>
            <a:r>
              <a:rPr lang="ru-RU" dirty="0">
                <a:hlinkClick r:id="rId2" tooltip="Електрическа верига"/>
              </a:rPr>
              <a:t>електрическата верига</a:t>
            </a:r>
            <a:r>
              <a:rPr lang="ru-RU" dirty="0"/>
              <a:t>. Такива са </a:t>
            </a:r>
            <a:r>
              <a:rPr lang="ru-RU" dirty="0">
                <a:hlinkClick r:id="rId3" tooltip="Транзистор"/>
              </a:rPr>
              <a:t>транзисторите</a:t>
            </a:r>
            <a:r>
              <a:rPr lang="ru-RU" dirty="0"/>
              <a:t>, </a:t>
            </a:r>
            <a:r>
              <a:rPr lang="ru-RU" dirty="0">
                <a:hlinkClick r:id="rId4" tooltip="Електронна лампа"/>
              </a:rPr>
              <a:t>електронните лампи</a:t>
            </a:r>
            <a:r>
              <a:rPr lang="ru-RU" dirty="0"/>
              <a:t>, </a:t>
            </a:r>
            <a:r>
              <a:rPr lang="ru-RU" dirty="0">
                <a:hlinkClick r:id="rId5" tooltip="Тунелен диод"/>
              </a:rPr>
              <a:t>тунелните диоди</a:t>
            </a:r>
            <a:r>
              <a:rPr lang="ru-RU" dirty="0"/>
              <a:t>, </a:t>
            </a:r>
            <a:r>
              <a:rPr lang="ru-RU" dirty="0">
                <a:hlinkClick r:id="rId6" tooltip="Интегрална схема"/>
              </a:rPr>
              <a:t>интегралните схеми</a:t>
            </a:r>
            <a:r>
              <a:rPr lang="ru-RU" dirty="0"/>
              <a:t>.</a:t>
            </a:r>
          </a:p>
          <a:p>
            <a:r>
              <a:rPr lang="ru-RU" b="1" dirty="0"/>
              <a:t>Пасивни компоненти</a:t>
            </a:r>
            <a:r>
              <a:rPr lang="ru-RU" dirty="0"/>
              <a:t> не внасят енергия във веригата, но определят режимите на работата активните компоненти в електрическата верига, филтрират и отделят нежелани електрически сигнали или придават форма на сигнала с необходимите характеристики за последваща обработка. Такива са </a:t>
            </a:r>
            <a:r>
              <a:rPr lang="ru-RU" dirty="0">
                <a:hlinkClick r:id="rId7" tooltip="Резистор"/>
              </a:rPr>
              <a:t>резисторите</a:t>
            </a:r>
            <a:r>
              <a:rPr lang="ru-RU" dirty="0"/>
              <a:t>, </a:t>
            </a:r>
            <a:r>
              <a:rPr lang="ru-RU" u="sng" dirty="0">
                <a:hlinkClick r:id="rId8"/>
              </a:rPr>
              <a:t>кондензаторите</a:t>
            </a:r>
            <a:r>
              <a:rPr lang="ru-RU" dirty="0"/>
              <a:t>, </a:t>
            </a:r>
            <a:r>
              <a:rPr lang="ru-RU" dirty="0">
                <a:hlinkClick r:id="rId9" tooltip="Трансформатор"/>
              </a:rPr>
              <a:t>трансформаторите</a:t>
            </a:r>
            <a:r>
              <a:rPr lang="ru-RU" dirty="0"/>
              <a:t>, електрическите филтри с всякакво предназначение. Към тази група може да се поставят и специализираните възли, използвани като единица електронен компонент, създадени по схема от дискретни пасивни елементи за конкретно въздействие върху електрическата верига. </a:t>
            </a:r>
          </a:p>
          <a:p>
            <a:endParaRPr lang="bg-BG" dirty="0"/>
          </a:p>
        </p:txBody>
      </p:sp>
      <p:pic>
        <p:nvPicPr>
          <p:cNvPr id="5122" name="Picture 2" descr="Transistors-whit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60" y="1368426"/>
            <a:ext cx="2381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3/3b/NEC_vacuum_tube.jpg/220px-NEC_vacuum_tub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1558402"/>
            <a:ext cx="1251174" cy="16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E 1N3716 tunnel diode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63" y="3320209"/>
            <a:ext cx="2279043" cy="20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Нанодиод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Учени от </a:t>
            </a:r>
            <a:r>
              <a:rPr lang="ru-RU" dirty="0">
                <a:hlinkClick r:id="rId2" tooltip="Университета в Джорджия (страницата не съществува)"/>
              </a:rPr>
              <a:t>Университета в Джорджия</a:t>
            </a:r>
            <a:r>
              <a:rPr lang="ru-RU" dirty="0"/>
              <a:t> и </a:t>
            </a:r>
            <a:r>
              <a:rPr lang="ru-RU" dirty="0">
                <a:hlinkClick r:id="rId3" tooltip="Университета Бен Гурион (страницата не съществува)"/>
              </a:rPr>
              <a:t>Университета Бен Гурион</a:t>
            </a:r>
            <a:r>
              <a:rPr lang="ru-RU" dirty="0"/>
              <a:t> в </a:t>
            </a:r>
            <a:r>
              <a:rPr lang="ru-RU" dirty="0">
                <a:hlinkClick r:id="rId4" tooltip="Негев"/>
              </a:rPr>
              <a:t>Негев</a:t>
            </a:r>
            <a:r>
              <a:rPr lang="ru-RU" dirty="0"/>
              <a:t> разработват диод направен от </a:t>
            </a:r>
            <a:r>
              <a:rPr lang="ru-RU" dirty="0">
                <a:hlinkClick r:id="rId5" tooltip="ДНК"/>
              </a:rPr>
              <a:t>ДНК</a:t>
            </a:r>
            <a:r>
              <a:rPr lang="ru-RU" dirty="0"/>
              <a:t> молекула. Професор от университета в Джорджия със своя тим поставя единична ДНК молекула, направена от 11 базови двойки, и я свързва към електронна схема с размери от </a:t>
            </a:r>
            <a:r>
              <a:rPr lang="ru-RU" dirty="0">
                <a:hlinkClick r:id="rId6" tooltip="Ангстрьом"/>
              </a:rPr>
              <a:t>ангстрьоми</a:t>
            </a:r>
            <a:r>
              <a:rPr lang="ru-RU" dirty="0"/>
              <a:t>. При поставяне на слой </a:t>
            </a:r>
            <a:r>
              <a:rPr lang="ru-RU" dirty="0">
                <a:hlinkClick r:id="rId7" tooltip="Coralyne (страницата не съществува)"/>
              </a:rPr>
              <a:t>coralyne</a:t>
            </a:r>
            <a:r>
              <a:rPr lang="ru-RU" dirty="0"/>
              <a:t> между слоевете на НДК отрицателните стойности на тока показват превишаване 15 пъти спрямо тока в положителна посока, което е достатъчно за един нанодиод.</a:t>
            </a:r>
            <a:r>
              <a:rPr lang="ru-RU" baseline="30000" dirty="0">
                <a:hlinkClick r:id="rId8"/>
              </a:rPr>
              <a:t>[11]</a:t>
            </a:r>
            <a:r>
              <a:rPr lang="ru-RU" baseline="30000" dirty="0">
                <a:hlinkClick r:id="rId9"/>
              </a:rPr>
              <a:t>[12]</a:t>
            </a:r>
            <a:endParaRPr lang="ru-RU" dirty="0"/>
          </a:p>
          <a:p>
            <a:r>
              <a:rPr lang="ru-RU" dirty="0"/>
              <a:t>Това постижение показва възможността за развитие в бъдеще на </a:t>
            </a:r>
            <a:r>
              <a:rPr lang="ru-RU" dirty="0">
                <a:hlinkClick r:id="rId10" tooltip="Наноелектроника (страницата не съществува)"/>
              </a:rPr>
              <a:t>наноелектрониката</a:t>
            </a:r>
            <a:r>
              <a:rPr lang="ru-RU" dirty="0"/>
              <a:t> и </a:t>
            </a:r>
            <a:r>
              <a:rPr lang="ru-RU" dirty="0">
                <a:hlinkClick r:id="rId11" tooltip="Молекулярна електроника (страницата не съществува)"/>
              </a:rPr>
              <a:t>молекулярна електроника</a:t>
            </a:r>
            <a:r>
              <a:rPr lang="ru-RU" dirty="0"/>
              <a:t> в това направление.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0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Активни компоненти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bg-BG" sz="4600" b="1" dirty="0" smtClean="0"/>
              <a:t>Диоди</a:t>
            </a:r>
            <a:endParaRPr lang="bg-BG" sz="4600" b="1" dirty="0"/>
          </a:p>
          <a:p>
            <a:endParaRPr lang="en-US" dirty="0" smtClean="0"/>
          </a:p>
          <a:p>
            <a:r>
              <a:rPr lang="ru-RU" dirty="0" smtClean="0"/>
              <a:t>Диодите </a:t>
            </a:r>
            <a:r>
              <a:rPr lang="ru-RU" dirty="0"/>
              <a:t>са полупроводникови елементи, снабдени с два извода – положителен и отрицателен (анод и катод). Диода се състои от полупроводников материал, който позволява протичането на ток само в едната посока, в зависимост от това как е проектиран диодът. В полупроводниковия материал, от който е съставен диодът, е създаден P-N преход. Всеки диод има характерна за него </a:t>
            </a:r>
            <a:r>
              <a:rPr lang="ru-RU" dirty="0">
                <a:hlinkClick r:id="rId2" tooltip="Волт–амперна характеристика (страницата не съществува)"/>
              </a:rPr>
              <a:t>волт–амперна характеристика</a:t>
            </a:r>
            <a:r>
              <a:rPr lang="ru-RU" dirty="0"/>
              <a:t>. Диодите са изключително разнообразни и се поделят на няколко големи групи, в зависимост от своя строеж, функция, мощност, честота и пр. </a:t>
            </a:r>
            <a:r>
              <a:rPr lang="ru-RU" dirty="0" smtClean="0"/>
              <a:t>Диодите </a:t>
            </a:r>
            <a:r>
              <a:rPr lang="ru-RU" dirty="0"/>
              <a:t>имат различни видове корпуси, в зависимост от приложението и видът им. Изводите на този елемент се наричат анод-А и катод-К.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5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024147" flipH="1" flipV="1">
            <a:off x="9537161" y="-1691403"/>
            <a:ext cx="56697" cy="57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548322"/>
            <a:ext cx="12192000" cy="5526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32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Видове</a:t>
            </a:r>
            <a:endParaRPr kumimoji="0" lang="en-US" altLang="bg-BG" sz="3200" b="1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1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обикновен 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Тунелен диод"/>
              </a:rPr>
              <a:t>тунелен диод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Ценеров диод"/>
              </a:rPr>
              <a:t>ценеров диод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варикап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диод на Шотки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диод на Гън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светодиод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фотодиод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флаш светодиод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PIN диод"/>
              </a:rPr>
              <a:t>PIN диод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ППН 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терминален 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лазерен 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постянноотоков диод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rgbClr val="DD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Диак (страницата не съществува)"/>
              </a:rPr>
              <a:t>диак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Zener Di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41" y="1723016"/>
            <a:ext cx="2490807" cy="16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Транзистори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Едни от най-разпространените полупроводникови елементи, довели до революция в електрониката и микроелектрониката. Първият транзистор е изобретен от американските учени </a:t>
            </a:r>
            <a:r>
              <a:rPr lang="ru-RU" dirty="0">
                <a:hlinkClick r:id="rId2" tooltip="Уолтър Братейн"/>
              </a:rPr>
              <a:t>Уолтър Братейн</a:t>
            </a:r>
            <a:r>
              <a:rPr lang="ru-RU" dirty="0"/>
              <a:t> и </a:t>
            </a:r>
            <a:r>
              <a:rPr lang="ru-RU" dirty="0">
                <a:hlinkClick r:id="rId3" tooltip="Джон Бардейн (страницата не съществува)"/>
              </a:rPr>
              <a:t>Джон Бардейн</a:t>
            </a:r>
            <a:r>
              <a:rPr lang="ru-RU" dirty="0"/>
              <a:t> в периода от 17 февруари до 23 декември </a:t>
            </a:r>
            <a:r>
              <a:rPr lang="ru-RU" dirty="0">
                <a:hlinkClick r:id="rId4" tooltip="1947"/>
              </a:rPr>
              <a:t>1947</a:t>
            </a:r>
            <a:r>
              <a:rPr lang="ru-RU" dirty="0"/>
              <a:t> година. </a:t>
            </a:r>
            <a:r>
              <a:rPr lang="ru-RU" b="1" dirty="0"/>
              <a:t>Транзисторът</a:t>
            </a:r>
            <a:r>
              <a:rPr lang="ru-RU" dirty="0"/>
              <a:t> е полупроводников елемент, който се състои от три извода и три последователно съединени зони с различно легиране, което определя прехода на транзистора (PNP или NPN). Съществува голямо разнообразие от различни видове транзистори, като са се очертали две основни групи: биполярни и полеви транзистори. Най-важната особеност на биполярните транзистори е тази, че при тях има инжекция на токоносители през PN прехода и работния им ток се обуславя едновременно от два вида токоносители, откъдето идва и наименованието им биполярни.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6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tooltip="Биполярен транзистор"/>
              </a:rPr>
              <a:t>биполярен транзистор</a:t>
            </a:r>
            <a:endParaRPr lang="ru-RU" dirty="0"/>
          </a:p>
          <a:p>
            <a:r>
              <a:rPr lang="ru-RU" dirty="0">
                <a:hlinkClick r:id="rId3" tooltip="Полеви транзистор"/>
              </a:rPr>
              <a:t>полеви транзистор</a:t>
            </a:r>
            <a:endParaRPr lang="ru-RU" dirty="0"/>
          </a:p>
          <a:p>
            <a:r>
              <a:rPr lang="ru-RU" dirty="0"/>
              <a:t>Тиристорът е полупроводников елемент с P и N области, който има допълнителен извод наречен управляващ електрод се използва в микроелектрониката и силовата електроника. Тиристорът е управляем елемент и се използва често като превключвател. Изработва се от различни полупроводникови материали и се среща в различни корпуси направени от различни материали.</a:t>
            </a:r>
          </a:p>
          <a:p>
            <a:endParaRPr lang="bg-B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86911"/>
            <a:ext cx="1789896" cy="1402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32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Видове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bg-BG" altLang="bg-BG" sz="1000" b="0" i="0" u="none" strike="noStrike" cap="none" normalizeH="0" baseline="0" dirty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Резистори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hlinkClick r:id="rId2" tooltip="Резистор"/>
              </a:rPr>
              <a:t>Резисторът</a:t>
            </a:r>
            <a:r>
              <a:rPr lang="ru-RU" dirty="0"/>
              <a:t> е пасивен електронен елемент използван в електрониката като ограничител на напрежение. Основния параметър на резистора е съпротивление. Резисторите могат да бъдат дискретни елементи, структурирани в интегрални схеми, в резисторни пакети или да бъдат комплектовани в резисторни матрици. Съпротивителния материал на този елемент е диелектрик.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05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Кондензатори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Кондензатор"/>
              </a:rPr>
              <a:t>Кондензаторът</a:t>
            </a:r>
            <a:r>
              <a:rPr lang="ru-RU" dirty="0"/>
              <a:t> е пасивен електронен елемент използван в електрониката като носител на електрическо напрежение. Елементът съхранява електрическа енергия. Идеята за съхраняване на електрическа енергия възниква през средата на XVIII век. Елементът е полярен и изводите му са положителен и отрицателен. Основите на елемента са два извода, две плочи, диелектрик, корпус и колектор на напрежение</a:t>
            </a:r>
            <a:r>
              <a:rPr lang="ru-RU" dirty="0" smtClean="0"/>
              <a:t>.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4098" name="Picture 2" descr="Wiki-Ta-und-Al-Elkos-P109032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01" y="1825625"/>
            <a:ext cx="3125507" cy="24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Мемристори</a:t>
            </a:r>
            <a:br>
              <a:rPr lang="bg-BG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hlinkClick r:id="rId2"/>
              </a:rPr>
              <a:t>Мемристорът</a:t>
            </a:r>
            <a:r>
              <a:rPr lang="ru-RU" dirty="0"/>
              <a:t> е рядко използван елемент в електрониката, но след 2008 идеята за подобен елемент е подложена на изследвания. Могат да бъдат изгадени бъдещи елементи на принципа на този елемент. Освен че е пасивен елементът може да съхранява определена електрическа информация. Елементът може да бъде разгледан и като верига от резистор, кондензатор и бобина.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30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460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Linux Libertine</vt:lpstr>
      <vt:lpstr>Office Theme</vt:lpstr>
      <vt:lpstr>Packager Shell Object</vt:lpstr>
      <vt:lpstr>PowerPoint Presentation</vt:lpstr>
      <vt:lpstr>Класификация </vt:lpstr>
      <vt:lpstr>Активни компоненти</vt:lpstr>
      <vt:lpstr>.</vt:lpstr>
      <vt:lpstr>Транзистори </vt:lpstr>
      <vt:lpstr> Видове   </vt:lpstr>
      <vt:lpstr>Резистори</vt:lpstr>
      <vt:lpstr>Кондензатори </vt:lpstr>
      <vt:lpstr>Мемристори </vt:lpstr>
      <vt:lpstr>Диод </vt:lpstr>
      <vt:lpstr>История </vt:lpstr>
      <vt:lpstr>Механичен модел на диода </vt:lpstr>
      <vt:lpstr>Видове диоди </vt:lpstr>
      <vt:lpstr>Живачни изправителни лампи</vt:lpstr>
      <vt:lpstr>Полупроводникови диоди </vt:lpstr>
      <vt:lpstr>Шотки диод</vt:lpstr>
      <vt:lpstr>Волт-амперна характеристика на p-n прехода </vt:lpstr>
      <vt:lpstr>Според техническите характеристики </vt:lpstr>
      <vt:lpstr>PowerPoint Presentation</vt:lpstr>
      <vt:lpstr>Нанодиод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2022-11-03T09:19:09Z</dcterms:created>
  <dcterms:modified xsi:type="dcterms:W3CDTF">2022-11-17T10:28:15Z</dcterms:modified>
</cp:coreProperties>
</file>