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4" r:id="rId6"/>
    <p:sldId id="265" r:id="rId7"/>
    <p:sldId id="263" r:id="rId8"/>
    <p:sldId id="262" r:id="rId9"/>
    <p:sldId id="257" r:id="rId10"/>
    <p:sldId id="266" r:id="rId11"/>
    <p:sldId id="267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E58106D-1D5A-455B-B0B3-E7401877AC2F}">
          <p14:sldIdLst>
            <p14:sldId id="256"/>
            <p14:sldId id="260"/>
            <p14:sldId id="259"/>
            <p14:sldId id="261"/>
            <p14:sldId id="264"/>
            <p14:sldId id="265"/>
            <p14:sldId id="263"/>
            <p14:sldId id="262"/>
            <p14:sldId id="257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C471E-4789-4844-9521-7D239CD7E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C0C93-FB6E-475E-BFE3-572348627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07D4D-6EAF-4D77-866A-53EFBA92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10C73-C7E1-4AB0-B9FB-E819B055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7CEEF-4D24-49CF-9B68-9D97B09C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326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C8162-E60E-4ED0-B2C2-84C71520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DC8EDF-44F2-4883-918D-665E15157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52092-C540-4E18-A6DF-9995A237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80505-07F5-4E23-AA4A-146ADEBE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EEA63-CA4B-4996-88BB-D30EBE05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259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9D2EF4-50E5-40FB-8F3E-61D819FE6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A59BFE-642F-452F-A3CA-80591A693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655285-FF2B-4DAD-9DF4-265B13B0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AEF5A6-EC9C-4180-A994-6F428CA0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C725D-A013-44FD-8395-6D44632B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51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C6CB2-8750-419D-999A-1200A276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116E0-E367-4E35-94CA-F31C52618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00550-6CC8-4BC1-BD8C-E98D79BD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3CB78-A10E-465D-AC52-80EE9739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1EDC8B-C32E-4DE4-BD95-9B2B6300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527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07856-1960-4C20-A19F-4B76735B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69470E-6504-497F-B30C-CE03C579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9BB40-1997-4B77-9FDA-973DCBF8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DC527-4106-4AC8-8C00-833788A3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16266-4398-499D-BA31-0EF9B435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939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1100-31A4-4827-95A9-A59B14B5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097D4-D29B-4F51-AA3E-8454C8BDE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3411F2-A1C7-46E5-A9F0-5CEC410EA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2091A7-B8B7-4685-A44E-94F17C62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C68F77-80E3-48A6-8DFA-D8523056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984275-D7D0-49A1-B39E-37CC31A9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367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E3249-1F0B-4EAE-A4D2-8E20A3B6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004545-5879-4BB1-A976-BB1D2B24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336749-021F-473E-95DA-DD6FAEFD0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A76DAF-199D-409D-A9A1-B1F5BC2E7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C019A0-AB90-407E-8B68-466738537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ACED47-B73D-4D98-B5F2-51865DF1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B8DBA3-2CC1-4F1A-82EF-2FC8CAA5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BC2E1C-B542-43C0-AA62-87509755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138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BD7E7-988E-4E15-B239-81FE99B1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165B23-9FE9-46A9-BDE8-BD8FF912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6B2EA9-3A84-4415-B978-ACA45A1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FEFC1D-6324-4B59-946A-604A6521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42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7F2BA4-62EB-413F-80B0-B3E899E6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03AC51-34C5-46F8-9CFC-073D333B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F0A153-0538-40F8-B2CB-E4CA0D5F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618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63FCF-1D54-4AD6-B7C5-B295D08E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BA307-08FF-4635-B12E-A55662B6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FD98DB-B7FE-4633-945F-DFF2D1F3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C6953B-1750-484F-8D14-C3921627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0E7015-5A42-494E-860C-ED93404C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252A21-D2F2-455B-8CFC-245C49E3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0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FA2E-6CAB-4317-BF86-52B47DF9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DAD014-123B-4A46-9D7D-5130B0354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4B119B-A20F-482A-8CE2-7C6C81601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EB34C1-72DC-43F6-9034-D042C4EF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29B9EB-D0C3-41FB-BE52-73408AC8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D99663-9DA5-40DB-9CCF-37920E73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020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5A8273-43FE-4171-9C18-BEC7FE3C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65E7F9-FB1F-4707-B377-0A985DD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2F548-6E3E-4A13-8A19-984379DB3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5D820-DABE-4DA8-9B7D-99112505FC20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85F6F8-4A8B-40DF-B86F-CCD930B31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89766-4D8B-4565-82C5-68563FE42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5109-C164-458B-BA7E-11A544AD90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363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77D6E-E3BA-41A8-9A7A-1DE9E1BD1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903" y="1534510"/>
            <a:ext cx="8324193" cy="934929"/>
          </a:xfrm>
        </p:spPr>
        <p:txBody>
          <a:bodyPr>
            <a:normAutofit/>
          </a:bodyPr>
          <a:lstStyle/>
          <a:p>
            <a:r>
              <a:rPr lang="es-AR" sz="3200" dirty="0"/>
              <a:t>Trabajo integrador Programación 1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636D00-DF74-4CAC-B8EC-15268500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6152"/>
            <a:ext cx="9144000" cy="3836276"/>
          </a:xfrm>
        </p:spPr>
        <p:txBody>
          <a:bodyPr>
            <a:normAutofit/>
          </a:bodyPr>
          <a:lstStyle/>
          <a:p>
            <a:endParaRPr lang="es-AR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Circuitos RLC y respuesta en Frecuencia e investigación aplicada en Python</a:t>
            </a:r>
            <a:endParaRPr lang="es-AR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Análisis de Algoritmos y Estructuras de Datos en circuitos electrónicos</a:t>
            </a:r>
            <a:endParaRPr lang="es-AR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sz="2200" b="1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Sabrina Pereyra</a:t>
            </a:r>
          </a:p>
        </p:txBody>
      </p:sp>
    </p:spTree>
    <p:extLst>
      <p:ext uri="{BB962C8B-B14F-4D97-AF65-F5344CB8AC3E}">
        <p14:creationId xmlns:p14="http://schemas.microsoft.com/office/powerpoint/2010/main" val="87609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782EBC-A026-4554-8D34-C30EE01664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/>
          <a:stretch/>
        </p:blipFill>
        <p:spPr bwMode="auto">
          <a:xfrm>
            <a:off x="127000" y="427514"/>
            <a:ext cx="7988300" cy="6002972"/>
          </a:xfrm>
          <a:prstGeom prst="rect">
            <a:avLst/>
          </a:prstGeom>
          <a:noFill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31B546-3E15-47B4-B243-F96B8D20E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248" y="1612900"/>
            <a:ext cx="4173752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5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493B7-F799-4826-9B76-39A658D3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8224"/>
            <a:ext cx="10833100" cy="48418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análisis BIG O 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determinar 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impedancia de un circuito RLC en serie en función de la frecuencia.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identificó claramente el fenómeno de </a:t>
            </a:r>
            <a:r>
              <a:rPr lang="es-A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resonancia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donde la impedancia alcanza un mínimo y la fase se anula, lo cual es fundamental en el diseño de filtros y sistemas de sintonización. Los gráficos obtenidos permitieron interpretar de manera intuitiva el comportamiento del circuito, lo cual es especialmente útil en contextos educativos o de diseño. La representación visual de la magnitud y fase de la impedancia ayuda a entender conceptos como la reactancia inductiva y capacitiva.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análisis del tiempo de ejecución mostró que el programa tiene una </a:t>
            </a:r>
            <a:r>
              <a:rPr lang="es-A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complejidad temporal lineal O(n)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Esto significa que el tiempo de cálculo crece proporcionalmente al número de puntos de frecuencia analizados, lo cual es eficiente y escalable para simulaciones de alta resolución.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133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A6D8614-3558-4107-B8DE-9EEA9610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520246"/>
            <a:ext cx="8912242" cy="58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8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8025D75-7937-422A-B488-D560BC710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380" y="400288"/>
            <a:ext cx="6901507" cy="58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AB663A7-22A7-478B-8736-55D9BFD5D1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40" y="353038"/>
            <a:ext cx="5441031" cy="615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11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5D25C2-CC39-449A-BFB2-725DE400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2" y="427601"/>
            <a:ext cx="6578413" cy="42746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A69B1E-31C1-4A7B-B43C-C7F89F8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467" y="3673041"/>
            <a:ext cx="6655045" cy="26522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A7710A-CFD3-4D94-98B0-C689CA09C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7" y="1338692"/>
            <a:ext cx="4410184" cy="1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1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DCBB88-746F-4D1E-922D-F63EC232D2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45" y="1125043"/>
            <a:ext cx="7995466" cy="555997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7539311-BC17-4872-ACE5-B72546E02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6" y="282466"/>
            <a:ext cx="4378468" cy="10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5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1BE5E0D-8DEE-4156-BCF1-C1261048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627" y="836217"/>
            <a:ext cx="6318470" cy="518556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5412E-1158-4480-A179-112455D9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90" y="409904"/>
            <a:ext cx="5666827" cy="5762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0" i="0" dirty="0">
                <a:solidFill>
                  <a:srgbClr val="424242"/>
                </a:solidFill>
                <a:effectLst/>
                <a:latin typeface="Segoe Sans"/>
              </a:rPr>
              <a:t>La </a:t>
            </a:r>
            <a:r>
              <a:rPr lang="es-ES" sz="2400" b="1" i="0" dirty="0">
                <a:solidFill>
                  <a:srgbClr val="424242"/>
                </a:solidFill>
                <a:effectLst/>
                <a:latin typeface="Segoe Sans"/>
              </a:rPr>
              <a:t>complejidad temporal</a:t>
            </a:r>
            <a:r>
              <a:rPr lang="es-ES" sz="2400" b="0" i="0" dirty="0">
                <a:solidFill>
                  <a:srgbClr val="424242"/>
                </a:solidFill>
                <a:effectLst/>
                <a:latin typeface="Segoe Sans"/>
              </a:rPr>
              <a:t> es una forma de medir </a:t>
            </a:r>
            <a:r>
              <a:rPr lang="es-ES" sz="2400" b="1" i="0" dirty="0">
                <a:solidFill>
                  <a:srgbClr val="424242"/>
                </a:solidFill>
                <a:effectLst/>
                <a:latin typeface="Segoe Sans"/>
              </a:rPr>
              <a:t>cuánto tiempo tarda un algoritmo en ejecutarse</a:t>
            </a:r>
            <a:r>
              <a:rPr lang="es-ES" sz="2400" b="0" i="0" dirty="0">
                <a:solidFill>
                  <a:srgbClr val="424242"/>
                </a:solidFill>
                <a:effectLst/>
                <a:latin typeface="Segoe Sans"/>
              </a:rPr>
              <a:t> en función del tamaño de la entrada. Es una herramienta fundamental en informática y matemáticas para comparar la eficiencia de diferentes algoritmos.</a:t>
            </a:r>
          </a:p>
          <a:p>
            <a:pPr marL="0" indent="0">
              <a:buNone/>
            </a:pPr>
            <a:endParaRPr lang="es-ES" sz="24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>
              <a:buNone/>
            </a:pPr>
            <a:r>
              <a:rPr lang="es-ES" sz="2400" b="0" i="0" dirty="0">
                <a:solidFill>
                  <a:srgbClr val="424242"/>
                </a:solidFill>
                <a:effectLst/>
                <a:latin typeface="Segoe Sans"/>
              </a:rPr>
              <a:t>Porque nos permite saber </a:t>
            </a:r>
            <a:r>
              <a:rPr lang="es-ES" sz="2400" b="1" i="0" dirty="0">
                <a:solidFill>
                  <a:srgbClr val="424242"/>
                </a:solidFill>
                <a:effectLst/>
                <a:latin typeface="Segoe Sans"/>
              </a:rPr>
              <a:t>qué tan rápido o lento</a:t>
            </a:r>
            <a:r>
              <a:rPr lang="es-ES" sz="2400" b="0" i="0" dirty="0">
                <a:solidFill>
                  <a:srgbClr val="424242"/>
                </a:solidFill>
                <a:effectLst/>
                <a:latin typeface="Segoe Sans"/>
              </a:rPr>
              <a:t> será un algoritmo cuando los datos crecen. No es lo mismo un algoritmo que tarda 1 segundo con 100 datos que uno que tarda 1 minuto con los mismos datos.</a:t>
            </a:r>
            <a:endParaRPr lang="es-ES" sz="2400" dirty="0">
              <a:solidFill>
                <a:srgbClr val="424242"/>
              </a:solidFill>
              <a:latin typeface="Segoe Sans"/>
            </a:endParaRPr>
          </a:p>
          <a:p>
            <a:endParaRPr lang="es-ES" sz="2400" dirty="0">
              <a:solidFill>
                <a:srgbClr val="424242"/>
              </a:solidFill>
              <a:latin typeface="Segoe San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3713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1ADA3C6-D8D8-4A47-A455-1BB0660A7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388369"/>
              </p:ext>
            </p:extLst>
          </p:nvPr>
        </p:nvGraphicFramePr>
        <p:xfrm>
          <a:off x="838200" y="2366958"/>
          <a:ext cx="10515600" cy="377317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645824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885105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4031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0">
                          <a:effectLst/>
                        </a:rPr>
                        <a:t>Notación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b="0">
                          <a:effectLst/>
                        </a:rPr>
                        <a:t>Nombre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b="0" dirty="0">
                          <a:effectLst/>
                        </a:rPr>
                        <a:t>Ejemplo típico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3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O(1)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>
                          <a:effectLst/>
                        </a:rPr>
                        <a:t>Tiempo constante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Acceso a un elemento en un array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18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O(log n)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logarítmico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Búsqueda binaria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52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 dirty="0">
                          <a:effectLst/>
                        </a:rPr>
                        <a:t>O(n)</a:t>
                      </a:r>
                      <a:endParaRPr lang="es-AR" dirty="0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lineal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>
                          <a:effectLst/>
                        </a:rPr>
                        <a:t>Recorrer una lista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22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O(n log n)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lineal-logarítmico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>
                          <a:effectLst/>
                        </a:rPr>
                        <a:t>Algoritmos de ordenamiento eficientes (</a:t>
                      </a:r>
                      <a:r>
                        <a:rPr lang="es-AR" dirty="0" err="1">
                          <a:effectLst/>
                        </a:rPr>
                        <a:t>MergeSort</a:t>
                      </a:r>
                      <a:r>
                        <a:rPr lang="es-AR" dirty="0">
                          <a:effectLst/>
                        </a:rPr>
                        <a:t>, </a:t>
                      </a:r>
                      <a:r>
                        <a:rPr lang="es-AR" dirty="0" err="1">
                          <a:effectLst/>
                        </a:rPr>
                        <a:t>QuickSort</a:t>
                      </a:r>
                      <a:r>
                        <a:rPr lang="es-AR" dirty="0">
                          <a:effectLst/>
                        </a:rPr>
                        <a:t>)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3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O(n²)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cuadrático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Burbujas, inserción, selección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77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O(2ⁿ)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exponencial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>
                          <a:effectLst/>
                        </a:rPr>
                        <a:t>Algoritmos de fuerza bruta (como el de la mochila)</a:t>
                      </a:r>
                    </a:p>
                  </a:txBody>
                  <a:tcPr marL="76200" marR="50800" marT="50800" marB="4445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845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s-AR" b="1">
                          <a:effectLst/>
                        </a:rPr>
                        <a:t>O(n!)</a:t>
                      </a:r>
                      <a:endParaRPr lang="es-AR">
                        <a:effectLst/>
                      </a:endParaRPr>
                    </a:p>
                  </a:txBody>
                  <a:tcPr marL="76200" marR="50800" marT="50800" marB="3810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>
                          <a:effectLst/>
                        </a:rPr>
                        <a:t>Tiempo factorial</a:t>
                      </a:r>
                    </a:p>
                  </a:txBody>
                  <a:tcPr marL="76200" marR="50800" marT="50800" marB="3810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>
                          <a:effectLst/>
                        </a:rPr>
                        <a:t>Permutaciones, problemas de </a:t>
                      </a:r>
                      <a:r>
                        <a:rPr lang="es-AR" dirty="0" err="1">
                          <a:effectLst/>
                        </a:rPr>
                        <a:t>backtracking</a:t>
                      </a:r>
                      <a:endParaRPr lang="es-AR" dirty="0">
                        <a:effectLst/>
                      </a:endParaRPr>
                    </a:p>
                  </a:txBody>
                  <a:tcPr marL="76200" marR="50800" marT="50800" marB="38100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60502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8D1E5B6F-A208-41C7-83D2-CED55238C12C}"/>
              </a:ext>
            </a:extLst>
          </p:cNvPr>
          <p:cNvSpPr txBox="1"/>
          <p:nvPr/>
        </p:nvSpPr>
        <p:spPr>
          <a:xfrm>
            <a:off x="756745" y="391196"/>
            <a:ext cx="10972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Se usa la notación Big O (O grande), que describe el comportamiento del tiempo de ejecución en el peor caso.</a:t>
            </a:r>
          </a:p>
          <a:p>
            <a:endParaRPr lang="es-ES" dirty="0"/>
          </a:p>
          <a:p>
            <a:r>
              <a:rPr lang="es-ES" dirty="0"/>
              <a:t>La fórmula de complejidad temporal se refiere a cómo crece el tiempo de ejecución de un algoritmo en función del tamaño de la entrada, denotado comúnmente como n. </a:t>
            </a:r>
          </a:p>
          <a:p>
            <a:endParaRPr lang="es-ES" dirty="0"/>
          </a:p>
          <a:p>
            <a:r>
              <a:rPr lang="es-ES" dirty="0"/>
              <a:t>Tipos comunes de complejidad temporal (en función de n):</a:t>
            </a:r>
          </a:p>
        </p:txBody>
      </p:sp>
    </p:spTree>
    <p:extLst>
      <p:ext uri="{BB962C8B-B14F-4D97-AF65-F5344CB8AC3E}">
        <p14:creationId xmlns:p14="http://schemas.microsoft.com/office/powerpoint/2010/main" val="14865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88561-E144-48F3-9F20-47AE6475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110"/>
            <a:ext cx="10515600" cy="564405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¿Qué significa "complejidad temporal lineal" (O(n))?</a:t>
            </a:r>
          </a:p>
          <a:p>
            <a:endParaRPr lang="es-ES" dirty="0"/>
          </a:p>
          <a:p>
            <a:r>
              <a:rPr lang="es-ES" dirty="0"/>
              <a:t>Significa que el tiempo que tarda un algoritmo en ejecutarse crece proporcionalmente al tamaño de la entrada.</a:t>
            </a:r>
          </a:p>
          <a:p>
            <a:endParaRPr lang="es-ES" dirty="0"/>
          </a:p>
          <a:p>
            <a:r>
              <a:rPr lang="es-ES" dirty="0"/>
              <a:t>Si la entrada tiene 10 elementos, el algoritmo hace aproximadamente 10 operaciones.</a:t>
            </a:r>
          </a:p>
          <a:p>
            <a:endParaRPr lang="es-ES" dirty="0"/>
          </a:p>
          <a:p>
            <a:r>
              <a:rPr lang="es-ES" dirty="0"/>
              <a:t>Si la entrada tiene 1000 elementos, hace unas 1000 operaciones.</a:t>
            </a:r>
          </a:p>
          <a:p>
            <a:endParaRPr lang="es-ES" dirty="0"/>
          </a:p>
          <a:p>
            <a:r>
              <a:rPr lang="es-ES" dirty="0"/>
              <a:t>Por eso se llama lineal, porque si graficás el tamaño de la entrada (n) en el eje X y el tiempo de ejecución en el eje Y, la curva es una línea recta.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02322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506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Sans</vt:lpstr>
      <vt:lpstr>Tema de Office</vt:lpstr>
      <vt:lpstr>Trabajo integrador Programación 1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Gonzalez</dc:creator>
  <cp:lastModifiedBy>Javier Gonzalez</cp:lastModifiedBy>
  <cp:revision>12</cp:revision>
  <dcterms:created xsi:type="dcterms:W3CDTF">2025-06-09T16:10:25Z</dcterms:created>
  <dcterms:modified xsi:type="dcterms:W3CDTF">2025-06-10T00:45:48Z</dcterms:modified>
</cp:coreProperties>
</file>