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embeddedFontLst>
    <p:embeddedFont>
      <p:font typeface="Raleway"/>
      <p:regular r:id="rId24"/>
      <p:bold r:id="rId25"/>
      <p:italic r:id="rId26"/>
      <p:boldItalic r:id="rId27"/>
    </p:embeddedFont>
    <p:embeddedFont>
      <p:font typeface="Lato"/>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Raleway-regular.fntdata"/><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aleway-italic.fntdata"/><Relationship Id="rId25" Type="http://schemas.openxmlformats.org/officeDocument/2006/relationships/font" Target="fonts/Raleway-bold.fntdata"/><Relationship Id="rId28" Type="http://schemas.openxmlformats.org/officeDocument/2006/relationships/font" Target="fonts/Lato-regular.fntdata"/><Relationship Id="rId27" Type="http://schemas.openxmlformats.org/officeDocument/2006/relationships/font" Target="fonts/Raleway-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ato-boldItalic.fntdata"/><Relationship Id="rId30" Type="http://schemas.openxmlformats.org/officeDocument/2006/relationships/font" Target="fonts/Lato-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33747af18ce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33747af18ce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2177500f35eb5d10_4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2177500f35eb5d10_4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fr"/>
              <a:t>modèle de Machine Learning.</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fr"/>
              <a:t>### Objectif du Modèle</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fr"/>
              <a:t>Pour rappel, notre objectif était de créer un modèle capable de prédire les ventes de jeux vidéo au Japon en fonction des ventes en Amérique du Nord et en Europe.</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fr"/>
              <a:t>### Préparation des Données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fr"/>
              <a:t>Pour cela, nous avons suivi plusieurs étapes et je vais vous parler un peu sur les étapes les plus importante .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fr"/>
              <a:t>### Nettoyage des données personnelles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fr"/>
              <a:t>Afin de nettoyer notre base de donnée,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fr"/>
              <a:t>Tout d'abord, nous avons éliminé les</a:t>
            </a:r>
            <a:r>
              <a:rPr b="1" lang="fr"/>
              <a:t> valeurs aberrantes (outliers</a:t>
            </a:r>
            <a:r>
              <a:rPr lang="fr"/>
              <a:t>) en calculant la proportion des ventes au Japon par rapport à la somme des ventes en Amérique du Nord et en Europe. </a:t>
            </a:r>
            <a:endParaRPr/>
          </a:p>
          <a:p>
            <a:pPr indent="0" lvl="0" marL="0" rtl="0" algn="l">
              <a:spcBef>
                <a:spcPts val="0"/>
              </a:spcBef>
              <a:spcAft>
                <a:spcPts val="0"/>
              </a:spcAft>
              <a:buClr>
                <a:schemeClr val="dk1"/>
              </a:buClr>
              <a:buSzPts val="1100"/>
              <a:buFont typeface="Arial"/>
              <a:buNone/>
            </a:pPr>
            <a:r>
              <a:rPr lang="fr"/>
              <a:t>  </a:t>
            </a:r>
            <a:endParaRPr/>
          </a:p>
          <a:p>
            <a:pPr indent="0" lvl="0" marL="0" rtl="0" algn="l">
              <a:spcBef>
                <a:spcPts val="0"/>
              </a:spcBef>
              <a:spcAft>
                <a:spcPts val="0"/>
              </a:spcAft>
              <a:buClr>
                <a:schemeClr val="dk1"/>
              </a:buClr>
              <a:buSzPts val="1100"/>
              <a:buFont typeface="Arial"/>
              <a:buNone/>
            </a:pPr>
            <a:r>
              <a:rPr lang="fr"/>
              <a:t>Nous avons supprimé les lignes où les ventes au Japon étaient </a:t>
            </a:r>
            <a:r>
              <a:rPr b="1" lang="fr"/>
              <a:t>inexistantes</a:t>
            </a:r>
            <a:r>
              <a:rPr lang="fr"/>
              <a:t>, car si les ventes sont nulles, cela veut dire que ces jeux ne sont pas arrivés au Japon.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fr"/>
              <a:t>Nous avons également </a:t>
            </a:r>
            <a:r>
              <a:rPr b="1" lang="fr"/>
              <a:t>supprimé </a:t>
            </a:r>
            <a:r>
              <a:rPr lang="fr"/>
              <a:t>les lignes où les ventes en Europe et aux États-Unis étaient nulles, car nous prédisons les ventes au Japon en fonction de leurs ventes, donc soit l'un soit l'autre doit avoir des ventes supérieures à 0.</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fr"/>
              <a:t>Nous avons aussi remplacé les valeurs manquantes / missing values par la valeur dominante de chaque colonne concernée.</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fr"/>
              <a:t>Au final, nous nous retrouvons avec un ensemble de données de 2500 lignes.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fr"/>
              <a:t>### Feature Engineering</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fr"/>
              <a:t>L’une des parties les plus importantes de notre travail a été la</a:t>
            </a:r>
            <a:r>
              <a:rPr b="1" lang="fr"/>
              <a:t> création de nouvelles features</a:t>
            </a:r>
            <a:r>
              <a:rPr lang="fr"/>
              <a:t>. Nous avons testé plusieurs combinaisons et évalué leur importance dans le modèle.</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fr"/>
              <a:t>Nous avons donc ici les features qui ont le mieux fonctionné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fr"/>
              <a:t>- La somme de na_sales et eu_sales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fr"/>
              <a:t>- le na_eu_publisher_dominance : donc ici, on voulait calculer en pourcentage la dominance/popularité de chaque publisher (éditeur) en Amérique du Nord et en Europe dans le marché global: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fr"/>
              <a:t>Top 10 feature importances -&gt; les features qu'on a créé ont eu un impact sur notre modèle.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fr"/>
              <a:t>### Préparation des Données pour le Modèle + entraînement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fr"/>
              <a:t>Avant l’entraînement du modèle, nous avons procédé à plusieurs transformations avec Standard Scaler and OneHotEncoder et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fr"/>
              <a:t>nous avons finalement choisi Random Forest Regressor, parce que la régression linéaire s’est avérée peu efficace pour nos données.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fr"/>
              <a:t>### Score</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fr"/>
              <a:t>On observe une légère différence entre les scores d'entraînement et de test (~0.1) -- donc ça overfit un peu. Mais, le modèle parvient à expliquer environ 80% de la variance des ventes au Japon.</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fr"/>
              <a:t>Concernant le Root Square Mean Error de 0.28, cela veut dire que les prédictions des ventes s'écartent en moyenne de 0.28 million de dollars, soit environ 280 000 dollars.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fr"/>
              <a:t>### Conclusion</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fr"/>
              <a:t>Bien sûr que notre modèle n'est pas parfait.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rPr lang="fr"/>
              <a:t>Si notre objectif était de prédire les ventes exactes, le RSME est un peu trop large pour cela. En revanche, le modèle reste utile pour déterminer si un jeu vidéo sorti aux États-Unis ou en Europe a des chances de bien marcher au Japon.</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33792dcf9b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33792dcf9b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33792dcf9b2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33792dcf9b2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33792dcf9b2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33792dcf9b2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33792dcf9b2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33792dcf9b2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33792dcf9b2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33792dcf9b2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2177500f35eb5d10_4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2177500f35eb5d10_4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33792dcf9b2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33792dcf9b2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2177500f35eb5d10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2177500f35eb5d1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177500f35eb5d10_3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177500f35eb5d10_3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177500f35eb5d10_4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177500f35eb5d10_4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3373db6f2d9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3373db6f2d9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336f716b62f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336f716b62f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3373db6f2d9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3373db6f2d9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3373db6f2d9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3373db6f2d9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3373db6f2d9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3373db6f2d9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f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8.png"/><Relationship Id="rId4" Type="http://schemas.openxmlformats.org/officeDocument/2006/relationships/image" Target="../media/image16.png"/><Relationship Id="rId5" Type="http://schemas.openxmlformats.org/officeDocument/2006/relationships/image" Target="../media/image1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5.png"/><Relationship Id="rId4" Type="http://schemas.openxmlformats.org/officeDocument/2006/relationships/image" Target="../media/image9.png"/><Relationship Id="rId5"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0.png"/><Relationship Id="rId4" Type="http://schemas.openxmlformats.org/officeDocument/2006/relationships/image" Target="../media/image19.png"/><Relationship Id="rId5" Type="http://schemas.openxmlformats.org/officeDocument/2006/relationships/image" Target="../media/image2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13.png"/><Relationship Id="rId4" Type="http://schemas.openxmlformats.org/officeDocument/2006/relationships/image" Target="../media/image17.png"/><Relationship Id="rId5" Type="http://schemas.openxmlformats.org/officeDocument/2006/relationships/image" Target="../media/image2.png"/><Relationship Id="rId6" Type="http://schemas.openxmlformats.org/officeDocument/2006/relationships/image" Target="../media/image1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nvSpPr>
        <p:spPr>
          <a:xfrm>
            <a:off x="5095275" y="3436150"/>
            <a:ext cx="40665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chemeClr val="dk2"/>
              </a:solidFill>
            </a:endParaRPr>
          </a:p>
        </p:txBody>
      </p:sp>
      <p:sp>
        <p:nvSpPr>
          <p:cNvPr id="87" name="Google Shape;87;p13"/>
          <p:cNvSpPr txBox="1"/>
          <p:nvPr/>
        </p:nvSpPr>
        <p:spPr>
          <a:xfrm>
            <a:off x="802225" y="1392050"/>
            <a:ext cx="7219800" cy="117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fr" sz="3000">
                <a:solidFill>
                  <a:srgbClr val="1A1A1A"/>
                </a:solidFill>
                <a:latin typeface="Raleway"/>
                <a:ea typeface="Raleway"/>
                <a:cs typeface="Raleway"/>
                <a:sym typeface="Raleway"/>
              </a:rPr>
              <a:t>“</a:t>
            </a:r>
            <a:r>
              <a:rPr b="1" i="1" lang="fr" sz="3000">
                <a:solidFill>
                  <a:srgbClr val="1A1A1A"/>
                </a:solidFill>
                <a:latin typeface="Raleway"/>
                <a:ea typeface="Raleway"/>
                <a:cs typeface="Raleway"/>
                <a:sym typeface="Raleway"/>
              </a:rPr>
              <a:t>Prédire les ventes de jeux vidéo</a:t>
            </a:r>
            <a:endParaRPr b="1" i="1" sz="3000">
              <a:solidFill>
                <a:srgbClr val="1A1A1A"/>
              </a:solidFill>
              <a:latin typeface="Raleway"/>
              <a:ea typeface="Raleway"/>
              <a:cs typeface="Raleway"/>
              <a:sym typeface="Raleway"/>
            </a:endParaRPr>
          </a:p>
          <a:p>
            <a:pPr indent="0" lvl="0" marL="0" rtl="0" algn="l">
              <a:spcBef>
                <a:spcPts val="0"/>
              </a:spcBef>
              <a:spcAft>
                <a:spcPts val="0"/>
              </a:spcAft>
              <a:buNone/>
            </a:pPr>
            <a:r>
              <a:rPr b="1" i="1" lang="fr" sz="3000">
                <a:solidFill>
                  <a:srgbClr val="1A1A1A"/>
                </a:solidFill>
                <a:latin typeface="Raleway"/>
                <a:ea typeface="Raleway"/>
                <a:cs typeface="Raleway"/>
                <a:sym typeface="Raleway"/>
              </a:rPr>
              <a:t>du marché japonais”</a:t>
            </a:r>
            <a:endParaRPr b="1" i="1" sz="3000">
              <a:solidFill>
                <a:srgbClr val="1A1A1A"/>
              </a:solidFill>
              <a:latin typeface="Raleway"/>
              <a:ea typeface="Raleway"/>
              <a:cs typeface="Raleway"/>
              <a:sym typeface="Raleway"/>
            </a:endParaRPr>
          </a:p>
        </p:txBody>
      </p:sp>
      <p:sp>
        <p:nvSpPr>
          <p:cNvPr id="88" name="Google Shape;88;p13"/>
          <p:cNvSpPr txBox="1"/>
          <p:nvPr/>
        </p:nvSpPr>
        <p:spPr>
          <a:xfrm>
            <a:off x="1427500" y="2653150"/>
            <a:ext cx="6995700" cy="783000"/>
          </a:xfrm>
          <a:prstGeom prst="rect">
            <a:avLst/>
          </a:prstGeom>
          <a:noFill/>
          <a:ln>
            <a:noFill/>
          </a:ln>
        </p:spPr>
        <p:txBody>
          <a:bodyPr anchorCtr="0" anchor="t" bIns="91425" lIns="91425" spcFirstLastPara="1" rIns="91425" wrap="square" tIns="91425">
            <a:normAutofit/>
          </a:bodyPr>
          <a:lstStyle/>
          <a:p>
            <a:pPr indent="0" lvl="0" marL="0" rtl="0" algn="l">
              <a:spcBef>
                <a:spcPts val="0"/>
              </a:spcBef>
              <a:spcAft>
                <a:spcPts val="0"/>
              </a:spcAft>
              <a:buNone/>
            </a:pPr>
            <a:r>
              <a:rPr b="1" i="1" lang="fr" sz="1600" u="sng">
                <a:solidFill>
                  <a:srgbClr val="595959"/>
                </a:solidFill>
                <a:latin typeface="Lato"/>
                <a:ea typeface="Lato"/>
                <a:cs typeface="Lato"/>
                <a:sym typeface="Lato"/>
              </a:rPr>
              <a:t>Final Project - Jedha - 02/2025</a:t>
            </a:r>
            <a:endParaRPr b="1" i="1" sz="1600" u="sng">
              <a:solidFill>
                <a:srgbClr val="595959"/>
              </a:solidFill>
              <a:latin typeface="Lato"/>
              <a:ea typeface="Lato"/>
              <a:cs typeface="Lato"/>
              <a:sym typeface="Lato"/>
            </a:endParaRPr>
          </a:p>
          <a:p>
            <a:pPr indent="0" lvl="0" marL="0" rtl="0" algn="l">
              <a:spcBef>
                <a:spcPts val="0"/>
              </a:spcBef>
              <a:spcAft>
                <a:spcPts val="0"/>
              </a:spcAft>
              <a:buNone/>
            </a:pPr>
            <a:r>
              <a:rPr lang="fr" sz="1600">
                <a:solidFill>
                  <a:srgbClr val="595959"/>
                </a:solidFill>
                <a:latin typeface="Lato"/>
                <a:ea typeface="Lato"/>
                <a:cs typeface="Lato"/>
                <a:sym typeface="Lato"/>
              </a:rPr>
              <a:t>Mohamed </a:t>
            </a:r>
            <a:r>
              <a:rPr b="1" lang="fr" sz="1600">
                <a:solidFill>
                  <a:srgbClr val="595959"/>
                </a:solidFill>
                <a:latin typeface="Lato"/>
                <a:ea typeface="Lato"/>
                <a:cs typeface="Lato"/>
                <a:sym typeface="Lato"/>
              </a:rPr>
              <a:t>Benessam </a:t>
            </a:r>
            <a:r>
              <a:rPr lang="fr" sz="1600">
                <a:solidFill>
                  <a:srgbClr val="595959"/>
                </a:solidFill>
                <a:latin typeface="Lato"/>
                <a:ea typeface="Lato"/>
                <a:cs typeface="Lato"/>
                <a:sym typeface="Lato"/>
              </a:rPr>
              <a:t>- Johanna </a:t>
            </a:r>
            <a:r>
              <a:rPr b="1" lang="fr" sz="1600">
                <a:solidFill>
                  <a:srgbClr val="595959"/>
                </a:solidFill>
                <a:latin typeface="Lato"/>
                <a:ea typeface="Lato"/>
                <a:cs typeface="Lato"/>
                <a:sym typeface="Lato"/>
              </a:rPr>
              <a:t>Dominguez </a:t>
            </a:r>
            <a:r>
              <a:rPr lang="fr" sz="1600">
                <a:solidFill>
                  <a:srgbClr val="595959"/>
                </a:solidFill>
                <a:latin typeface="Lato"/>
                <a:ea typeface="Lato"/>
                <a:cs typeface="Lato"/>
                <a:sym typeface="Lato"/>
              </a:rPr>
              <a:t>- Sabrina </a:t>
            </a:r>
            <a:r>
              <a:rPr b="1" lang="fr" sz="1600">
                <a:solidFill>
                  <a:srgbClr val="595959"/>
                </a:solidFill>
                <a:latin typeface="Lato"/>
                <a:ea typeface="Lato"/>
                <a:cs typeface="Lato"/>
                <a:sym typeface="Lato"/>
              </a:rPr>
              <a:t>Terada</a:t>
            </a:r>
            <a:endParaRPr b="1" sz="1600">
              <a:solidFill>
                <a:srgbClr val="595959"/>
              </a:solidFill>
              <a:latin typeface="Lato"/>
              <a:ea typeface="Lato"/>
              <a:cs typeface="Lato"/>
              <a:sym typeface="Lato"/>
            </a:endParaRPr>
          </a:p>
        </p:txBody>
      </p:sp>
      <p:pic>
        <p:nvPicPr>
          <p:cNvPr id="89" name="Google Shape;89;p13"/>
          <p:cNvPicPr preferRelativeResize="0"/>
          <p:nvPr/>
        </p:nvPicPr>
        <p:blipFill>
          <a:blip r:embed="rId3">
            <a:alphaModFix/>
          </a:blip>
          <a:stretch>
            <a:fillRect/>
          </a:stretch>
        </p:blipFill>
        <p:spPr>
          <a:xfrm>
            <a:off x="629875" y="2765503"/>
            <a:ext cx="797373" cy="558356"/>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2"/>
          <p:cNvSpPr txBox="1"/>
          <p:nvPr>
            <p:ph type="title"/>
          </p:nvPr>
        </p:nvSpPr>
        <p:spPr>
          <a:xfrm>
            <a:off x="730000" y="650225"/>
            <a:ext cx="7729800" cy="700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Différences Intercontinentales : Japon VS Occident </a:t>
            </a:r>
            <a:endParaRPr/>
          </a:p>
        </p:txBody>
      </p:sp>
      <p:sp>
        <p:nvSpPr>
          <p:cNvPr id="157" name="Google Shape;157;p22"/>
          <p:cNvSpPr txBox="1"/>
          <p:nvPr>
            <p:ph idx="1" type="body"/>
          </p:nvPr>
        </p:nvSpPr>
        <p:spPr>
          <a:xfrm>
            <a:off x="730000" y="1558900"/>
            <a:ext cx="7729800" cy="3359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fr">
                <a:solidFill>
                  <a:srgbClr val="CC0000"/>
                </a:solidFill>
              </a:rPr>
              <a:t>Japon</a:t>
            </a:r>
            <a:r>
              <a:rPr b="1" lang="fr"/>
              <a:t> </a:t>
            </a:r>
            <a:r>
              <a:rPr lang="fr"/>
              <a:t>- Longue tradition de jeux narratifs et stratégiques, </a:t>
            </a:r>
            <a:r>
              <a:rPr lang="fr"/>
              <a:t>développement des personnages et intrigue mis en priorités (Final Fantasy, Dragon Quest, Pokemon, Persona) = genre favorisé = RPG</a:t>
            </a:r>
            <a:endParaRPr/>
          </a:p>
          <a:p>
            <a:pPr indent="0" lvl="0" marL="0" rtl="0" algn="l">
              <a:spcBef>
                <a:spcPts val="1200"/>
              </a:spcBef>
              <a:spcAft>
                <a:spcPts val="0"/>
              </a:spcAft>
              <a:buNone/>
            </a:pPr>
            <a:r>
              <a:rPr b="1" lang="fr">
                <a:solidFill>
                  <a:srgbClr val="0B5394"/>
                </a:solidFill>
              </a:rPr>
              <a:t>Occident</a:t>
            </a:r>
            <a:r>
              <a:rPr b="1" lang="fr"/>
              <a:t> </a:t>
            </a:r>
            <a:r>
              <a:rPr lang="fr"/>
              <a:t> - A l’inverse, l’Occident et ses joueurs préfèrent l’action rapide et le multijoueur</a:t>
            </a:r>
            <a:endParaRPr/>
          </a:p>
          <a:p>
            <a:pPr indent="0" lvl="0" marL="0" rtl="0" algn="l">
              <a:spcBef>
                <a:spcPts val="1200"/>
              </a:spcBef>
              <a:spcAft>
                <a:spcPts val="0"/>
              </a:spcAft>
              <a:buNone/>
            </a:pPr>
            <a:r>
              <a:t/>
            </a:r>
            <a:endParaRPr u="sng"/>
          </a:p>
          <a:p>
            <a:pPr indent="0" lvl="0" marL="0" rtl="0" algn="l">
              <a:spcBef>
                <a:spcPts val="1200"/>
              </a:spcBef>
              <a:spcAft>
                <a:spcPts val="0"/>
              </a:spcAft>
              <a:buNone/>
            </a:pPr>
            <a:r>
              <a:rPr lang="fr" u="sng"/>
              <a:t>Différences dues aux éditeurs locaux et leurs spécialités différentes</a:t>
            </a:r>
            <a:r>
              <a:rPr lang="fr"/>
              <a:t>  : </a:t>
            </a:r>
            <a:endParaRPr/>
          </a:p>
          <a:p>
            <a:pPr indent="0" lvl="0" marL="0" rtl="0" algn="l">
              <a:spcBef>
                <a:spcPts val="1200"/>
              </a:spcBef>
              <a:spcAft>
                <a:spcPts val="0"/>
              </a:spcAft>
              <a:buNone/>
            </a:pPr>
            <a:r>
              <a:rPr b="1" lang="fr">
                <a:solidFill>
                  <a:srgbClr val="CC0000"/>
                </a:solidFill>
              </a:rPr>
              <a:t>Japon</a:t>
            </a:r>
            <a:r>
              <a:rPr b="1" lang="fr"/>
              <a:t> </a:t>
            </a:r>
            <a:r>
              <a:rPr lang="fr"/>
              <a:t>- Nintendo, Square Enix, Bandai Namco, etc.</a:t>
            </a:r>
            <a:endParaRPr/>
          </a:p>
          <a:p>
            <a:pPr indent="0" lvl="0" marL="0" rtl="0" algn="l">
              <a:spcBef>
                <a:spcPts val="1200"/>
              </a:spcBef>
              <a:spcAft>
                <a:spcPts val="0"/>
              </a:spcAft>
              <a:buNone/>
            </a:pPr>
            <a:r>
              <a:rPr b="1" lang="fr">
                <a:solidFill>
                  <a:srgbClr val="0B5394"/>
                </a:solidFill>
              </a:rPr>
              <a:t>Occident</a:t>
            </a:r>
            <a:r>
              <a:rPr b="1" lang="fr"/>
              <a:t> </a:t>
            </a:r>
            <a:r>
              <a:rPr lang="fr"/>
              <a:t>-&gt; Activision, EA, Ubisoft etc </a:t>
            </a:r>
            <a:endParaRPr/>
          </a:p>
          <a:p>
            <a:pPr indent="0" lvl="0" marL="0" rtl="0" algn="l">
              <a:spcBef>
                <a:spcPts val="1200"/>
              </a:spcBef>
              <a:spcAft>
                <a:spcPts val="0"/>
              </a:spcAft>
              <a:buNone/>
            </a:pPr>
            <a:r>
              <a:t/>
            </a:r>
            <a:endParaRPr u="sng"/>
          </a:p>
          <a:p>
            <a:pPr indent="0" lvl="0" marL="0" rtl="0" algn="l">
              <a:spcBef>
                <a:spcPts val="1200"/>
              </a:spcBef>
              <a:spcAft>
                <a:spcPts val="1200"/>
              </a:spcAft>
              <a:buNone/>
            </a:pPr>
            <a:r>
              <a:rPr lang="fr" u="sng"/>
              <a:t>Autres raisons</a:t>
            </a:r>
            <a:r>
              <a:rPr lang="fr"/>
              <a:t> : influences des médias, plateformes et visions différentes du jeu vidéo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3"/>
          <p:cNvSpPr txBox="1"/>
          <p:nvPr/>
        </p:nvSpPr>
        <p:spPr>
          <a:xfrm>
            <a:off x="5095275" y="3664750"/>
            <a:ext cx="40665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chemeClr val="dk2"/>
              </a:solidFill>
            </a:endParaRPr>
          </a:p>
        </p:txBody>
      </p:sp>
      <p:sp>
        <p:nvSpPr>
          <p:cNvPr id="163" name="Google Shape;163;p23"/>
          <p:cNvSpPr txBox="1"/>
          <p:nvPr/>
        </p:nvSpPr>
        <p:spPr>
          <a:xfrm>
            <a:off x="1001400" y="2184100"/>
            <a:ext cx="7141200" cy="1434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i="1" lang="fr" sz="2340">
                <a:solidFill>
                  <a:schemeClr val="dk2"/>
                </a:solidFill>
                <a:latin typeface="Lato"/>
                <a:ea typeface="Lato"/>
                <a:cs typeface="Lato"/>
                <a:sym typeface="Lato"/>
              </a:rPr>
              <a:t>“ Peut-on prédire les ventes de jeux vidéo au Japon à l’aide des données des marchés américain et européen ? ”</a:t>
            </a:r>
            <a:endParaRPr b="1" i="1" sz="2340">
              <a:solidFill>
                <a:schemeClr val="dk2"/>
              </a:solidFill>
              <a:latin typeface="Lato"/>
              <a:ea typeface="Lato"/>
              <a:cs typeface="Lato"/>
              <a:sym typeface="Lato"/>
            </a:endParaRPr>
          </a:p>
        </p:txBody>
      </p:sp>
      <p:sp>
        <p:nvSpPr>
          <p:cNvPr id="164" name="Google Shape;164;p23"/>
          <p:cNvSpPr txBox="1"/>
          <p:nvPr/>
        </p:nvSpPr>
        <p:spPr>
          <a:xfrm>
            <a:off x="682800" y="686175"/>
            <a:ext cx="7920300" cy="535200"/>
          </a:xfrm>
          <a:prstGeom prst="rect">
            <a:avLst/>
          </a:prstGeom>
          <a:noFill/>
          <a:ln>
            <a:noFill/>
          </a:ln>
        </p:spPr>
        <p:txBody>
          <a:bodyPr anchorCtr="0" anchor="t" bIns="91425" lIns="91425" spcFirstLastPara="1" rIns="91425" wrap="square" tIns="91425">
            <a:noAutofit/>
          </a:bodyPr>
          <a:lstStyle/>
          <a:p>
            <a:pPr indent="0" lvl="0" marL="0" rtl="0" algn="l">
              <a:lnSpc>
                <a:spcPct val="80000"/>
              </a:lnSpc>
              <a:spcBef>
                <a:spcPts val="0"/>
              </a:spcBef>
              <a:spcAft>
                <a:spcPts val="0"/>
              </a:spcAft>
              <a:buSzPts val="605"/>
              <a:buNone/>
            </a:pPr>
            <a:r>
              <a:rPr b="1" lang="fr" sz="2029">
                <a:solidFill>
                  <a:srgbClr val="1A1A1A"/>
                </a:solidFill>
                <a:latin typeface="Raleway"/>
                <a:ea typeface="Raleway"/>
                <a:cs typeface="Raleway"/>
                <a:sym typeface="Raleway"/>
              </a:rPr>
              <a:t>3. </a:t>
            </a:r>
            <a:r>
              <a:rPr b="1" lang="fr" sz="2029">
                <a:solidFill>
                  <a:srgbClr val="1A1A1A"/>
                </a:solidFill>
                <a:latin typeface="Raleway"/>
                <a:ea typeface="Raleway"/>
                <a:cs typeface="Raleway"/>
                <a:sym typeface="Raleway"/>
              </a:rPr>
              <a:t>Collecte, nettoyage de la donnée et explications du résultat</a:t>
            </a:r>
            <a:endParaRPr b="1" sz="2029">
              <a:solidFill>
                <a:srgbClr val="1A1A1A"/>
              </a:solidFill>
              <a:latin typeface="Raleway"/>
              <a:ea typeface="Raleway"/>
              <a:cs typeface="Raleway"/>
              <a:sym typeface="Raleway"/>
            </a:endParaRPr>
          </a:p>
          <a:p>
            <a:pPr indent="0" lvl="0" marL="0" rtl="0" algn="l">
              <a:lnSpc>
                <a:spcPct val="80000"/>
              </a:lnSpc>
              <a:spcBef>
                <a:spcPts val="0"/>
              </a:spcBef>
              <a:spcAft>
                <a:spcPts val="0"/>
              </a:spcAft>
              <a:buSzPts val="605"/>
              <a:buNone/>
            </a:pPr>
            <a:r>
              <a:t/>
            </a:r>
            <a:endParaRPr b="1" sz="2029">
              <a:solidFill>
                <a:srgbClr val="1A1A1A"/>
              </a:solidFill>
              <a:latin typeface="Raleway"/>
              <a:ea typeface="Raleway"/>
              <a:cs typeface="Raleway"/>
              <a:sym typeface="Raleway"/>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grpSp>
        <p:nvGrpSpPr>
          <p:cNvPr id="169" name="Google Shape;169;p24"/>
          <p:cNvGrpSpPr/>
          <p:nvPr/>
        </p:nvGrpSpPr>
        <p:grpSpPr>
          <a:xfrm>
            <a:off x="246900" y="590575"/>
            <a:ext cx="6249575" cy="4455275"/>
            <a:chOff x="246900" y="590575"/>
            <a:chExt cx="6249575" cy="4455275"/>
          </a:xfrm>
        </p:grpSpPr>
        <p:pic>
          <p:nvPicPr>
            <p:cNvPr id="170" name="Google Shape;170;p24"/>
            <p:cNvPicPr preferRelativeResize="0"/>
            <p:nvPr/>
          </p:nvPicPr>
          <p:blipFill rotWithShape="1">
            <a:blip r:embed="rId3">
              <a:alphaModFix/>
            </a:blip>
            <a:srcRect b="0" l="0" r="18012" t="0"/>
            <a:stretch/>
          </p:blipFill>
          <p:spPr>
            <a:xfrm>
              <a:off x="246900" y="590575"/>
              <a:ext cx="6249568" cy="3515026"/>
            </a:xfrm>
            <a:prstGeom prst="rect">
              <a:avLst/>
            </a:prstGeom>
            <a:noFill/>
            <a:ln cap="flat" cmpd="sng" w="9525">
              <a:solidFill>
                <a:schemeClr val="dk2"/>
              </a:solidFill>
              <a:prstDash val="solid"/>
              <a:round/>
              <a:headEnd len="sm" w="sm" type="none"/>
              <a:tailEnd len="sm" w="sm" type="none"/>
            </a:ln>
          </p:spPr>
        </p:pic>
        <p:pic>
          <p:nvPicPr>
            <p:cNvPr id="171" name="Google Shape;171;p24"/>
            <p:cNvPicPr preferRelativeResize="0"/>
            <p:nvPr/>
          </p:nvPicPr>
          <p:blipFill rotWithShape="1">
            <a:blip r:embed="rId4">
              <a:alphaModFix/>
            </a:blip>
            <a:srcRect b="0" l="0" r="31651" t="0"/>
            <a:stretch/>
          </p:blipFill>
          <p:spPr>
            <a:xfrm>
              <a:off x="246900" y="4105600"/>
              <a:ext cx="6249575" cy="940250"/>
            </a:xfrm>
            <a:prstGeom prst="rect">
              <a:avLst/>
            </a:prstGeom>
            <a:noFill/>
            <a:ln cap="flat" cmpd="sng" w="9525">
              <a:solidFill>
                <a:schemeClr val="dk2"/>
              </a:solidFill>
              <a:prstDash val="solid"/>
              <a:round/>
              <a:headEnd len="sm" w="sm" type="none"/>
              <a:tailEnd len="sm" w="sm" type="none"/>
            </a:ln>
          </p:spPr>
        </p:pic>
      </p:grpSp>
      <p:pic>
        <p:nvPicPr>
          <p:cNvPr id="172" name="Google Shape;172;p24"/>
          <p:cNvPicPr preferRelativeResize="0"/>
          <p:nvPr/>
        </p:nvPicPr>
        <p:blipFill>
          <a:blip r:embed="rId5">
            <a:alphaModFix/>
          </a:blip>
          <a:stretch>
            <a:fillRect/>
          </a:stretch>
        </p:blipFill>
        <p:spPr>
          <a:xfrm>
            <a:off x="6866426" y="590563"/>
            <a:ext cx="1074150" cy="729625"/>
          </a:xfrm>
          <a:prstGeom prst="rect">
            <a:avLst/>
          </a:prstGeom>
          <a:noFill/>
          <a:ln cap="flat" cmpd="sng" w="9525">
            <a:solidFill>
              <a:schemeClr val="dk2"/>
            </a:solidFill>
            <a:prstDash val="solid"/>
            <a:round/>
            <a:headEnd len="sm" w="sm" type="none"/>
            <a:tailEnd len="sm" w="sm" type="none"/>
          </a:ln>
        </p:spPr>
      </p:pic>
      <p:sp>
        <p:nvSpPr>
          <p:cNvPr id="173" name="Google Shape;173;p24"/>
          <p:cNvSpPr txBox="1"/>
          <p:nvPr/>
        </p:nvSpPr>
        <p:spPr>
          <a:xfrm>
            <a:off x="246900" y="50275"/>
            <a:ext cx="7395600" cy="46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1600">
                <a:solidFill>
                  <a:srgbClr val="1A1A1A"/>
                </a:solidFill>
                <a:latin typeface="Lato"/>
                <a:ea typeface="Lato"/>
                <a:cs typeface="Lato"/>
                <a:sym typeface="Lato"/>
              </a:rPr>
              <a:t>DATA CLEANING </a:t>
            </a:r>
            <a:r>
              <a:rPr lang="fr" sz="1100">
                <a:solidFill>
                  <a:schemeClr val="dk2"/>
                </a:solidFill>
                <a:latin typeface="Lato"/>
                <a:ea typeface="Lato"/>
                <a:cs typeface="Lato"/>
                <a:sym typeface="Lato"/>
              </a:rPr>
              <a:t>(nettoyage des données) </a:t>
            </a:r>
            <a:r>
              <a:rPr lang="fr" sz="1600">
                <a:solidFill>
                  <a:schemeClr val="dk2"/>
                </a:solidFill>
                <a:latin typeface="Lato"/>
                <a:ea typeface="Lato"/>
                <a:cs typeface="Lato"/>
                <a:sym typeface="Lato"/>
              </a:rPr>
              <a:t>🧹</a:t>
            </a:r>
            <a:endParaRPr sz="2100">
              <a:solidFill>
                <a:schemeClr val="accent1"/>
              </a:solidFill>
              <a:latin typeface="Lato"/>
              <a:ea typeface="Lato"/>
              <a:cs typeface="Lato"/>
              <a:sym typeface="Lato"/>
            </a:endParaRPr>
          </a:p>
        </p:txBody>
      </p:sp>
      <p:cxnSp>
        <p:nvCxnSpPr>
          <p:cNvPr id="174" name="Google Shape;174;p24"/>
          <p:cNvCxnSpPr/>
          <p:nvPr/>
        </p:nvCxnSpPr>
        <p:spPr>
          <a:xfrm flipH="1" rot="10800000">
            <a:off x="4527550" y="1120925"/>
            <a:ext cx="2238300" cy="3600300"/>
          </a:xfrm>
          <a:prstGeom prst="straightConnector1">
            <a:avLst/>
          </a:prstGeom>
          <a:noFill/>
          <a:ln cap="flat" cmpd="sng" w="9525">
            <a:solidFill>
              <a:schemeClr val="dk2"/>
            </a:solidFill>
            <a:prstDash val="solid"/>
            <a:round/>
            <a:headEnd len="med" w="med" type="none"/>
            <a:tailEnd len="med" w="med" type="triangle"/>
          </a:ln>
        </p:spPr>
      </p:cxnSp>
      <p:sp>
        <p:nvSpPr>
          <p:cNvPr id="175" name="Google Shape;175;p24"/>
          <p:cNvSpPr txBox="1"/>
          <p:nvPr/>
        </p:nvSpPr>
        <p:spPr>
          <a:xfrm>
            <a:off x="6689725" y="1454150"/>
            <a:ext cx="2315400" cy="3570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fr" sz="1100" u="sng">
                <a:solidFill>
                  <a:schemeClr val="accent1"/>
                </a:solidFill>
                <a:latin typeface="Lato"/>
                <a:ea typeface="Lato"/>
                <a:cs typeface="Lato"/>
                <a:sym typeface="Lato"/>
              </a:rPr>
              <a:t>Nettoyage des données</a:t>
            </a:r>
            <a:endParaRPr b="1" sz="1100" u="sng">
              <a:solidFill>
                <a:schemeClr val="accent1"/>
              </a:solidFill>
              <a:latin typeface="Lato"/>
              <a:ea typeface="Lato"/>
              <a:cs typeface="Lato"/>
              <a:sym typeface="Lato"/>
            </a:endParaRPr>
          </a:p>
          <a:p>
            <a:pPr indent="0" lvl="0" marL="0" rtl="0" algn="l">
              <a:spcBef>
                <a:spcPts val="0"/>
              </a:spcBef>
              <a:spcAft>
                <a:spcPts val="0"/>
              </a:spcAft>
              <a:buNone/>
            </a:pPr>
            <a:r>
              <a:t/>
            </a:r>
            <a:endParaRPr sz="1100">
              <a:solidFill>
                <a:schemeClr val="accent1"/>
              </a:solidFill>
              <a:latin typeface="Lato"/>
              <a:ea typeface="Lato"/>
              <a:cs typeface="Lato"/>
              <a:sym typeface="Lato"/>
            </a:endParaRPr>
          </a:p>
          <a:p>
            <a:pPr indent="0" lvl="0" marL="0" rtl="0" algn="l">
              <a:spcBef>
                <a:spcPts val="0"/>
              </a:spcBef>
              <a:spcAft>
                <a:spcPts val="0"/>
              </a:spcAft>
              <a:buNone/>
            </a:pPr>
            <a:r>
              <a:rPr b="1" lang="fr" sz="1100">
                <a:solidFill>
                  <a:schemeClr val="accent1"/>
                </a:solidFill>
                <a:latin typeface="Lato"/>
                <a:ea typeface="Lato"/>
                <a:cs typeface="Lato"/>
                <a:sym typeface="Lato"/>
              </a:rPr>
              <a:t>Suppression des outliers </a:t>
            </a:r>
            <a:r>
              <a:rPr lang="fr" sz="1100">
                <a:solidFill>
                  <a:schemeClr val="accent1"/>
                </a:solidFill>
                <a:latin typeface="Lato"/>
                <a:ea typeface="Lato"/>
                <a:cs typeface="Lato"/>
                <a:sym typeface="Lato"/>
              </a:rPr>
              <a:t>en fonction de la proportion des ventes au Japon (jp_sales) par rapport au total des ventes en Amérique du Nord (na_sales) et en Europe (eu_sales). </a:t>
            </a:r>
            <a:endParaRPr sz="1100">
              <a:solidFill>
                <a:schemeClr val="accent1"/>
              </a:solidFill>
              <a:latin typeface="Lato"/>
              <a:ea typeface="Lato"/>
              <a:cs typeface="Lato"/>
              <a:sym typeface="Lato"/>
            </a:endParaRPr>
          </a:p>
          <a:p>
            <a:pPr indent="0" lvl="0" marL="0" rtl="0" algn="l">
              <a:spcBef>
                <a:spcPts val="0"/>
              </a:spcBef>
              <a:spcAft>
                <a:spcPts val="0"/>
              </a:spcAft>
              <a:buNone/>
            </a:pPr>
            <a:r>
              <a:t/>
            </a:r>
            <a:endParaRPr sz="1100">
              <a:solidFill>
                <a:schemeClr val="accent1"/>
              </a:solidFill>
              <a:latin typeface="Lato"/>
              <a:ea typeface="Lato"/>
              <a:cs typeface="Lato"/>
              <a:sym typeface="Lato"/>
            </a:endParaRPr>
          </a:p>
          <a:p>
            <a:pPr indent="0" lvl="0" marL="0" rtl="0" algn="l">
              <a:spcBef>
                <a:spcPts val="0"/>
              </a:spcBef>
              <a:spcAft>
                <a:spcPts val="0"/>
              </a:spcAft>
              <a:buNone/>
            </a:pPr>
            <a:r>
              <a:rPr b="1" lang="fr" sz="1100">
                <a:solidFill>
                  <a:schemeClr val="accent1"/>
                </a:solidFill>
                <a:latin typeface="Lato"/>
                <a:ea typeface="Lato"/>
                <a:cs typeface="Lato"/>
                <a:sym typeface="Lato"/>
              </a:rPr>
              <a:t>Suppression des jeux sans ventes au Japon</a:t>
            </a:r>
            <a:r>
              <a:rPr lang="fr" sz="1100">
                <a:solidFill>
                  <a:schemeClr val="accent1"/>
                </a:solidFill>
                <a:latin typeface="Lato"/>
                <a:ea typeface="Lato"/>
                <a:cs typeface="Lato"/>
                <a:sym typeface="Lato"/>
              </a:rPr>
              <a:t> (jp_sales &gt; 0), car leur absence de ventes indique qu'ils n'y ont pas été commercialisés. </a:t>
            </a:r>
            <a:endParaRPr sz="1100">
              <a:solidFill>
                <a:schemeClr val="accent1"/>
              </a:solidFill>
              <a:latin typeface="Lato"/>
              <a:ea typeface="Lato"/>
              <a:cs typeface="Lato"/>
              <a:sym typeface="Lato"/>
            </a:endParaRPr>
          </a:p>
          <a:p>
            <a:pPr indent="0" lvl="0" marL="0" rtl="0" algn="l">
              <a:spcBef>
                <a:spcPts val="0"/>
              </a:spcBef>
              <a:spcAft>
                <a:spcPts val="0"/>
              </a:spcAft>
              <a:buNone/>
            </a:pPr>
            <a:r>
              <a:t/>
            </a:r>
            <a:endParaRPr sz="1100">
              <a:solidFill>
                <a:schemeClr val="accent1"/>
              </a:solidFill>
              <a:latin typeface="Lato"/>
              <a:ea typeface="Lato"/>
              <a:cs typeface="Lato"/>
              <a:sym typeface="Lato"/>
            </a:endParaRPr>
          </a:p>
          <a:p>
            <a:pPr indent="0" lvl="0" marL="0" rtl="0" algn="l">
              <a:spcBef>
                <a:spcPts val="0"/>
              </a:spcBef>
              <a:spcAft>
                <a:spcPts val="0"/>
              </a:spcAft>
              <a:buNone/>
            </a:pPr>
            <a:r>
              <a:rPr b="1" lang="fr" sz="1100">
                <a:solidFill>
                  <a:schemeClr val="accent1"/>
                </a:solidFill>
                <a:latin typeface="Lato"/>
                <a:ea typeface="Lato"/>
                <a:cs typeface="Lato"/>
                <a:sym typeface="Lato"/>
              </a:rPr>
              <a:t>Suppression des jeux sans ventes en Amérique du Nord et en Europe</a:t>
            </a:r>
            <a:r>
              <a:rPr lang="fr" sz="1100">
                <a:solidFill>
                  <a:schemeClr val="accent1"/>
                </a:solidFill>
                <a:latin typeface="Lato"/>
                <a:ea typeface="Lato"/>
                <a:cs typeface="Lato"/>
                <a:sym typeface="Lato"/>
              </a:rPr>
              <a:t> (na_sales &gt; 0 ou eu_sales &gt; 0)</a:t>
            </a:r>
            <a:endParaRPr sz="1100">
              <a:solidFill>
                <a:schemeClr val="accent1"/>
              </a:solidFill>
              <a:latin typeface="Lato"/>
              <a:ea typeface="Lato"/>
              <a:cs typeface="Lato"/>
              <a:sym typeface="Lato"/>
            </a:endParaRPr>
          </a:p>
          <a:p>
            <a:pPr indent="0" lvl="0" marL="0" rtl="0" algn="l">
              <a:spcBef>
                <a:spcPts val="0"/>
              </a:spcBef>
              <a:spcAft>
                <a:spcPts val="0"/>
              </a:spcAft>
              <a:buNone/>
            </a:pPr>
            <a:r>
              <a:t/>
            </a:r>
            <a:endParaRPr sz="1100">
              <a:solidFill>
                <a:schemeClr val="accent1"/>
              </a:solidFill>
              <a:latin typeface="Lato"/>
              <a:ea typeface="Lato"/>
              <a:cs typeface="Lato"/>
              <a:sym typeface="Lato"/>
            </a:endParaRPr>
          </a:p>
          <a:p>
            <a:pPr indent="0" lvl="0" marL="0" rtl="0" algn="l">
              <a:spcBef>
                <a:spcPts val="0"/>
              </a:spcBef>
              <a:spcAft>
                <a:spcPts val="0"/>
              </a:spcAft>
              <a:buNone/>
            </a:pPr>
            <a:r>
              <a:rPr b="1" i="1" lang="fr" sz="1100" u="sng">
                <a:solidFill>
                  <a:schemeClr val="accent1"/>
                </a:solidFill>
                <a:latin typeface="Lato"/>
                <a:ea typeface="Lato"/>
                <a:cs typeface="Lato"/>
                <a:sym typeface="Lato"/>
              </a:rPr>
              <a:t>Final dataset</a:t>
            </a:r>
            <a:r>
              <a:rPr b="1" i="1" lang="fr" sz="1100">
                <a:solidFill>
                  <a:schemeClr val="accent1"/>
                </a:solidFill>
                <a:latin typeface="Lato"/>
                <a:ea typeface="Lato"/>
                <a:cs typeface="Lato"/>
                <a:sym typeface="Lato"/>
              </a:rPr>
              <a:t> : 2500 lignes</a:t>
            </a:r>
            <a:endParaRPr i="1" sz="1100">
              <a:solidFill>
                <a:schemeClr val="accent1"/>
              </a:solidFill>
              <a:latin typeface="Lato"/>
              <a:ea typeface="Lato"/>
              <a:cs typeface="Lato"/>
              <a:sym typeface="La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5"/>
          <p:cNvSpPr txBox="1"/>
          <p:nvPr/>
        </p:nvSpPr>
        <p:spPr>
          <a:xfrm>
            <a:off x="246900" y="50275"/>
            <a:ext cx="7395600" cy="46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1600">
                <a:solidFill>
                  <a:srgbClr val="1A1A1A"/>
                </a:solidFill>
                <a:latin typeface="Lato"/>
                <a:ea typeface="Lato"/>
                <a:cs typeface="Lato"/>
                <a:sym typeface="Lato"/>
              </a:rPr>
              <a:t>FEATURE ENGINEERING  </a:t>
            </a:r>
            <a:r>
              <a:rPr lang="fr" sz="1100">
                <a:solidFill>
                  <a:srgbClr val="1A1A1A"/>
                </a:solidFill>
                <a:latin typeface="Lato"/>
                <a:ea typeface="Lato"/>
                <a:cs typeface="Lato"/>
                <a:sym typeface="Lato"/>
              </a:rPr>
              <a:t>(Ingénierie des caractéristiques) </a:t>
            </a:r>
            <a:r>
              <a:rPr lang="fr" sz="1600">
                <a:solidFill>
                  <a:srgbClr val="1A1A1A"/>
                </a:solidFill>
                <a:latin typeface="Lato"/>
                <a:ea typeface="Lato"/>
                <a:cs typeface="Lato"/>
                <a:sym typeface="Lato"/>
              </a:rPr>
              <a:t>🤖</a:t>
            </a:r>
            <a:endParaRPr sz="1600">
              <a:solidFill>
                <a:schemeClr val="accent1"/>
              </a:solidFill>
              <a:latin typeface="Lato"/>
              <a:ea typeface="Lato"/>
              <a:cs typeface="Lato"/>
              <a:sym typeface="Lato"/>
            </a:endParaRPr>
          </a:p>
        </p:txBody>
      </p:sp>
      <p:pic>
        <p:nvPicPr>
          <p:cNvPr id="181" name="Google Shape;181;p25"/>
          <p:cNvPicPr preferRelativeResize="0"/>
          <p:nvPr/>
        </p:nvPicPr>
        <p:blipFill rotWithShape="1">
          <a:blip r:embed="rId3">
            <a:alphaModFix/>
          </a:blip>
          <a:srcRect b="0" l="0" r="-9003" t="0"/>
          <a:stretch/>
        </p:blipFill>
        <p:spPr>
          <a:xfrm>
            <a:off x="308101" y="628675"/>
            <a:ext cx="8610474" cy="4324325"/>
          </a:xfrm>
          <a:prstGeom prst="rect">
            <a:avLst/>
          </a:prstGeom>
          <a:noFill/>
          <a:ln cap="flat" cmpd="sng" w="9525">
            <a:solidFill>
              <a:schemeClr val="dk2"/>
            </a:solidFill>
            <a:prstDash val="solid"/>
            <a:round/>
            <a:headEnd len="sm" w="sm" type="none"/>
            <a:tailEnd len="sm" w="sm" type="none"/>
          </a:ln>
        </p:spPr>
      </p:pic>
      <p:sp>
        <p:nvSpPr>
          <p:cNvPr id="182" name="Google Shape;182;p25"/>
          <p:cNvSpPr txBox="1"/>
          <p:nvPr/>
        </p:nvSpPr>
        <p:spPr>
          <a:xfrm rot="1376">
            <a:off x="6470721" y="981131"/>
            <a:ext cx="2247900" cy="354000"/>
          </a:xfrm>
          <a:prstGeom prst="rect">
            <a:avLst/>
          </a:prstGeom>
          <a:solidFill>
            <a:schemeClr val="lt1"/>
          </a:solidFill>
          <a:ln cap="flat" cmpd="sng" w="9525">
            <a:solidFill>
              <a:srgbClr val="1A1A1A"/>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fr" sz="1100">
                <a:solidFill>
                  <a:schemeClr val="accent1"/>
                </a:solidFill>
                <a:latin typeface="Lato"/>
                <a:ea typeface="Lato"/>
                <a:cs typeface="Lato"/>
                <a:sym typeface="Lato"/>
              </a:rPr>
              <a:t>La somme de na_sales et eu_sales</a:t>
            </a:r>
            <a:endParaRPr sz="1100">
              <a:solidFill>
                <a:schemeClr val="accent1"/>
              </a:solidFill>
              <a:latin typeface="Lato"/>
              <a:ea typeface="Lato"/>
              <a:cs typeface="Lato"/>
              <a:sym typeface="Lato"/>
            </a:endParaRPr>
          </a:p>
        </p:txBody>
      </p:sp>
      <p:cxnSp>
        <p:nvCxnSpPr>
          <p:cNvPr id="183" name="Google Shape;183;p25"/>
          <p:cNvCxnSpPr>
            <a:stCxn id="182" idx="1"/>
          </p:cNvCxnSpPr>
          <p:nvPr/>
        </p:nvCxnSpPr>
        <p:spPr>
          <a:xfrm rot="10800000">
            <a:off x="4584921" y="1044581"/>
            <a:ext cx="1885800" cy="113100"/>
          </a:xfrm>
          <a:prstGeom prst="straightConnector1">
            <a:avLst/>
          </a:prstGeom>
          <a:noFill/>
          <a:ln cap="flat" cmpd="sng" w="9525">
            <a:solidFill>
              <a:schemeClr val="dk2"/>
            </a:solidFill>
            <a:prstDash val="solid"/>
            <a:round/>
            <a:headEnd len="med" w="med" type="none"/>
            <a:tailEnd len="med" w="med" type="triangle"/>
          </a:ln>
        </p:spPr>
      </p:cxnSp>
      <p:sp>
        <p:nvSpPr>
          <p:cNvPr id="184" name="Google Shape;184;p25"/>
          <p:cNvSpPr txBox="1"/>
          <p:nvPr/>
        </p:nvSpPr>
        <p:spPr>
          <a:xfrm rot="1376">
            <a:off x="6546921" y="3438581"/>
            <a:ext cx="2247900" cy="1369800"/>
          </a:xfrm>
          <a:prstGeom prst="rect">
            <a:avLst/>
          </a:prstGeom>
          <a:solidFill>
            <a:schemeClr val="lt1"/>
          </a:solid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fr" sz="1100">
                <a:solidFill>
                  <a:schemeClr val="accent1"/>
                </a:solidFill>
                <a:latin typeface="Lato"/>
                <a:ea typeface="Lato"/>
                <a:cs typeface="Lato"/>
                <a:sym typeface="Lato"/>
              </a:rPr>
              <a:t>Popularité de ‘na_sales’ et ‘eu_sales’ sur le marché global : </a:t>
            </a:r>
            <a:r>
              <a:rPr lang="fr" sz="1100">
                <a:solidFill>
                  <a:schemeClr val="accent1"/>
                </a:solidFill>
                <a:latin typeface="Lato"/>
                <a:ea typeface="Lato"/>
                <a:cs typeface="Lato"/>
                <a:sym typeface="Lato"/>
              </a:rPr>
              <a:t>Calcul du pourcentage des ventes en Amérique du Nord (‘na_sales’) et en Europe (‘eu_sales’) par rapport aux ventes globales pour chaque éditeur (‘publisher’).</a:t>
            </a:r>
            <a:endParaRPr sz="1100">
              <a:solidFill>
                <a:schemeClr val="accent1"/>
              </a:solidFill>
              <a:latin typeface="Lato"/>
              <a:ea typeface="Lato"/>
              <a:cs typeface="Lato"/>
              <a:sym typeface="Lato"/>
            </a:endParaRPr>
          </a:p>
        </p:txBody>
      </p:sp>
      <p:cxnSp>
        <p:nvCxnSpPr>
          <p:cNvPr id="185" name="Google Shape;185;p25"/>
          <p:cNvCxnSpPr>
            <a:stCxn id="184" idx="1"/>
          </p:cNvCxnSpPr>
          <p:nvPr/>
        </p:nvCxnSpPr>
        <p:spPr>
          <a:xfrm rot="10800000">
            <a:off x="5613321" y="3474431"/>
            <a:ext cx="933600" cy="6486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6"/>
          <p:cNvSpPr txBox="1"/>
          <p:nvPr/>
        </p:nvSpPr>
        <p:spPr>
          <a:xfrm>
            <a:off x="246900" y="50275"/>
            <a:ext cx="7395600" cy="46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1600">
                <a:solidFill>
                  <a:srgbClr val="1A1A1A"/>
                </a:solidFill>
                <a:latin typeface="Lato"/>
                <a:ea typeface="Lato"/>
                <a:cs typeface="Lato"/>
                <a:sym typeface="Lato"/>
              </a:rPr>
              <a:t>FEATURE IMPORTANCE</a:t>
            </a:r>
            <a:r>
              <a:rPr lang="fr" sz="1600">
                <a:solidFill>
                  <a:srgbClr val="1A1A1A"/>
                </a:solidFill>
                <a:latin typeface="Lato"/>
                <a:ea typeface="Lato"/>
                <a:cs typeface="Lato"/>
                <a:sym typeface="Lato"/>
              </a:rPr>
              <a:t> </a:t>
            </a:r>
            <a:r>
              <a:rPr lang="fr" sz="1600">
                <a:solidFill>
                  <a:schemeClr val="dk2"/>
                </a:solidFill>
                <a:latin typeface="Lato"/>
                <a:ea typeface="Lato"/>
                <a:cs typeface="Lato"/>
                <a:sym typeface="Lato"/>
              </a:rPr>
              <a:t>📌</a:t>
            </a:r>
            <a:endParaRPr sz="1100">
              <a:solidFill>
                <a:schemeClr val="accent1"/>
              </a:solidFill>
              <a:latin typeface="Lato"/>
              <a:ea typeface="Lato"/>
              <a:cs typeface="Lato"/>
              <a:sym typeface="Lato"/>
            </a:endParaRPr>
          </a:p>
        </p:txBody>
      </p:sp>
      <p:pic>
        <p:nvPicPr>
          <p:cNvPr id="191" name="Google Shape;191;p26"/>
          <p:cNvPicPr preferRelativeResize="0"/>
          <p:nvPr/>
        </p:nvPicPr>
        <p:blipFill>
          <a:blip r:embed="rId3">
            <a:alphaModFix/>
          </a:blip>
          <a:stretch>
            <a:fillRect/>
          </a:stretch>
        </p:blipFill>
        <p:spPr>
          <a:xfrm>
            <a:off x="292888" y="666775"/>
            <a:ext cx="8558227" cy="4324325"/>
          </a:xfrm>
          <a:prstGeom prst="rect">
            <a:avLst/>
          </a:prstGeom>
          <a:noFill/>
          <a:ln cap="flat" cmpd="sng" w="9525">
            <a:solidFill>
              <a:schemeClr val="dk2"/>
            </a:solidFill>
            <a:prstDash val="solid"/>
            <a:round/>
            <a:headEnd len="sm" w="sm" type="none"/>
            <a:tailEnd len="sm" w="sm" type="none"/>
          </a:ln>
        </p:spPr>
      </p:pic>
      <p:sp>
        <p:nvSpPr>
          <p:cNvPr id="192" name="Google Shape;192;p26"/>
          <p:cNvSpPr txBox="1"/>
          <p:nvPr/>
        </p:nvSpPr>
        <p:spPr>
          <a:xfrm>
            <a:off x="850275" y="944575"/>
            <a:ext cx="312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7"/>
          <p:cNvSpPr txBox="1"/>
          <p:nvPr/>
        </p:nvSpPr>
        <p:spPr>
          <a:xfrm>
            <a:off x="246900" y="50275"/>
            <a:ext cx="7395600" cy="46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1600">
                <a:solidFill>
                  <a:srgbClr val="1A1A1A"/>
                </a:solidFill>
                <a:latin typeface="Lato"/>
                <a:ea typeface="Lato"/>
                <a:cs typeface="Lato"/>
                <a:sym typeface="Lato"/>
              </a:rPr>
              <a:t>MODEL TRAINING</a:t>
            </a:r>
            <a:r>
              <a:rPr lang="fr" sz="1600">
                <a:solidFill>
                  <a:srgbClr val="1A1A1A"/>
                </a:solidFill>
                <a:latin typeface="Lato"/>
                <a:ea typeface="Lato"/>
                <a:cs typeface="Lato"/>
                <a:sym typeface="Lato"/>
              </a:rPr>
              <a:t>  </a:t>
            </a:r>
            <a:r>
              <a:rPr lang="fr" sz="1100">
                <a:solidFill>
                  <a:srgbClr val="1A1A1A"/>
                </a:solidFill>
                <a:latin typeface="Lato"/>
                <a:ea typeface="Lato"/>
                <a:cs typeface="Lato"/>
                <a:sym typeface="Lato"/>
              </a:rPr>
              <a:t>(E</a:t>
            </a:r>
            <a:r>
              <a:rPr lang="fr" sz="1100">
                <a:solidFill>
                  <a:srgbClr val="1A1A1A"/>
                </a:solidFill>
                <a:latin typeface="Lato"/>
                <a:ea typeface="Lato"/>
                <a:cs typeface="Lato"/>
                <a:sym typeface="Lato"/>
              </a:rPr>
              <a:t>ntraînement du modèle</a:t>
            </a:r>
            <a:r>
              <a:rPr lang="fr" sz="1100">
                <a:solidFill>
                  <a:srgbClr val="1A1A1A"/>
                </a:solidFill>
                <a:latin typeface="Lato"/>
                <a:ea typeface="Lato"/>
                <a:cs typeface="Lato"/>
                <a:sym typeface="Lato"/>
              </a:rPr>
              <a:t>)</a:t>
            </a:r>
            <a:endParaRPr sz="1100">
              <a:solidFill>
                <a:schemeClr val="accent1"/>
              </a:solidFill>
              <a:latin typeface="Lato"/>
              <a:ea typeface="Lato"/>
              <a:cs typeface="Lato"/>
              <a:sym typeface="Lato"/>
            </a:endParaRPr>
          </a:p>
        </p:txBody>
      </p:sp>
      <p:pic>
        <p:nvPicPr>
          <p:cNvPr id="198" name="Google Shape;198;p27"/>
          <p:cNvPicPr preferRelativeResize="0"/>
          <p:nvPr/>
        </p:nvPicPr>
        <p:blipFill rotWithShape="1">
          <a:blip r:embed="rId3">
            <a:alphaModFix/>
          </a:blip>
          <a:srcRect b="0" l="2200" r="0" t="0"/>
          <a:stretch/>
        </p:blipFill>
        <p:spPr>
          <a:xfrm>
            <a:off x="209175" y="831875"/>
            <a:ext cx="4370150" cy="1835125"/>
          </a:xfrm>
          <a:prstGeom prst="rect">
            <a:avLst/>
          </a:prstGeom>
          <a:noFill/>
          <a:ln cap="flat" cmpd="sng" w="9525">
            <a:solidFill>
              <a:schemeClr val="dk2"/>
            </a:solidFill>
            <a:prstDash val="solid"/>
            <a:round/>
            <a:headEnd len="sm" w="sm" type="none"/>
            <a:tailEnd len="sm" w="sm" type="none"/>
          </a:ln>
        </p:spPr>
      </p:pic>
      <p:pic>
        <p:nvPicPr>
          <p:cNvPr id="199" name="Google Shape;199;p27"/>
          <p:cNvPicPr preferRelativeResize="0"/>
          <p:nvPr/>
        </p:nvPicPr>
        <p:blipFill>
          <a:blip r:embed="rId4">
            <a:alphaModFix/>
          </a:blip>
          <a:stretch>
            <a:fillRect/>
          </a:stretch>
        </p:blipFill>
        <p:spPr>
          <a:xfrm>
            <a:off x="4712675" y="1399925"/>
            <a:ext cx="4222150" cy="3487282"/>
          </a:xfrm>
          <a:prstGeom prst="rect">
            <a:avLst/>
          </a:prstGeom>
          <a:noFill/>
          <a:ln cap="flat" cmpd="sng" w="9525">
            <a:solidFill>
              <a:schemeClr val="dk2"/>
            </a:solidFill>
            <a:prstDash val="solid"/>
            <a:round/>
            <a:headEnd len="sm" w="sm" type="none"/>
            <a:tailEnd len="sm" w="sm" type="none"/>
          </a:ln>
        </p:spPr>
      </p:pic>
      <p:pic>
        <p:nvPicPr>
          <p:cNvPr id="200" name="Google Shape;200;p27"/>
          <p:cNvPicPr preferRelativeResize="0"/>
          <p:nvPr/>
        </p:nvPicPr>
        <p:blipFill>
          <a:blip r:embed="rId5">
            <a:alphaModFix/>
          </a:blip>
          <a:stretch>
            <a:fillRect/>
          </a:stretch>
        </p:blipFill>
        <p:spPr>
          <a:xfrm>
            <a:off x="209175" y="2819400"/>
            <a:ext cx="4370150" cy="2067811"/>
          </a:xfrm>
          <a:prstGeom prst="rect">
            <a:avLst/>
          </a:prstGeom>
          <a:noFill/>
          <a:ln cap="flat" cmpd="sng" w="9525">
            <a:solidFill>
              <a:schemeClr val="dk2"/>
            </a:solidFill>
            <a:prstDash val="solid"/>
            <a:round/>
            <a:headEnd len="sm" w="sm" type="none"/>
            <a:tailEnd len="sm" w="sm" type="none"/>
          </a:ln>
        </p:spPr>
      </p:pic>
      <p:cxnSp>
        <p:nvCxnSpPr>
          <p:cNvPr id="201" name="Google Shape;201;p27"/>
          <p:cNvCxnSpPr/>
          <p:nvPr/>
        </p:nvCxnSpPr>
        <p:spPr>
          <a:xfrm>
            <a:off x="4289425" y="1749425"/>
            <a:ext cx="806700" cy="806700"/>
          </a:xfrm>
          <a:prstGeom prst="straightConnector1">
            <a:avLst/>
          </a:prstGeom>
          <a:noFill/>
          <a:ln cap="flat" cmpd="sng" w="9525">
            <a:solidFill>
              <a:schemeClr val="dk2"/>
            </a:solidFill>
            <a:prstDash val="solid"/>
            <a:round/>
            <a:headEnd len="med" w="med" type="none"/>
            <a:tailEnd len="med" w="med" type="triangle"/>
          </a:ln>
        </p:spPr>
      </p:cxnSp>
      <p:cxnSp>
        <p:nvCxnSpPr>
          <p:cNvPr id="202" name="Google Shape;202;p27"/>
          <p:cNvCxnSpPr/>
          <p:nvPr/>
        </p:nvCxnSpPr>
        <p:spPr>
          <a:xfrm flipH="1">
            <a:off x="4060900" y="3235325"/>
            <a:ext cx="714300" cy="695400"/>
          </a:xfrm>
          <a:prstGeom prst="straightConnector1">
            <a:avLst/>
          </a:prstGeom>
          <a:noFill/>
          <a:ln cap="flat" cmpd="sng" w="9525">
            <a:solidFill>
              <a:schemeClr val="dk2"/>
            </a:solidFill>
            <a:prstDash val="solid"/>
            <a:round/>
            <a:headEnd len="med" w="med" type="none"/>
            <a:tailEnd len="med" w="med" type="triangle"/>
          </a:ln>
        </p:spPr>
      </p:cxnSp>
      <p:sp>
        <p:nvSpPr>
          <p:cNvPr id="203" name="Google Shape;203;p27"/>
          <p:cNvSpPr txBox="1"/>
          <p:nvPr/>
        </p:nvSpPr>
        <p:spPr>
          <a:xfrm rot="1221">
            <a:off x="4712675" y="832625"/>
            <a:ext cx="4222200" cy="384900"/>
          </a:xfrm>
          <a:prstGeom prst="rect">
            <a:avLst/>
          </a:prstGeom>
          <a:solidFill>
            <a:schemeClr val="lt1"/>
          </a:solidFill>
          <a:ln cap="flat" cmpd="sng" w="9525">
            <a:solidFill>
              <a:srgbClr val="1A1A1A"/>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fr" sz="1100">
                <a:solidFill>
                  <a:schemeClr val="accent1"/>
                </a:solidFill>
                <a:latin typeface="Lato"/>
                <a:ea typeface="Lato"/>
                <a:cs typeface="Lato"/>
                <a:sym typeface="Lato"/>
              </a:rPr>
              <a:t>Learning Method : RandomForestRegressor </a:t>
            </a:r>
            <a:r>
              <a:rPr b="1" lang="fr" sz="1300">
                <a:solidFill>
                  <a:schemeClr val="accent1"/>
                </a:solidFill>
                <a:latin typeface="Lato"/>
                <a:ea typeface="Lato"/>
                <a:cs typeface="Lato"/>
                <a:sym typeface="Lato"/>
              </a:rPr>
              <a:t>🌳🌳🌳</a:t>
            </a:r>
            <a:endParaRPr b="1" sz="1300">
              <a:solidFill>
                <a:schemeClr val="accent1"/>
              </a:solidFill>
              <a:latin typeface="Lato"/>
              <a:ea typeface="Lato"/>
              <a:cs typeface="Lato"/>
              <a:sym typeface="La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28"/>
          <p:cNvSpPr txBox="1"/>
          <p:nvPr/>
        </p:nvSpPr>
        <p:spPr>
          <a:xfrm>
            <a:off x="246900" y="50275"/>
            <a:ext cx="7395600" cy="46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1600">
                <a:solidFill>
                  <a:srgbClr val="1A1A1A"/>
                </a:solidFill>
                <a:latin typeface="Lato"/>
                <a:ea typeface="Lato"/>
                <a:cs typeface="Lato"/>
                <a:sym typeface="Lato"/>
              </a:rPr>
              <a:t>Score</a:t>
            </a:r>
            <a:r>
              <a:rPr lang="fr" sz="1600">
                <a:solidFill>
                  <a:srgbClr val="1A1A1A"/>
                </a:solidFill>
                <a:latin typeface="Lato"/>
                <a:ea typeface="Lato"/>
                <a:cs typeface="Lato"/>
                <a:sym typeface="Lato"/>
              </a:rPr>
              <a:t> </a:t>
            </a:r>
            <a:r>
              <a:rPr lang="fr" sz="1100">
                <a:solidFill>
                  <a:srgbClr val="1A1A1A"/>
                </a:solidFill>
                <a:latin typeface="Lato"/>
                <a:ea typeface="Lato"/>
                <a:cs typeface="Lato"/>
                <a:sym typeface="Lato"/>
              </a:rPr>
              <a:t>(Résultats) </a:t>
            </a:r>
            <a:r>
              <a:rPr lang="fr" sz="1600">
                <a:solidFill>
                  <a:srgbClr val="1A1A1A"/>
                </a:solidFill>
                <a:latin typeface="Lato"/>
                <a:ea typeface="Lato"/>
                <a:cs typeface="Lato"/>
                <a:sym typeface="Lato"/>
              </a:rPr>
              <a:t>👩‍💻👨‍💻👩‍💻</a:t>
            </a:r>
            <a:endParaRPr sz="1600">
              <a:solidFill>
                <a:schemeClr val="accent1"/>
              </a:solidFill>
              <a:latin typeface="Lato"/>
              <a:ea typeface="Lato"/>
              <a:cs typeface="Lato"/>
              <a:sym typeface="Lato"/>
            </a:endParaRPr>
          </a:p>
        </p:txBody>
      </p:sp>
      <p:pic>
        <p:nvPicPr>
          <p:cNvPr id="209" name="Google Shape;209;p28"/>
          <p:cNvPicPr preferRelativeResize="0"/>
          <p:nvPr/>
        </p:nvPicPr>
        <p:blipFill>
          <a:blip r:embed="rId3">
            <a:alphaModFix/>
          </a:blip>
          <a:stretch>
            <a:fillRect/>
          </a:stretch>
        </p:blipFill>
        <p:spPr>
          <a:xfrm>
            <a:off x="174637" y="694175"/>
            <a:ext cx="6220582" cy="4324325"/>
          </a:xfrm>
          <a:prstGeom prst="rect">
            <a:avLst/>
          </a:prstGeom>
          <a:noFill/>
          <a:ln cap="flat" cmpd="sng" w="9525">
            <a:solidFill>
              <a:schemeClr val="dk2"/>
            </a:solidFill>
            <a:prstDash val="solid"/>
            <a:round/>
            <a:headEnd len="sm" w="sm" type="none"/>
            <a:tailEnd len="sm" w="sm" type="none"/>
          </a:ln>
        </p:spPr>
      </p:pic>
      <p:grpSp>
        <p:nvGrpSpPr>
          <p:cNvPr id="210" name="Google Shape;210;p28"/>
          <p:cNvGrpSpPr/>
          <p:nvPr/>
        </p:nvGrpSpPr>
        <p:grpSpPr>
          <a:xfrm>
            <a:off x="1127125" y="1102125"/>
            <a:ext cx="3354400" cy="885425"/>
            <a:chOff x="1127125" y="1102125"/>
            <a:chExt cx="3354400" cy="885425"/>
          </a:xfrm>
        </p:grpSpPr>
        <p:pic>
          <p:nvPicPr>
            <p:cNvPr id="211" name="Google Shape;211;p28"/>
            <p:cNvPicPr preferRelativeResize="0"/>
            <p:nvPr/>
          </p:nvPicPr>
          <p:blipFill rotWithShape="1">
            <a:blip r:embed="rId4">
              <a:alphaModFix/>
            </a:blip>
            <a:srcRect b="0" l="2940" r="0" t="0"/>
            <a:stretch/>
          </p:blipFill>
          <p:spPr>
            <a:xfrm>
              <a:off x="1190575" y="1233750"/>
              <a:ext cx="3227500" cy="753800"/>
            </a:xfrm>
            <a:prstGeom prst="rect">
              <a:avLst/>
            </a:prstGeom>
            <a:noFill/>
            <a:ln>
              <a:noFill/>
            </a:ln>
          </p:spPr>
        </p:pic>
        <p:pic>
          <p:nvPicPr>
            <p:cNvPr id="212" name="Google Shape;212;p28"/>
            <p:cNvPicPr preferRelativeResize="0"/>
            <p:nvPr/>
          </p:nvPicPr>
          <p:blipFill rotWithShape="1">
            <a:blip r:embed="rId5">
              <a:alphaModFix/>
            </a:blip>
            <a:srcRect b="64065" l="0" r="61372" t="9326"/>
            <a:stretch/>
          </p:blipFill>
          <p:spPr>
            <a:xfrm>
              <a:off x="1127125" y="1102125"/>
              <a:ext cx="3354400" cy="179254"/>
            </a:xfrm>
            <a:prstGeom prst="rect">
              <a:avLst/>
            </a:prstGeom>
            <a:noFill/>
            <a:ln>
              <a:noFill/>
            </a:ln>
          </p:spPr>
        </p:pic>
      </p:grpSp>
      <p:sp>
        <p:nvSpPr>
          <p:cNvPr id="213" name="Google Shape;213;p28"/>
          <p:cNvSpPr txBox="1"/>
          <p:nvPr/>
        </p:nvSpPr>
        <p:spPr>
          <a:xfrm>
            <a:off x="6260575" y="1326450"/>
            <a:ext cx="2784300" cy="21009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1400"/>
              </a:spcBef>
              <a:spcAft>
                <a:spcPts val="0"/>
              </a:spcAft>
              <a:buNone/>
            </a:pPr>
            <a:r>
              <a:rPr b="1" lang="fr" sz="1300" u="sng">
                <a:solidFill>
                  <a:srgbClr val="595959"/>
                </a:solidFill>
                <a:latin typeface="Lato"/>
                <a:ea typeface="Lato"/>
                <a:cs typeface="Lato"/>
                <a:sym typeface="Lato"/>
              </a:rPr>
              <a:t>Performance du modèle</a:t>
            </a:r>
            <a:endParaRPr b="1" sz="1300" u="sng">
              <a:solidFill>
                <a:srgbClr val="595959"/>
              </a:solidFill>
              <a:latin typeface="Lato"/>
              <a:ea typeface="Lato"/>
              <a:cs typeface="Lato"/>
              <a:sym typeface="Lato"/>
            </a:endParaRPr>
          </a:p>
          <a:p>
            <a:pPr indent="-159851" lvl="0" marL="360000" rtl="0" algn="l">
              <a:lnSpc>
                <a:spcPct val="115000"/>
              </a:lnSpc>
              <a:spcBef>
                <a:spcPts val="1200"/>
              </a:spcBef>
              <a:spcAft>
                <a:spcPts val="0"/>
              </a:spcAft>
              <a:buClr>
                <a:srgbClr val="595959"/>
              </a:buClr>
              <a:buSzPts val="1100"/>
              <a:buChar char="●"/>
            </a:pPr>
            <a:r>
              <a:rPr b="1" lang="fr" sz="1100">
                <a:solidFill>
                  <a:srgbClr val="595959"/>
                </a:solidFill>
                <a:latin typeface="Lato"/>
                <a:ea typeface="Lato"/>
                <a:cs typeface="Lato"/>
                <a:sym typeface="Lato"/>
              </a:rPr>
              <a:t>Variance expliquée</a:t>
            </a:r>
            <a:r>
              <a:rPr lang="fr" sz="1100">
                <a:solidFill>
                  <a:srgbClr val="595959"/>
                </a:solidFill>
                <a:latin typeface="Lato"/>
                <a:ea typeface="Lato"/>
                <a:cs typeface="Lato"/>
                <a:sym typeface="Lato"/>
              </a:rPr>
              <a:t> : ~80% de la variance des ventes au Japon</a:t>
            </a:r>
            <a:endParaRPr sz="1100">
              <a:solidFill>
                <a:srgbClr val="595959"/>
              </a:solidFill>
              <a:latin typeface="Lato"/>
              <a:ea typeface="Lato"/>
              <a:cs typeface="Lato"/>
              <a:sym typeface="Lato"/>
            </a:endParaRPr>
          </a:p>
          <a:p>
            <a:pPr indent="-159851" lvl="0" marL="360000" rtl="0" algn="l">
              <a:lnSpc>
                <a:spcPct val="115000"/>
              </a:lnSpc>
              <a:spcBef>
                <a:spcPts val="0"/>
              </a:spcBef>
              <a:spcAft>
                <a:spcPts val="0"/>
              </a:spcAft>
              <a:buClr>
                <a:srgbClr val="595959"/>
              </a:buClr>
              <a:buSzPts val="1100"/>
              <a:buChar char="●"/>
            </a:pPr>
            <a:r>
              <a:rPr b="1" lang="fr" sz="1100">
                <a:solidFill>
                  <a:srgbClr val="595959"/>
                </a:solidFill>
                <a:latin typeface="Lato"/>
                <a:ea typeface="Lato"/>
                <a:cs typeface="Lato"/>
                <a:sym typeface="Lato"/>
              </a:rPr>
              <a:t>Léger overfitting </a:t>
            </a:r>
            <a:r>
              <a:rPr lang="fr" sz="1100">
                <a:solidFill>
                  <a:srgbClr val="595959"/>
                </a:solidFill>
                <a:latin typeface="Lato"/>
                <a:ea typeface="Lato"/>
                <a:cs typeface="Lato"/>
                <a:sym typeface="Lato"/>
              </a:rPr>
              <a:t>: Différence entraînement/test ~0.1</a:t>
            </a:r>
            <a:endParaRPr sz="1100">
              <a:solidFill>
                <a:srgbClr val="595959"/>
              </a:solidFill>
              <a:latin typeface="Lato"/>
              <a:ea typeface="Lato"/>
              <a:cs typeface="Lato"/>
              <a:sym typeface="Lato"/>
            </a:endParaRPr>
          </a:p>
          <a:p>
            <a:pPr indent="-159851" lvl="0" marL="360000" rtl="0" algn="l">
              <a:lnSpc>
                <a:spcPct val="115000"/>
              </a:lnSpc>
              <a:spcBef>
                <a:spcPts val="0"/>
              </a:spcBef>
              <a:spcAft>
                <a:spcPts val="0"/>
              </a:spcAft>
              <a:buClr>
                <a:srgbClr val="595959"/>
              </a:buClr>
              <a:buSzPts val="1100"/>
              <a:buChar char="●"/>
            </a:pPr>
            <a:r>
              <a:rPr b="1" lang="fr" sz="1100">
                <a:solidFill>
                  <a:srgbClr val="595959"/>
                </a:solidFill>
                <a:latin typeface="Lato"/>
                <a:ea typeface="Lato"/>
                <a:cs typeface="Lato"/>
                <a:sym typeface="Lato"/>
              </a:rPr>
              <a:t>Erreur moyenne (RMSE)</a:t>
            </a:r>
            <a:r>
              <a:rPr lang="fr" sz="1100">
                <a:solidFill>
                  <a:srgbClr val="595959"/>
                </a:solidFill>
                <a:latin typeface="Lato"/>
                <a:ea typeface="Lato"/>
                <a:cs typeface="Lato"/>
                <a:sym typeface="Lato"/>
              </a:rPr>
              <a:t> : les prédictions des ventes s'écartent en moyenne de </a:t>
            </a:r>
            <a:r>
              <a:rPr b="1" lang="fr" sz="1100">
                <a:solidFill>
                  <a:srgbClr val="595959"/>
                </a:solidFill>
                <a:latin typeface="Lato"/>
                <a:ea typeface="Lato"/>
                <a:cs typeface="Lato"/>
                <a:sym typeface="Lato"/>
              </a:rPr>
              <a:t>0.28 million de dollars</a:t>
            </a:r>
            <a:r>
              <a:rPr lang="fr" sz="1100">
                <a:solidFill>
                  <a:srgbClr val="595959"/>
                </a:solidFill>
                <a:latin typeface="Lato"/>
                <a:ea typeface="Lato"/>
                <a:cs typeface="Lato"/>
                <a:sym typeface="Lato"/>
              </a:rPr>
              <a:t>, soit environ </a:t>
            </a:r>
            <a:r>
              <a:rPr b="1" lang="fr" sz="1100">
                <a:solidFill>
                  <a:srgbClr val="595959"/>
                </a:solidFill>
                <a:latin typeface="Lato"/>
                <a:ea typeface="Lato"/>
                <a:cs typeface="Lato"/>
                <a:sym typeface="Lato"/>
              </a:rPr>
              <a:t>280 000 dollars.</a:t>
            </a:r>
            <a:endParaRPr sz="1100">
              <a:solidFill>
                <a:srgbClr val="595959"/>
              </a:solidFill>
              <a:latin typeface="Lato"/>
              <a:ea typeface="Lato"/>
              <a:cs typeface="Lato"/>
              <a:sym typeface="La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29"/>
          <p:cNvSpPr txBox="1"/>
          <p:nvPr/>
        </p:nvSpPr>
        <p:spPr>
          <a:xfrm>
            <a:off x="729450" y="595100"/>
            <a:ext cx="7688700" cy="535200"/>
          </a:xfrm>
          <a:prstGeom prst="rect">
            <a:avLst/>
          </a:prstGeom>
          <a:noFill/>
          <a:ln>
            <a:noFill/>
          </a:ln>
        </p:spPr>
        <p:txBody>
          <a:bodyPr anchorCtr="0" anchor="t" bIns="91425" lIns="91425" spcFirstLastPara="1" rIns="91425" wrap="square" tIns="91425">
            <a:normAutofit lnSpcReduction="20000"/>
          </a:bodyPr>
          <a:lstStyle/>
          <a:p>
            <a:pPr indent="0" lvl="0" marL="0" rtl="0" algn="l">
              <a:spcBef>
                <a:spcPts val="0"/>
              </a:spcBef>
              <a:spcAft>
                <a:spcPts val="0"/>
              </a:spcAft>
              <a:buNone/>
            </a:pPr>
            <a:r>
              <a:rPr b="1" lang="fr" sz="2600">
                <a:solidFill>
                  <a:srgbClr val="1A1A1A"/>
                </a:solidFill>
                <a:latin typeface="Raleway"/>
                <a:ea typeface="Raleway"/>
                <a:cs typeface="Raleway"/>
                <a:sym typeface="Raleway"/>
              </a:rPr>
              <a:t>4. Conclusion</a:t>
            </a:r>
            <a:endParaRPr b="1" sz="2600">
              <a:solidFill>
                <a:srgbClr val="1A1A1A"/>
              </a:solidFill>
              <a:highlight>
                <a:srgbClr val="FF0000"/>
              </a:highlight>
              <a:latin typeface="Raleway"/>
              <a:ea typeface="Raleway"/>
              <a:cs typeface="Raleway"/>
              <a:sym typeface="Raleway"/>
            </a:endParaRPr>
          </a:p>
        </p:txBody>
      </p:sp>
      <p:sp>
        <p:nvSpPr>
          <p:cNvPr id="219" name="Google Shape;219;p29"/>
          <p:cNvSpPr txBox="1"/>
          <p:nvPr/>
        </p:nvSpPr>
        <p:spPr>
          <a:xfrm>
            <a:off x="729450" y="1340250"/>
            <a:ext cx="7954800" cy="2305500"/>
          </a:xfrm>
          <a:prstGeom prst="rect">
            <a:avLst/>
          </a:prstGeom>
          <a:noFill/>
          <a:ln>
            <a:noFill/>
          </a:ln>
        </p:spPr>
        <p:txBody>
          <a:bodyPr anchorCtr="0" anchor="t" bIns="91425" lIns="91425" spcFirstLastPara="1" rIns="91425" wrap="square" tIns="144000">
            <a:normAutofit/>
          </a:bodyPr>
          <a:lstStyle/>
          <a:p>
            <a:pPr indent="0" lvl="0" marL="457200" rtl="0" algn="l">
              <a:lnSpc>
                <a:spcPct val="115000"/>
              </a:lnSpc>
              <a:spcBef>
                <a:spcPts val="0"/>
              </a:spcBef>
              <a:spcAft>
                <a:spcPts val="0"/>
              </a:spcAft>
              <a:buNone/>
            </a:pPr>
            <a:r>
              <a:rPr b="1" i="1" lang="fr">
                <a:solidFill>
                  <a:srgbClr val="0B5394"/>
                </a:solidFill>
                <a:latin typeface="Lato"/>
                <a:ea typeface="Lato"/>
                <a:cs typeface="Lato"/>
                <a:sym typeface="Lato"/>
              </a:rPr>
              <a:t>Ainsi, peut-on utiliser cette solution pour prédire efficacement les ventes de jeux vidéo au Japon malgré les différences notables au niveau culturel entre ce pays et les autres marchés du jeu vidéo ?</a:t>
            </a:r>
            <a:endParaRPr b="1" i="1">
              <a:solidFill>
                <a:srgbClr val="0B5394"/>
              </a:solidFill>
              <a:latin typeface="Lato"/>
              <a:ea typeface="Lato"/>
              <a:cs typeface="Lato"/>
              <a:sym typeface="Lato"/>
            </a:endParaRPr>
          </a:p>
          <a:p>
            <a:pPr indent="0" lvl="0" marL="0" rtl="0" algn="just">
              <a:lnSpc>
                <a:spcPct val="115000"/>
              </a:lnSpc>
              <a:spcBef>
                <a:spcPts val="1200"/>
              </a:spcBef>
              <a:spcAft>
                <a:spcPts val="0"/>
              </a:spcAft>
              <a:buNone/>
            </a:pPr>
            <a:r>
              <a:t/>
            </a:r>
            <a:endParaRPr sz="400">
              <a:solidFill>
                <a:schemeClr val="accent1"/>
              </a:solidFill>
              <a:latin typeface="Lato"/>
              <a:ea typeface="Lato"/>
              <a:cs typeface="Lato"/>
              <a:sym typeface="Lato"/>
            </a:endParaRPr>
          </a:p>
          <a:p>
            <a:pPr indent="0" lvl="0" marL="0" rtl="0" algn="just">
              <a:lnSpc>
                <a:spcPct val="115000"/>
              </a:lnSpc>
              <a:spcBef>
                <a:spcPts val="1200"/>
              </a:spcBef>
              <a:spcAft>
                <a:spcPts val="0"/>
              </a:spcAft>
              <a:buNone/>
            </a:pPr>
            <a:r>
              <a:rPr lang="fr" sz="1300">
                <a:solidFill>
                  <a:schemeClr val="accent1"/>
                </a:solidFill>
                <a:latin typeface="Lato"/>
                <a:ea typeface="Lato"/>
                <a:cs typeface="Lato"/>
                <a:sym typeface="Lato"/>
              </a:rPr>
              <a:t>Nous avons démontré que ce modèle est </a:t>
            </a:r>
            <a:r>
              <a:rPr b="1" lang="fr" sz="1300">
                <a:solidFill>
                  <a:schemeClr val="accent1"/>
                </a:solidFill>
                <a:latin typeface="Lato"/>
                <a:ea typeface="Lato"/>
                <a:cs typeface="Lato"/>
                <a:sym typeface="Lato"/>
              </a:rPr>
              <a:t>bon pour prédire la popularité d’un jeu</a:t>
            </a:r>
            <a:r>
              <a:rPr lang="fr" sz="1300">
                <a:solidFill>
                  <a:schemeClr val="accent1"/>
                </a:solidFill>
                <a:latin typeface="Lato"/>
                <a:ea typeface="Lato"/>
                <a:cs typeface="Lato"/>
                <a:sym typeface="Lato"/>
              </a:rPr>
              <a:t>, mais sera seulement </a:t>
            </a:r>
            <a:r>
              <a:rPr b="1" lang="fr" sz="1300">
                <a:solidFill>
                  <a:schemeClr val="accent1"/>
                </a:solidFill>
                <a:latin typeface="Lato"/>
                <a:ea typeface="Lato"/>
                <a:cs typeface="Lato"/>
                <a:sym typeface="Lato"/>
              </a:rPr>
              <a:t>efficace à 80% pour prédire les ventes</a:t>
            </a:r>
            <a:r>
              <a:rPr lang="fr" sz="1300">
                <a:solidFill>
                  <a:schemeClr val="accent1"/>
                </a:solidFill>
                <a:latin typeface="Lato"/>
                <a:ea typeface="Lato"/>
                <a:cs typeface="Lato"/>
                <a:sym typeface="Lato"/>
              </a:rPr>
              <a:t> de jeux vidéos.</a:t>
            </a:r>
            <a:endParaRPr sz="1300">
              <a:solidFill>
                <a:schemeClr val="accent1"/>
              </a:solidFill>
              <a:latin typeface="Lato"/>
              <a:ea typeface="Lato"/>
              <a:cs typeface="Lato"/>
              <a:sym typeface="Lato"/>
            </a:endParaRPr>
          </a:p>
          <a:p>
            <a:pPr indent="0" lvl="0" marL="0" rtl="0" algn="just">
              <a:lnSpc>
                <a:spcPct val="115000"/>
              </a:lnSpc>
              <a:spcBef>
                <a:spcPts val="1200"/>
              </a:spcBef>
              <a:spcAft>
                <a:spcPts val="1200"/>
              </a:spcAft>
              <a:buNone/>
            </a:pPr>
            <a:r>
              <a:rPr lang="fr" sz="1300">
                <a:solidFill>
                  <a:schemeClr val="accent1"/>
                </a:solidFill>
                <a:latin typeface="Lato"/>
                <a:ea typeface="Lato"/>
                <a:cs typeface="Lato"/>
                <a:sym typeface="Lato"/>
              </a:rPr>
              <a:t>L’analyse a aussi reflété que les </a:t>
            </a:r>
            <a:r>
              <a:rPr b="1" lang="fr" sz="1300">
                <a:solidFill>
                  <a:schemeClr val="accent1"/>
                </a:solidFill>
                <a:latin typeface="Lato"/>
                <a:ea typeface="Lato"/>
                <a:cs typeface="Lato"/>
                <a:sym typeface="Lato"/>
              </a:rPr>
              <a:t>différences culturelles </a:t>
            </a:r>
            <a:r>
              <a:rPr lang="fr" sz="1300">
                <a:solidFill>
                  <a:schemeClr val="accent1"/>
                </a:solidFill>
                <a:latin typeface="Lato"/>
                <a:ea typeface="Lato"/>
                <a:cs typeface="Lato"/>
                <a:sym typeface="Lato"/>
              </a:rPr>
              <a:t>influencent clairement les ventes sur les différents marchés (notamment sur les genres des jeux et plateformes).</a:t>
            </a:r>
            <a:endParaRPr i="1" sz="1300">
              <a:solidFill>
                <a:srgbClr val="0B5394"/>
              </a:solidFill>
              <a:latin typeface="Lato"/>
              <a:ea typeface="Lato"/>
              <a:cs typeface="Lato"/>
              <a:sym typeface="Lato"/>
            </a:endParaRPr>
          </a:p>
        </p:txBody>
      </p:sp>
      <p:pic>
        <p:nvPicPr>
          <p:cNvPr id="220" name="Google Shape;220;p29"/>
          <p:cNvPicPr preferRelativeResize="0"/>
          <p:nvPr/>
        </p:nvPicPr>
        <p:blipFill rotWithShape="1">
          <a:blip r:embed="rId3">
            <a:alphaModFix/>
          </a:blip>
          <a:srcRect b="0" l="59065" r="0" t="52015"/>
          <a:stretch/>
        </p:blipFill>
        <p:spPr>
          <a:xfrm>
            <a:off x="437600" y="3645775"/>
            <a:ext cx="1820201" cy="1200200"/>
          </a:xfrm>
          <a:prstGeom prst="rect">
            <a:avLst/>
          </a:prstGeom>
          <a:noFill/>
          <a:ln>
            <a:noFill/>
          </a:ln>
        </p:spPr>
      </p:pic>
      <p:sp>
        <p:nvSpPr>
          <p:cNvPr id="221" name="Google Shape;221;p29"/>
          <p:cNvSpPr txBox="1"/>
          <p:nvPr/>
        </p:nvSpPr>
        <p:spPr>
          <a:xfrm>
            <a:off x="2257800" y="3769000"/>
            <a:ext cx="6769800" cy="1333500"/>
          </a:xfrm>
          <a:prstGeom prst="rect">
            <a:avLst/>
          </a:prstGeom>
          <a:noFill/>
          <a:ln>
            <a:noFill/>
          </a:ln>
        </p:spPr>
        <p:txBody>
          <a:bodyPr anchorCtr="0" anchor="t" bIns="91425" lIns="91425" spcFirstLastPara="1" rIns="91425" wrap="square" tIns="144000">
            <a:normAutofit/>
          </a:bodyPr>
          <a:lstStyle/>
          <a:p>
            <a:pPr indent="0" lvl="0" marL="0" rtl="0" algn="l">
              <a:lnSpc>
                <a:spcPct val="115000"/>
              </a:lnSpc>
              <a:spcBef>
                <a:spcPts val="0"/>
              </a:spcBef>
              <a:spcAft>
                <a:spcPts val="0"/>
              </a:spcAft>
              <a:buNone/>
            </a:pPr>
            <a:r>
              <a:rPr b="1" i="1" lang="fr" sz="1300" u="sng">
                <a:solidFill>
                  <a:schemeClr val="accent1"/>
                </a:solidFill>
                <a:latin typeface="Lato"/>
                <a:ea typeface="Lato"/>
                <a:cs typeface="Lato"/>
                <a:sym typeface="Lato"/>
              </a:rPr>
              <a:t>Notre recommandation pour améliorer le modèle</a:t>
            </a:r>
            <a:r>
              <a:rPr b="1" lang="fr" sz="1300">
                <a:solidFill>
                  <a:schemeClr val="accent1"/>
                </a:solidFill>
                <a:latin typeface="Lato"/>
                <a:ea typeface="Lato"/>
                <a:cs typeface="Lato"/>
                <a:sym typeface="Lato"/>
              </a:rPr>
              <a:t> </a:t>
            </a:r>
            <a:r>
              <a:rPr lang="fr" sz="1300">
                <a:solidFill>
                  <a:schemeClr val="accent1"/>
                </a:solidFill>
                <a:latin typeface="Lato"/>
                <a:ea typeface="Lato"/>
                <a:cs typeface="Lato"/>
                <a:sym typeface="Lato"/>
              </a:rPr>
              <a:t>: </a:t>
            </a:r>
            <a:endParaRPr sz="1300">
              <a:solidFill>
                <a:schemeClr val="accent1"/>
              </a:solidFill>
              <a:latin typeface="Lato"/>
              <a:ea typeface="Lato"/>
              <a:cs typeface="Lato"/>
              <a:sym typeface="Lato"/>
            </a:endParaRPr>
          </a:p>
          <a:p>
            <a:pPr indent="0" lvl="0" marL="0" rtl="0" algn="l">
              <a:lnSpc>
                <a:spcPct val="115000"/>
              </a:lnSpc>
              <a:spcBef>
                <a:spcPts val="1200"/>
              </a:spcBef>
              <a:spcAft>
                <a:spcPts val="1200"/>
              </a:spcAft>
              <a:buNone/>
            </a:pPr>
            <a:r>
              <a:rPr lang="fr" sz="1300">
                <a:solidFill>
                  <a:schemeClr val="accent1"/>
                </a:solidFill>
                <a:latin typeface="Lato"/>
                <a:ea typeface="Lato"/>
                <a:cs typeface="Lato"/>
                <a:sym typeface="Lato"/>
              </a:rPr>
              <a:t>Nous avons besoin de beaucoup plus de données, et aussi d’actualité (car ici nous dû passer de 16 000 lignes à 2 500) pour que le modèle soit plus efficace et éviter le overfitting.</a:t>
            </a:r>
            <a:endParaRPr i="1" sz="1300">
              <a:solidFill>
                <a:srgbClr val="0B5394"/>
              </a:solidFill>
              <a:latin typeface="Lato"/>
              <a:ea typeface="Lato"/>
              <a:cs typeface="Lato"/>
              <a:sym typeface="La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30"/>
          <p:cNvSpPr txBox="1"/>
          <p:nvPr/>
        </p:nvSpPr>
        <p:spPr>
          <a:xfrm>
            <a:off x="5095275" y="3664750"/>
            <a:ext cx="40665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chemeClr val="dk2"/>
              </a:solidFill>
            </a:endParaRPr>
          </a:p>
        </p:txBody>
      </p:sp>
      <p:sp>
        <p:nvSpPr>
          <p:cNvPr id="227" name="Google Shape;227;p30"/>
          <p:cNvSpPr txBox="1"/>
          <p:nvPr/>
        </p:nvSpPr>
        <p:spPr>
          <a:xfrm>
            <a:off x="1860250" y="1505875"/>
            <a:ext cx="6875100" cy="68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fr" sz="2580">
                <a:solidFill>
                  <a:srgbClr val="1A1A1A"/>
                </a:solidFill>
                <a:latin typeface="Raleway"/>
                <a:ea typeface="Raleway"/>
                <a:cs typeface="Raleway"/>
                <a:sym typeface="Raleway"/>
              </a:rPr>
              <a:t>Merci de votre attention !</a:t>
            </a:r>
            <a:endParaRPr b="1" i="1" sz="2580">
              <a:solidFill>
                <a:srgbClr val="1A1A1A"/>
              </a:solidFill>
              <a:latin typeface="Raleway"/>
              <a:ea typeface="Raleway"/>
              <a:cs typeface="Raleway"/>
              <a:sym typeface="Raleway"/>
            </a:endParaRPr>
          </a:p>
        </p:txBody>
      </p:sp>
      <p:pic>
        <p:nvPicPr>
          <p:cNvPr id="228" name="Google Shape;228;p30"/>
          <p:cNvPicPr preferRelativeResize="0"/>
          <p:nvPr/>
        </p:nvPicPr>
        <p:blipFill>
          <a:blip r:embed="rId3">
            <a:alphaModFix/>
          </a:blip>
          <a:stretch>
            <a:fillRect/>
          </a:stretch>
        </p:blipFill>
        <p:spPr>
          <a:xfrm>
            <a:off x="716400" y="1505875"/>
            <a:ext cx="973275" cy="6510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4"/>
          <p:cNvSpPr txBox="1"/>
          <p:nvPr/>
        </p:nvSpPr>
        <p:spPr>
          <a:xfrm>
            <a:off x="729450" y="709225"/>
            <a:ext cx="7688700" cy="59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fr" sz="2040">
                <a:solidFill>
                  <a:srgbClr val="1A1A1A"/>
                </a:solidFill>
                <a:latin typeface="Raleway"/>
                <a:ea typeface="Raleway"/>
                <a:cs typeface="Raleway"/>
                <a:sym typeface="Raleway"/>
              </a:rPr>
              <a:t>Problématique</a:t>
            </a:r>
            <a:r>
              <a:rPr b="1" lang="fr" sz="2040">
                <a:solidFill>
                  <a:srgbClr val="1A1A1A"/>
                </a:solidFill>
                <a:latin typeface="Raleway"/>
                <a:ea typeface="Raleway"/>
                <a:cs typeface="Raleway"/>
                <a:sym typeface="Raleway"/>
              </a:rPr>
              <a:t> :</a:t>
            </a:r>
            <a:r>
              <a:rPr b="1" i="1" lang="fr" sz="2040">
                <a:solidFill>
                  <a:srgbClr val="1A1A1A"/>
                </a:solidFill>
                <a:latin typeface="Raleway"/>
                <a:ea typeface="Raleway"/>
                <a:cs typeface="Raleway"/>
                <a:sym typeface="Raleway"/>
              </a:rPr>
              <a:t> </a:t>
            </a:r>
            <a:endParaRPr b="1" i="1" sz="2040">
              <a:solidFill>
                <a:srgbClr val="1A1A1A"/>
              </a:solidFill>
              <a:latin typeface="Raleway"/>
              <a:ea typeface="Raleway"/>
              <a:cs typeface="Raleway"/>
              <a:sym typeface="Raleway"/>
            </a:endParaRPr>
          </a:p>
        </p:txBody>
      </p:sp>
      <p:sp>
        <p:nvSpPr>
          <p:cNvPr id="95" name="Google Shape;95;p14"/>
          <p:cNvSpPr txBox="1"/>
          <p:nvPr/>
        </p:nvSpPr>
        <p:spPr>
          <a:xfrm>
            <a:off x="574125" y="2358050"/>
            <a:ext cx="8242200" cy="2728200"/>
          </a:xfrm>
          <a:prstGeom prst="rect">
            <a:avLst/>
          </a:prstGeom>
          <a:noFill/>
          <a:ln>
            <a:noFill/>
          </a:ln>
        </p:spPr>
        <p:txBody>
          <a:bodyPr anchorCtr="0" anchor="t" bIns="91425" lIns="91425" spcFirstLastPara="1" rIns="91425" wrap="square" tIns="91425">
            <a:normAutofit lnSpcReduction="20000"/>
          </a:bodyPr>
          <a:lstStyle/>
          <a:p>
            <a:pPr indent="-311150" lvl="0" marL="360000" rtl="0" algn="just">
              <a:lnSpc>
                <a:spcPct val="115000"/>
              </a:lnSpc>
              <a:spcBef>
                <a:spcPts val="0"/>
              </a:spcBef>
              <a:spcAft>
                <a:spcPts val="0"/>
              </a:spcAft>
              <a:buClr>
                <a:srgbClr val="000000"/>
              </a:buClr>
              <a:buSzPts val="1300"/>
              <a:buFont typeface="Lato"/>
              <a:buChar char="●"/>
            </a:pPr>
            <a:r>
              <a:rPr lang="fr" sz="1300">
                <a:latin typeface="Lato"/>
                <a:ea typeface="Lato"/>
                <a:cs typeface="Lato"/>
                <a:sym typeface="Lato"/>
              </a:rPr>
              <a:t>Nous travaillons en tant qu’</a:t>
            </a:r>
            <a:r>
              <a:rPr b="1" lang="fr" sz="1300">
                <a:latin typeface="Lato"/>
                <a:ea typeface="Lato"/>
                <a:cs typeface="Lato"/>
                <a:sym typeface="Lato"/>
              </a:rPr>
              <a:t>analystes de données</a:t>
            </a:r>
            <a:r>
              <a:rPr lang="fr" sz="1300">
                <a:latin typeface="Lato"/>
                <a:ea typeface="Lato"/>
                <a:cs typeface="Lato"/>
                <a:sym typeface="Lato"/>
              </a:rPr>
              <a:t> pour un concepteur de jeux vidéo basé au Japon.</a:t>
            </a:r>
            <a:endParaRPr sz="1300">
              <a:latin typeface="Lato"/>
              <a:ea typeface="Lato"/>
              <a:cs typeface="Lato"/>
              <a:sym typeface="Lato"/>
            </a:endParaRPr>
          </a:p>
          <a:p>
            <a:pPr indent="0" lvl="0" marL="457200" rtl="0" algn="just">
              <a:lnSpc>
                <a:spcPct val="115000"/>
              </a:lnSpc>
              <a:spcBef>
                <a:spcPts val="0"/>
              </a:spcBef>
              <a:spcAft>
                <a:spcPts val="0"/>
              </a:spcAft>
              <a:buNone/>
            </a:pPr>
            <a:r>
              <a:t/>
            </a:r>
            <a:endParaRPr sz="1300">
              <a:latin typeface="Lato"/>
              <a:ea typeface="Lato"/>
              <a:cs typeface="Lato"/>
              <a:sym typeface="Lato"/>
            </a:endParaRPr>
          </a:p>
          <a:p>
            <a:pPr indent="-311150" lvl="0" marL="360000" rtl="0" algn="just">
              <a:lnSpc>
                <a:spcPct val="115000"/>
              </a:lnSpc>
              <a:spcBef>
                <a:spcPts val="0"/>
              </a:spcBef>
              <a:spcAft>
                <a:spcPts val="0"/>
              </a:spcAft>
              <a:buClr>
                <a:srgbClr val="000000"/>
              </a:buClr>
              <a:buSzPts val="1300"/>
              <a:buFont typeface="Lato"/>
              <a:buChar char="●"/>
            </a:pPr>
            <a:r>
              <a:rPr lang="fr" sz="1300">
                <a:latin typeface="Lato"/>
                <a:ea typeface="Lato"/>
                <a:cs typeface="Lato"/>
                <a:sym typeface="Lato"/>
              </a:rPr>
              <a:t>Ce dernier commande généralement des jeux en fonction des ventes en Amérique du Nord et en Europe, les jeux ayant une date de sortie plus tard au Japon. Cependant, ils ont constaté que les ventes nord-américaines et européennes ne sont pas toujours un indicateur parfait de la façon dont un jeu se vendra au Japon.</a:t>
            </a:r>
            <a:endParaRPr sz="1300">
              <a:latin typeface="Lato"/>
              <a:ea typeface="Lato"/>
              <a:cs typeface="Lato"/>
              <a:sym typeface="Lato"/>
            </a:endParaRPr>
          </a:p>
          <a:p>
            <a:pPr indent="0" lvl="0" marL="0" rtl="0" algn="just">
              <a:lnSpc>
                <a:spcPct val="115000"/>
              </a:lnSpc>
              <a:spcBef>
                <a:spcPts val="0"/>
              </a:spcBef>
              <a:spcAft>
                <a:spcPts val="0"/>
              </a:spcAft>
              <a:buNone/>
            </a:pPr>
            <a:r>
              <a:t/>
            </a:r>
            <a:endParaRPr sz="1300">
              <a:latin typeface="Lato"/>
              <a:ea typeface="Lato"/>
              <a:cs typeface="Lato"/>
              <a:sym typeface="Lato"/>
            </a:endParaRPr>
          </a:p>
          <a:p>
            <a:pPr indent="-311150" lvl="0" marL="360000" rtl="0" algn="just">
              <a:lnSpc>
                <a:spcPct val="115000"/>
              </a:lnSpc>
              <a:spcBef>
                <a:spcPts val="0"/>
              </a:spcBef>
              <a:spcAft>
                <a:spcPts val="0"/>
              </a:spcAft>
              <a:buClr>
                <a:srgbClr val="000000"/>
              </a:buClr>
              <a:buSzPts val="1300"/>
              <a:buFont typeface="Lato"/>
              <a:buChar char="●"/>
            </a:pPr>
            <a:r>
              <a:rPr lang="fr" sz="1300">
                <a:latin typeface="Lato"/>
                <a:ea typeface="Lato"/>
                <a:cs typeface="Lato"/>
                <a:sym typeface="Lato"/>
              </a:rPr>
              <a:t>Not</a:t>
            </a:r>
            <a:r>
              <a:rPr lang="fr" sz="1300">
                <a:latin typeface="Lato"/>
                <a:ea typeface="Lato"/>
                <a:cs typeface="Lato"/>
                <a:sym typeface="Lato"/>
              </a:rPr>
              <a:t>re </a:t>
            </a:r>
            <a:r>
              <a:rPr b="1" lang="fr" sz="1300">
                <a:latin typeface="Lato"/>
                <a:ea typeface="Lato"/>
                <a:cs typeface="Lato"/>
                <a:sym typeface="Lato"/>
              </a:rPr>
              <a:t>directeur marketing </a:t>
            </a:r>
            <a:r>
              <a:rPr lang="fr" sz="1300">
                <a:latin typeface="Lato"/>
                <a:ea typeface="Lato"/>
                <a:cs typeface="Lato"/>
                <a:sym typeface="Lato"/>
              </a:rPr>
              <a:t>nou</a:t>
            </a:r>
            <a:r>
              <a:rPr lang="fr" sz="1300">
                <a:latin typeface="Lato"/>
                <a:ea typeface="Lato"/>
                <a:cs typeface="Lato"/>
                <a:sym typeface="Lato"/>
              </a:rPr>
              <a:t>s a chargé de développer un modèle capable de prédire les ventes au Japon en utilisant les ventes en Amérique du Nord et en Europe et d'autres attributs tels que la plateforme, le genre, l’année et l'éditeur.</a:t>
            </a:r>
            <a:endParaRPr sz="1300">
              <a:latin typeface="Lato"/>
              <a:ea typeface="Lato"/>
              <a:cs typeface="Lato"/>
              <a:sym typeface="Lato"/>
            </a:endParaRPr>
          </a:p>
          <a:p>
            <a:pPr indent="0" lvl="0" marL="457200" rtl="0" algn="just">
              <a:lnSpc>
                <a:spcPct val="115000"/>
              </a:lnSpc>
              <a:spcBef>
                <a:spcPts val="0"/>
              </a:spcBef>
              <a:spcAft>
                <a:spcPts val="0"/>
              </a:spcAft>
              <a:buNone/>
            </a:pPr>
            <a:r>
              <a:t/>
            </a:r>
            <a:endParaRPr sz="1300">
              <a:latin typeface="Lato"/>
              <a:ea typeface="Lato"/>
              <a:cs typeface="Lato"/>
              <a:sym typeface="Lato"/>
            </a:endParaRPr>
          </a:p>
          <a:p>
            <a:pPr indent="-311150" lvl="0" marL="360000" rtl="0" algn="just">
              <a:lnSpc>
                <a:spcPct val="115000"/>
              </a:lnSpc>
              <a:spcBef>
                <a:spcPts val="0"/>
              </a:spcBef>
              <a:spcAft>
                <a:spcPts val="0"/>
              </a:spcAft>
              <a:buClr>
                <a:schemeClr val="dk2"/>
              </a:buClr>
              <a:buSzPts val="1300"/>
              <a:buFont typeface="Lato"/>
              <a:buChar char="●"/>
            </a:pPr>
            <a:r>
              <a:rPr lang="fr" sz="1300">
                <a:solidFill>
                  <a:schemeClr val="dk2"/>
                </a:solidFill>
                <a:latin typeface="Lato"/>
                <a:ea typeface="Lato"/>
                <a:cs typeface="Lato"/>
                <a:sym typeface="Lato"/>
              </a:rPr>
              <a:t>Cette solution pourrait s’appliquer à d’autres concepteurs de jeux vidéos pour prédire leur ventes et ainsi mieux anticiper les stocks à prévoir.</a:t>
            </a:r>
            <a:endParaRPr sz="1300">
              <a:solidFill>
                <a:schemeClr val="dk2"/>
              </a:solidFill>
              <a:latin typeface="Lato"/>
              <a:ea typeface="Lato"/>
              <a:cs typeface="Lato"/>
              <a:sym typeface="Lato"/>
            </a:endParaRPr>
          </a:p>
        </p:txBody>
      </p:sp>
      <p:pic>
        <p:nvPicPr>
          <p:cNvPr id="96" name="Google Shape;96;p14"/>
          <p:cNvPicPr preferRelativeResize="0"/>
          <p:nvPr/>
        </p:nvPicPr>
        <p:blipFill rotWithShape="1">
          <a:blip r:embed="rId3">
            <a:alphaModFix/>
          </a:blip>
          <a:srcRect b="-1448" l="35093" r="34832" t="44871"/>
          <a:stretch/>
        </p:blipFill>
        <p:spPr>
          <a:xfrm>
            <a:off x="799525" y="1343700"/>
            <a:ext cx="958577" cy="1014350"/>
          </a:xfrm>
          <a:prstGeom prst="rect">
            <a:avLst/>
          </a:prstGeom>
          <a:noFill/>
          <a:ln>
            <a:noFill/>
          </a:ln>
        </p:spPr>
      </p:pic>
      <p:sp>
        <p:nvSpPr>
          <p:cNvPr id="97" name="Google Shape;97;p14"/>
          <p:cNvSpPr txBox="1"/>
          <p:nvPr/>
        </p:nvSpPr>
        <p:spPr>
          <a:xfrm>
            <a:off x="2050725" y="1185275"/>
            <a:ext cx="6167400" cy="101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fr" sz="1940">
                <a:solidFill>
                  <a:schemeClr val="accent5"/>
                </a:solidFill>
                <a:latin typeface="Raleway"/>
                <a:ea typeface="Raleway"/>
                <a:cs typeface="Raleway"/>
                <a:sym typeface="Raleway"/>
              </a:rPr>
              <a:t>Comment optimiser les commandes de jeux vidéo pour le marché japonais en prédisant les ventes à l’aide des données des autres marchés ?</a:t>
            </a:r>
            <a:endParaRPr b="1" i="1" sz="1940">
              <a:solidFill>
                <a:schemeClr val="accent5"/>
              </a:solidFill>
              <a:latin typeface="Raleway"/>
              <a:ea typeface="Raleway"/>
              <a:cs typeface="Raleway"/>
              <a:sym typeface="Raleway"/>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5"/>
          <p:cNvSpPr txBox="1"/>
          <p:nvPr/>
        </p:nvSpPr>
        <p:spPr>
          <a:xfrm>
            <a:off x="729450" y="1318650"/>
            <a:ext cx="7688700" cy="535200"/>
          </a:xfrm>
          <a:prstGeom prst="rect">
            <a:avLst/>
          </a:prstGeom>
          <a:noFill/>
          <a:ln>
            <a:noFill/>
          </a:ln>
        </p:spPr>
        <p:txBody>
          <a:bodyPr anchorCtr="0" anchor="t" bIns="91425" lIns="91425" spcFirstLastPara="1" rIns="91425" wrap="square" tIns="91425">
            <a:normAutofit lnSpcReduction="20000"/>
          </a:bodyPr>
          <a:lstStyle/>
          <a:p>
            <a:pPr indent="0" lvl="0" marL="0" rtl="0" algn="l">
              <a:spcBef>
                <a:spcPts val="0"/>
              </a:spcBef>
              <a:spcAft>
                <a:spcPts val="0"/>
              </a:spcAft>
              <a:buNone/>
            </a:pPr>
            <a:r>
              <a:rPr b="1" lang="fr" sz="2600">
                <a:solidFill>
                  <a:srgbClr val="1A1A1A"/>
                </a:solidFill>
                <a:latin typeface="Raleway"/>
                <a:ea typeface="Raleway"/>
                <a:cs typeface="Raleway"/>
                <a:sym typeface="Raleway"/>
              </a:rPr>
              <a:t>Présentation du projet</a:t>
            </a:r>
            <a:endParaRPr b="1" sz="2600">
              <a:solidFill>
                <a:srgbClr val="1A1A1A"/>
              </a:solidFill>
              <a:latin typeface="Raleway"/>
              <a:ea typeface="Raleway"/>
              <a:cs typeface="Raleway"/>
              <a:sym typeface="Raleway"/>
            </a:endParaRPr>
          </a:p>
        </p:txBody>
      </p:sp>
      <p:sp>
        <p:nvSpPr>
          <p:cNvPr id="103" name="Google Shape;103;p15"/>
          <p:cNvSpPr txBox="1"/>
          <p:nvPr/>
        </p:nvSpPr>
        <p:spPr>
          <a:xfrm>
            <a:off x="1859000" y="2078875"/>
            <a:ext cx="6559200" cy="2261100"/>
          </a:xfrm>
          <a:prstGeom prst="rect">
            <a:avLst/>
          </a:prstGeom>
          <a:noFill/>
          <a:ln>
            <a:noFill/>
          </a:ln>
        </p:spPr>
        <p:txBody>
          <a:bodyPr anchorCtr="0" anchor="t" bIns="91425" lIns="91425" spcFirstLastPara="1" rIns="91425" wrap="square" tIns="91425">
            <a:normAutofit/>
          </a:bodyPr>
          <a:lstStyle/>
          <a:p>
            <a:pPr indent="-336550" lvl="0" marL="457200" rtl="0" algn="l">
              <a:lnSpc>
                <a:spcPct val="115000"/>
              </a:lnSpc>
              <a:spcBef>
                <a:spcPts val="0"/>
              </a:spcBef>
              <a:spcAft>
                <a:spcPts val="0"/>
              </a:spcAft>
              <a:buClr>
                <a:srgbClr val="595959"/>
              </a:buClr>
              <a:buSzPts val="1700"/>
              <a:buFont typeface="Lato"/>
              <a:buAutoNum type="arabicPeriod"/>
            </a:pPr>
            <a:r>
              <a:rPr lang="fr" sz="1700">
                <a:solidFill>
                  <a:srgbClr val="595959"/>
                </a:solidFill>
                <a:latin typeface="Lato"/>
                <a:ea typeface="Lato"/>
                <a:cs typeface="Lato"/>
                <a:sym typeface="Lato"/>
              </a:rPr>
              <a:t>Méthode utilisée</a:t>
            </a:r>
            <a:endParaRPr sz="1700">
              <a:solidFill>
                <a:srgbClr val="595959"/>
              </a:solidFill>
              <a:latin typeface="Lato"/>
              <a:ea typeface="Lato"/>
              <a:cs typeface="Lato"/>
              <a:sym typeface="Lato"/>
            </a:endParaRPr>
          </a:p>
          <a:p>
            <a:pPr indent="-336550" lvl="0" marL="457200" rtl="0" algn="l">
              <a:lnSpc>
                <a:spcPct val="115000"/>
              </a:lnSpc>
              <a:spcBef>
                <a:spcPts val="0"/>
              </a:spcBef>
              <a:spcAft>
                <a:spcPts val="0"/>
              </a:spcAft>
              <a:buClr>
                <a:schemeClr val="accent1"/>
              </a:buClr>
              <a:buSzPts val="1700"/>
              <a:buFont typeface="Lato"/>
              <a:buAutoNum type="arabicPeriod"/>
            </a:pPr>
            <a:r>
              <a:rPr lang="fr" sz="1700">
                <a:solidFill>
                  <a:schemeClr val="accent1"/>
                </a:solidFill>
                <a:latin typeface="Lato"/>
                <a:ea typeface="Lato"/>
                <a:cs typeface="Lato"/>
                <a:sym typeface="Lato"/>
              </a:rPr>
              <a:t>Présentation des résultats</a:t>
            </a:r>
            <a:endParaRPr sz="1700">
              <a:solidFill>
                <a:srgbClr val="FF0000"/>
              </a:solidFill>
              <a:latin typeface="Lato"/>
              <a:ea typeface="Lato"/>
              <a:cs typeface="Lato"/>
              <a:sym typeface="Lato"/>
            </a:endParaRPr>
          </a:p>
          <a:p>
            <a:pPr indent="-336550" lvl="0" marL="457200" rtl="0" algn="l">
              <a:lnSpc>
                <a:spcPct val="115000"/>
              </a:lnSpc>
              <a:spcBef>
                <a:spcPts val="0"/>
              </a:spcBef>
              <a:spcAft>
                <a:spcPts val="0"/>
              </a:spcAft>
              <a:buClr>
                <a:srgbClr val="595959"/>
              </a:buClr>
              <a:buSzPts val="1700"/>
              <a:buFont typeface="Lato"/>
              <a:buAutoNum type="arabicPeriod"/>
            </a:pPr>
            <a:r>
              <a:rPr lang="fr" sz="1700">
                <a:solidFill>
                  <a:srgbClr val="595959"/>
                </a:solidFill>
                <a:latin typeface="Lato"/>
                <a:ea typeface="Lato"/>
                <a:cs typeface="Lato"/>
                <a:sym typeface="Lato"/>
              </a:rPr>
              <a:t>Collecte, nettoyage de la donnée et explications du résultat</a:t>
            </a:r>
            <a:endParaRPr sz="1700">
              <a:solidFill>
                <a:srgbClr val="595959"/>
              </a:solidFill>
              <a:latin typeface="Lato"/>
              <a:ea typeface="Lato"/>
              <a:cs typeface="Lato"/>
              <a:sym typeface="Lato"/>
            </a:endParaRPr>
          </a:p>
          <a:p>
            <a:pPr indent="-336550" lvl="0" marL="457200" rtl="0" algn="l">
              <a:lnSpc>
                <a:spcPct val="115000"/>
              </a:lnSpc>
              <a:spcBef>
                <a:spcPts val="0"/>
              </a:spcBef>
              <a:spcAft>
                <a:spcPts val="0"/>
              </a:spcAft>
              <a:buClr>
                <a:srgbClr val="595959"/>
              </a:buClr>
              <a:buSzPts val="1700"/>
              <a:buFont typeface="Lato"/>
              <a:buAutoNum type="arabicPeriod"/>
            </a:pPr>
            <a:r>
              <a:rPr lang="fr" sz="1700">
                <a:solidFill>
                  <a:srgbClr val="595959"/>
                </a:solidFill>
                <a:latin typeface="Lato"/>
                <a:ea typeface="Lato"/>
                <a:cs typeface="Lato"/>
                <a:sym typeface="Lato"/>
              </a:rPr>
              <a:t>Conclusion</a:t>
            </a:r>
            <a:endParaRPr sz="1700">
              <a:solidFill>
                <a:srgbClr val="FF0000"/>
              </a:solidFill>
              <a:latin typeface="Lato"/>
              <a:ea typeface="Lato"/>
              <a:cs typeface="Lato"/>
              <a:sym typeface="Lato"/>
            </a:endParaRPr>
          </a:p>
        </p:txBody>
      </p:sp>
      <p:pic>
        <p:nvPicPr>
          <p:cNvPr id="104" name="Google Shape;104;p15"/>
          <p:cNvPicPr preferRelativeResize="0"/>
          <p:nvPr/>
        </p:nvPicPr>
        <p:blipFill rotWithShape="1">
          <a:blip r:embed="rId3">
            <a:alphaModFix/>
          </a:blip>
          <a:srcRect b="44906" l="37461" r="41297" t="2583"/>
          <a:stretch/>
        </p:blipFill>
        <p:spPr>
          <a:xfrm>
            <a:off x="783625" y="2078875"/>
            <a:ext cx="987750" cy="137352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6"/>
          <p:cNvSpPr txBox="1"/>
          <p:nvPr/>
        </p:nvSpPr>
        <p:spPr>
          <a:xfrm>
            <a:off x="729450" y="709050"/>
            <a:ext cx="7688700" cy="535200"/>
          </a:xfrm>
          <a:prstGeom prst="rect">
            <a:avLst/>
          </a:prstGeom>
          <a:noFill/>
          <a:ln>
            <a:noFill/>
          </a:ln>
        </p:spPr>
        <p:txBody>
          <a:bodyPr anchorCtr="0" anchor="t" bIns="91425" lIns="91425" spcFirstLastPara="1" rIns="91425" wrap="square" tIns="91425">
            <a:noAutofit/>
          </a:bodyPr>
          <a:lstStyle/>
          <a:p>
            <a:pPr indent="-358140" lvl="0" marL="457200" rtl="0" algn="l">
              <a:spcBef>
                <a:spcPts val="0"/>
              </a:spcBef>
              <a:spcAft>
                <a:spcPts val="0"/>
              </a:spcAft>
              <a:buClr>
                <a:srgbClr val="1A1A1A"/>
              </a:buClr>
              <a:buSzPts val="2040"/>
              <a:buFont typeface="Raleway"/>
              <a:buAutoNum type="arabicPeriod"/>
            </a:pPr>
            <a:r>
              <a:rPr b="1" i="1" lang="fr" sz="2040">
                <a:solidFill>
                  <a:srgbClr val="1A1A1A"/>
                </a:solidFill>
                <a:latin typeface="Raleway"/>
                <a:ea typeface="Raleway"/>
                <a:cs typeface="Raleway"/>
                <a:sym typeface="Raleway"/>
              </a:rPr>
              <a:t>Méthode utilisée</a:t>
            </a:r>
            <a:endParaRPr b="1" i="1" sz="2040">
              <a:solidFill>
                <a:srgbClr val="1A1A1A"/>
              </a:solidFill>
              <a:latin typeface="Raleway"/>
              <a:ea typeface="Raleway"/>
              <a:cs typeface="Raleway"/>
              <a:sym typeface="Raleway"/>
            </a:endParaRPr>
          </a:p>
        </p:txBody>
      </p:sp>
      <p:sp>
        <p:nvSpPr>
          <p:cNvPr id="110" name="Google Shape;110;p16"/>
          <p:cNvSpPr txBox="1"/>
          <p:nvPr/>
        </p:nvSpPr>
        <p:spPr>
          <a:xfrm>
            <a:off x="729450" y="1533600"/>
            <a:ext cx="7945200" cy="3409200"/>
          </a:xfrm>
          <a:prstGeom prst="rect">
            <a:avLst/>
          </a:prstGeom>
          <a:noFill/>
          <a:ln>
            <a:noFill/>
          </a:ln>
        </p:spPr>
        <p:txBody>
          <a:bodyPr anchorCtr="0" anchor="t" bIns="91425" lIns="91425" spcFirstLastPara="1" rIns="91425" wrap="square" tIns="91425">
            <a:normAutofit/>
          </a:bodyPr>
          <a:lstStyle/>
          <a:p>
            <a:pPr indent="-309200" lvl="0" marL="360000" rtl="0" algn="l">
              <a:lnSpc>
                <a:spcPct val="115000"/>
              </a:lnSpc>
              <a:spcBef>
                <a:spcPts val="0"/>
              </a:spcBef>
              <a:spcAft>
                <a:spcPts val="0"/>
              </a:spcAft>
              <a:buClr>
                <a:srgbClr val="595959"/>
              </a:buClr>
              <a:buSzPts val="1300"/>
              <a:buFont typeface="Lato"/>
              <a:buChar char="●"/>
            </a:pPr>
            <a:r>
              <a:rPr lang="fr" sz="1300">
                <a:solidFill>
                  <a:srgbClr val="595959"/>
                </a:solidFill>
                <a:latin typeface="Lato"/>
                <a:ea typeface="Lato"/>
                <a:cs typeface="Lato"/>
                <a:sym typeface="Lato"/>
              </a:rPr>
              <a:t>Données publiques fournies par </a:t>
            </a:r>
            <a:r>
              <a:rPr b="1" lang="fr" sz="1300">
                <a:solidFill>
                  <a:srgbClr val="595959"/>
                </a:solidFill>
                <a:latin typeface="Lato"/>
                <a:ea typeface="Lato"/>
                <a:cs typeface="Lato"/>
                <a:sym typeface="Lato"/>
              </a:rPr>
              <a:t>Kaggle</a:t>
            </a:r>
            <a:endParaRPr b="1" sz="1300">
              <a:solidFill>
                <a:srgbClr val="595959"/>
              </a:solidFill>
              <a:latin typeface="Lato"/>
              <a:ea typeface="Lato"/>
              <a:cs typeface="Lato"/>
              <a:sym typeface="Lato"/>
            </a:endParaRPr>
          </a:p>
          <a:p>
            <a:pPr indent="-311150" lvl="0" marL="360000" rtl="0" algn="l">
              <a:lnSpc>
                <a:spcPct val="115000"/>
              </a:lnSpc>
              <a:spcBef>
                <a:spcPts val="0"/>
              </a:spcBef>
              <a:spcAft>
                <a:spcPts val="0"/>
              </a:spcAft>
              <a:buClr>
                <a:srgbClr val="595959"/>
              </a:buClr>
              <a:buSzPts val="1300"/>
              <a:buFont typeface="Lato"/>
              <a:buChar char="●"/>
            </a:pPr>
            <a:r>
              <a:rPr lang="fr" sz="1300">
                <a:solidFill>
                  <a:srgbClr val="595959"/>
                </a:solidFill>
                <a:latin typeface="Lato"/>
                <a:ea typeface="Lato"/>
                <a:cs typeface="Lato"/>
                <a:sym typeface="Lato"/>
              </a:rPr>
              <a:t>Nous allons utiliser les technologies suivantes :</a:t>
            </a:r>
            <a:endParaRPr sz="1300">
              <a:solidFill>
                <a:srgbClr val="595959"/>
              </a:solidFill>
              <a:latin typeface="Lato"/>
              <a:ea typeface="Lato"/>
              <a:cs typeface="Lato"/>
              <a:sym typeface="Lato"/>
            </a:endParaRPr>
          </a:p>
          <a:p>
            <a:pPr indent="-311150" lvl="1" marL="914400" rtl="0" algn="l">
              <a:lnSpc>
                <a:spcPct val="115000"/>
              </a:lnSpc>
              <a:spcBef>
                <a:spcPts val="0"/>
              </a:spcBef>
              <a:spcAft>
                <a:spcPts val="0"/>
              </a:spcAft>
              <a:buClr>
                <a:schemeClr val="accent1"/>
              </a:buClr>
              <a:buSzPts val="1300"/>
              <a:buFont typeface="Lato"/>
              <a:buChar char="○"/>
            </a:pPr>
            <a:r>
              <a:rPr b="1" lang="fr" sz="1300">
                <a:solidFill>
                  <a:schemeClr val="accent1"/>
                </a:solidFill>
                <a:latin typeface="Lato"/>
                <a:ea typeface="Lato"/>
                <a:cs typeface="Lato"/>
                <a:sym typeface="Lato"/>
              </a:rPr>
              <a:t>Visualisation statistique du marché sur Tableau</a:t>
            </a:r>
            <a:endParaRPr b="1" sz="1300">
              <a:solidFill>
                <a:schemeClr val="accent1"/>
              </a:solidFill>
              <a:latin typeface="Lato"/>
              <a:ea typeface="Lato"/>
              <a:cs typeface="Lato"/>
              <a:sym typeface="Lato"/>
            </a:endParaRPr>
          </a:p>
          <a:p>
            <a:pPr indent="-311150" lvl="1" marL="914400" rtl="0" algn="l">
              <a:lnSpc>
                <a:spcPct val="115000"/>
              </a:lnSpc>
              <a:spcBef>
                <a:spcPts val="0"/>
              </a:spcBef>
              <a:spcAft>
                <a:spcPts val="0"/>
              </a:spcAft>
              <a:buClr>
                <a:srgbClr val="595959"/>
              </a:buClr>
              <a:buSzPts val="1300"/>
              <a:buFont typeface="Lato"/>
              <a:buChar char="○"/>
            </a:pPr>
            <a:r>
              <a:rPr b="1" lang="fr" sz="1300">
                <a:solidFill>
                  <a:srgbClr val="595959"/>
                </a:solidFill>
                <a:latin typeface="Lato"/>
                <a:ea typeface="Lato"/>
                <a:cs typeface="Lato"/>
                <a:sym typeface="Lato"/>
              </a:rPr>
              <a:t>Python </a:t>
            </a:r>
            <a:r>
              <a:rPr lang="fr" sz="1300">
                <a:solidFill>
                  <a:srgbClr val="595959"/>
                </a:solidFill>
                <a:latin typeface="Lato"/>
                <a:ea typeface="Lato"/>
                <a:cs typeface="Lato"/>
                <a:sym typeface="Lato"/>
              </a:rPr>
              <a:t>: nettoyage de la donnée, Random Forest Regression et test R-Score</a:t>
            </a:r>
            <a:endParaRPr sz="1300">
              <a:solidFill>
                <a:srgbClr val="595959"/>
              </a:solidFill>
              <a:latin typeface="Lato"/>
              <a:ea typeface="Lato"/>
              <a:cs typeface="Lato"/>
              <a:sym typeface="Lato"/>
            </a:endParaRPr>
          </a:p>
          <a:p>
            <a:pPr indent="0" lvl="0" marL="0" rtl="0" algn="l">
              <a:lnSpc>
                <a:spcPct val="115000"/>
              </a:lnSpc>
              <a:spcBef>
                <a:spcPts val="0"/>
              </a:spcBef>
              <a:spcAft>
                <a:spcPts val="0"/>
              </a:spcAft>
              <a:buNone/>
            </a:pPr>
            <a:r>
              <a:t/>
            </a:r>
            <a:endParaRPr sz="1300">
              <a:solidFill>
                <a:srgbClr val="595959"/>
              </a:solidFill>
              <a:latin typeface="Lato"/>
              <a:ea typeface="Lato"/>
              <a:cs typeface="Lato"/>
              <a:sym typeface="Lato"/>
            </a:endParaRPr>
          </a:p>
          <a:p>
            <a:pPr indent="0" lvl="0" marL="0" rtl="0" algn="l">
              <a:lnSpc>
                <a:spcPct val="115000"/>
              </a:lnSpc>
              <a:spcBef>
                <a:spcPts val="0"/>
              </a:spcBef>
              <a:spcAft>
                <a:spcPts val="0"/>
              </a:spcAft>
              <a:buNone/>
            </a:pPr>
            <a:r>
              <a:rPr b="1" lang="fr" sz="1300" u="sng">
                <a:solidFill>
                  <a:srgbClr val="595959"/>
                </a:solidFill>
                <a:latin typeface="Lato"/>
                <a:ea typeface="Lato"/>
                <a:cs typeface="Lato"/>
                <a:sym typeface="Lato"/>
              </a:rPr>
              <a:t>Difficultés rencontrées</a:t>
            </a:r>
            <a:r>
              <a:rPr lang="fr" sz="1300">
                <a:solidFill>
                  <a:srgbClr val="595959"/>
                </a:solidFill>
                <a:latin typeface="Lato"/>
                <a:ea typeface="Lato"/>
                <a:cs typeface="Lato"/>
                <a:sym typeface="Lato"/>
              </a:rPr>
              <a:t> : </a:t>
            </a:r>
            <a:endParaRPr sz="1300">
              <a:solidFill>
                <a:srgbClr val="595959"/>
              </a:solidFill>
              <a:latin typeface="Lato"/>
              <a:ea typeface="Lato"/>
              <a:cs typeface="Lato"/>
              <a:sym typeface="Lato"/>
            </a:endParaRPr>
          </a:p>
          <a:p>
            <a:pPr indent="-311150" lvl="0" marL="457200" rtl="0" algn="l">
              <a:lnSpc>
                <a:spcPct val="115000"/>
              </a:lnSpc>
              <a:spcBef>
                <a:spcPts val="1200"/>
              </a:spcBef>
              <a:spcAft>
                <a:spcPts val="0"/>
              </a:spcAft>
              <a:buClr>
                <a:srgbClr val="595959"/>
              </a:buClr>
              <a:buSzPts val="1300"/>
              <a:buFont typeface="Lato"/>
              <a:buChar char="●"/>
            </a:pPr>
            <a:r>
              <a:rPr lang="fr" sz="1300">
                <a:solidFill>
                  <a:srgbClr val="595959"/>
                </a:solidFill>
                <a:latin typeface="Lato"/>
                <a:ea typeface="Lato"/>
                <a:cs typeface="Lato"/>
                <a:sym typeface="Lato"/>
              </a:rPr>
              <a:t>La création de nouvelles features.</a:t>
            </a:r>
            <a:endParaRPr sz="1300">
              <a:solidFill>
                <a:srgbClr val="595959"/>
              </a:solidFill>
              <a:latin typeface="Lato"/>
              <a:ea typeface="Lato"/>
              <a:cs typeface="Lato"/>
              <a:sym typeface="Lato"/>
            </a:endParaRPr>
          </a:p>
          <a:p>
            <a:pPr indent="-311150" lvl="0" marL="457200" rtl="0" algn="l">
              <a:lnSpc>
                <a:spcPct val="115000"/>
              </a:lnSpc>
              <a:spcBef>
                <a:spcPts val="0"/>
              </a:spcBef>
              <a:spcAft>
                <a:spcPts val="0"/>
              </a:spcAft>
              <a:buClr>
                <a:srgbClr val="595959"/>
              </a:buClr>
              <a:buSzPts val="1300"/>
              <a:buFont typeface="Lato"/>
              <a:buChar char="●"/>
            </a:pPr>
            <a:r>
              <a:rPr lang="fr" sz="1300">
                <a:solidFill>
                  <a:srgbClr val="595959"/>
                </a:solidFill>
                <a:latin typeface="Lato"/>
                <a:ea typeface="Lato"/>
                <a:cs typeface="Lato"/>
                <a:sym typeface="Lato"/>
              </a:rPr>
              <a:t>Les dernières données datant de 2016, il reste </a:t>
            </a:r>
            <a:r>
              <a:rPr b="1" lang="fr" sz="1300">
                <a:solidFill>
                  <a:srgbClr val="595959"/>
                </a:solidFill>
                <a:latin typeface="Lato"/>
                <a:ea typeface="Lato"/>
                <a:cs typeface="Lato"/>
                <a:sym typeface="Lato"/>
              </a:rPr>
              <a:t>très difficile d’en trouver des récentes </a:t>
            </a:r>
            <a:r>
              <a:rPr lang="fr" sz="1300">
                <a:solidFill>
                  <a:srgbClr val="595959"/>
                </a:solidFill>
                <a:latin typeface="Lato"/>
                <a:ea typeface="Lato"/>
                <a:cs typeface="Lato"/>
                <a:sym typeface="Lato"/>
              </a:rPr>
              <a:t>pour réaliser une analyse d’actualité, dû à la hausse de la dématérialisation des jeux vidéo.</a:t>
            </a:r>
            <a:endParaRPr sz="1300">
              <a:solidFill>
                <a:srgbClr val="595959"/>
              </a:solidFill>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7"/>
          <p:cNvSpPr txBox="1"/>
          <p:nvPr/>
        </p:nvSpPr>
        <p:spPr>
          <a:xfrm>
            <a:off x="316500" y="1390125"/>
            <a:ext cx="2586600" cy="67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1600" u="sng">
                <a:solidFill>
                  <a:schemeClr val="dk2"/>
                </a:solidFill>
                <a:latin typeface="Lato"/>
                <a:ea typeface="Lato"/>
                <a:cs typeface="Lato"/>
                <a:sym typeface="Lato"/>
              </a:rPr>
              <a:t>Most sold games until 2016 (in million units)</a:t>
            </a:r>
            <a:endParaRPr sz="1600" u="sng">
              <a:solidFill>
                <a:schemeClr val="dk2"/>
              </a:solidFill>
              <a:latin typeface="Lato"/>
              <a:ea typeface="Lato"/>
              <a:cs typeface="Lato"/>
              <a:sym typeface="Lato"/>
            </a:endParaRPr>
          </a:p>
        </p:txBody>
      </p:sp>
      <p:sp>
        <p:nvSpPr>
          <p:cNvPr id="116" name="Google Shape;116;p17"/>
          <p:cNvSpPr txBox="1"/>
          <p:nvPr/>
        </p:nvSpPr>
        <p:spPr>
          <a:xfrm>
            <a:off x="316500" y="2158800"/>
            <a:ext cx="2501100" cy="2526900"/>
          </a:xfrm>
          <a:prstGeom prst="rect">
            <a:avLst/>
          </a:prstGeom>
          <a:solidFill>
            <a:srgbClr val="E8EAED"/>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fr" sz="1200">
                <a:solidFill>
                  <a:schemeClr val="accent1"/>
                </a:solidFill>
                <a:latin typeface="Lato"/>
                <a:ea typeface="Lato"/>
                <a:cs typeface="Lato"/>
                <a:sym typeface="Lato"/>
              </a:rPr>
              <a:t>Wii Sports </a:t>
            </a:r>
            <a:r>
              <a:rPr i="1" lang="fr" sz="1200">
                <a:solidFill>
                  <a:schemeClr val="accent1"/>
                </a:solidFill>
                <a:latin typeface="Lato"/>
                <a:ea typeface="Lato"/>
                <a:cs typeface="Lato"/>
                <a:sym typeface="Lato"/>
              </a:rPr>
              <a:t>est l’un des jeu les</a:t>
            </a:r>
            <a:r>
              <a:rPr i="1" lang="fr" sz="1200">
                <a:solidFill>
                  <a:schemeClr val="accent1"/>
                </a:solidFill>
                <a:latin typeface="Lato"/>
                <a:ea typeface="Lato"/>
                <a:cs typeface="Lato"/>
                <a:sym typeface="Lato"/>
              </a:rPr>
              <a:t> plus vendu de tous les temps (sorti en 2006) avec 82.53 millions de dollars de ventes mondiales.</a:t>
            </a:r>
            <a:endParaRPr i="1" sz="1200">
              <a:solidFill>
                <a:schemeClr val="accent1"/>
              </a:solidFill>
              <a:latin typeface="Lato"/>
              <a:ea typeface="Lato"/>
              <a:cs typeface="Lato"/>
              <a:sym typeface="Lato"/>
            </a:endParaRPr>
          </a:p>
          <a:p>
            <a:pPr indent="0" lvl="0" marL="0" rtl="0" algn="l">
              <a:spcBef>
                <a:spcPts val="0"/>
              </a:spcBef>
              <a:spcAft>
                <a:spcPts val="0"/>
              </a:spcAft>
              <a:buNone/>
            </a:pPr>
            <a:r>
              <a:t/>
            </a:r>
            <a:endParaRPr i="1" sz="1200">
              <a:solidFill>
                <a:schemeClr val="accent1"/>
              </a:solidFill>
              <a:latin typeface="Lato"/>
              <a:ea typeface="Lato"/>
              <a:cs typeface="Lato"/>
              <a:sym typeface="Lato"/>
            </a:endParaRPr>
          </a:p>
          <a:p>
            <a:pPr indent="0" lvl="0" marL="0" rtl="0" algn="l">
              <a:spcBef>
                <a:spcPts val="0"/>
              </a:spcBef>
              <a:spcAft>
                <a:spcPts val="0"/>
              </a:spcAft>
              <a:buNone/>
            </a:pPr>
            <a:r>
              <a:rPr b="1" i="1" lang="fr" sz="1200">
                <a:solidFill>
                  <a:schemeClr val="accent1"/>
                </a:solidFill>
                <a:latin typeface="Lato"/>
                <a:ea typeface="Lato"/>
                <a:cs typeface="Lato"/>
                <a:sym typeface="Lato"/>
              </a:rPr>
              <a:t>Les jeux Nintendo </a:t>
            </a:r>
            <a:r>
              <a:rPr i="1" lang="fr" sz="1200">
                <a:solidFill>
                  <a:schemeClr val="accent1"/>
                </a:solidFill>
                <a:latin typeface="Lato"/>
                <a:ea typeface="Lato"/>
                <a:cs typeface="Lato"/>
                <a:sym typeface="Lato"/>
              </a:rPr>
              <a:t>sont les plus populaires en majorité.</a:t>
            </a:r>
            <a:endParaRPr i="1" sz="1200">
              <a:solidFill>
                <a:schemeClr val="accent1"/>
              </a:solidFill>
              <a:latin typeface="Lato"/>
              <a:ea typeface="Lato"/>
              <a:cs typeface="Lato"/>
              <a:sym typeface="Lato"/>
            </a:endParaRPr>
          </a:p>
          <a:p>
            <a:pPr indent="0" lvl="0" marL="0" rtl="0" algn="l">
              <a:spcBef>
                <a:spcPts val="0"/>
              </a:spcBef>
              <a:spcAft>
                <a:spcPts val="0"/>
              </a:spcAft>
              <a:buNone/>
            </a:pPr>
            <a:r>
              <a:t/>
            </a:r>
            <a:endParaRPr i="1" sz="1200">
              <a:solidFill>
                <a:schemeClr val="accent1"/>
              </a:solidFill>
              <a:latin typeface="Lato"/>
              <a:ea typeface="Lato"/>
              <a:cs typeface="Lato"/>
              <a:sym typeface="Lato"/>
            </a:endParaRPr>
          </a:p>
          <a:p>
            <a:pPr indent="0" lvl="0" marL="0" rtl="0" algn="l">
              <a:spcBef>
                <a:spcPts val="0"/>
              </a:spcBef>
              <a:spcAft>
                <a:spcPts val="0"/>
              </a:spcAft>
              <a:buNone/>
            </a:pPr>
            <a:r>
              <a:rPr i="1" lang="fr" sz="1200">
                <a:solidFill>
                  <a:schemeClr val="accent1"/>
                </a:solidFill>
                <a:latin typeface="Lato"/>
                <a:ea typeface="Lato"/>
                <a:cs typeface="Lato"/>
                <a:sym typeface="Lato"/>
              </a:rPr>
              <a:t>Quant au Japon, culturellement parlant, les jeux </a:t>
            </a:r>
            <a:r>
              <a:rPr b="1" i="1" lang="fr" sz="1200">
                <a:solidFill>
                  <a:schemeClr val="accent1"/>
                </a:solidFill>
                <a:latin typeface="Lato"/>
                <a:ea typeface="Lato"/>
                <a:cs typeface="Lato"/>
                <a:sym typeface="Lato"/>
              </a:rPr>
              <a:t>Pokémon </a:t>
            </a:r>
            <a:r>
              <a:rPr i="1" lang="fr" sz="1200">
                <a:solidFill>
                  <a:schemeClr val="accent1"/>
                </a:solidFill>
                <a:latin typeface="Lato"/>
                <a:ea typeface="Lato"/>
                <a:cs typeface="Lato"/>
                <a:sym typeface="Lato"/>
              </a:rPr>
              <a:t>restent les plus populaires avec les </a:t>
            </a:r>
            <a:r>
              <a:rPr b="1" i="1" lang="fr" sz="1200">
                <a:solidFill>
                  <a:schemeClr val="accent1"/>
                </a:solidFill>
                <a:latin typeface="Lato"/>
                <a:ea typeface="Lato"/>
                <a:cs typeface="Lato"/>
                <a:sym typeface="Lato"/>
              </a:rPr>
              <a:t>Super Mario Bros</a:t>
            </a:r>
            <a:r>
              <a:rPr i="1" lang="fr" sz="1200">
                <a:solidFill>
                  <a:schemeClr val="accent1"/>
                </a:solidFill>
                <a:latin typeface="Lato"/>
                <a:ea typeface="Lato"/>
                <a:cs typeface="Lato"/>
                <a:sym typeface="Lato"/>
              </a:rPr>
              <a:t> et </a:t>
            </a:r>
            <a:r>
              <a:rPr b="1" i="1" lang="fr" sz="1200">
                <a:solidFill>
                  <a:schemeClr val="accent1"/>
                </a:solidFill>
                <a:latin typeface="Lato"/>
                <a:ea typeface="Lato"/>
                <a:cs typeface="Lato"/>
                <a:sym typeface="Lato"/>
              </a:rPr>
              <a:t>Dragon Quest</a:t>
            </a:r>
            <a:r>
              <a:rPr i="1" lang="fr" sz="1200">
                <a:solidFill>
                  <a:schemeClr val="accent1"/>
                </a:solidFill>
                <a:latin typeface="Lato"/>
                <a:ea typeface="Lato"/>
                <a:cs typeface="Lato"/>
                <a:sym typeface="Lato"/>
              </a:rPr>
              <a:t>.</a:t>
            </a:r>
            <a:endParaRPr i="1" sz="1200">
              <a:solidFill>
                <a:schemeClr val="accent1"/>
              </a:solidFill>
              <a:latin typeface="Lato"/>
              <a:ea typeface="Lato"/>
              <a:cs typeface="Lato"/>
              <a:sym typeface="Lato"/>
            </a:endParaRPr>
          </a:p>
        </p:txBody>
      </p:sp>
      <p:pic>
        <p:nvPicPr>
          <p:cNvPr id="117" name="Google Shape;117;p17"/>
          <p:cNvPicPr preferRelativeResize="0"/>
          <p:nvPr/>
        </p:nvPicPr>
        <p:blipFill rotWithShape="1">
          <a:blip r:embed="rId3">
            <a:alphaModFix/>
          </a:blip>
          <a:srcRect b="0" l="0" r="24602" t="0"/>
          <a:stretch/>
        </p:blipFill>
        <p:spPr>
          <a:xfrm>
            <a:off x="2833425" y="491850"/>
            <a:ext cx="6310573" cy="4651649"/>
          </a:xfrm>
          <a:prstGeom prst="rect">
            <a:avLst/>
          </a:prstGeom>
          <a:noFill/>
          <a:ln>
            <a:noFill/>
          </a:ln>
        </p:spPr>
      </p:pic>
      <p:sp>
        <p:nvSpPr>
          <p:cNvPr id="118" name="Google Shape;118;p17"/>
          <p:cNvSpPr txBox="1"/>
          <p:nvPr/>
        </p:nvSpPr>
        <p:spPr>
          <a:xfrm>
            <a:off x="682800" y="491850"/>
            <a:ext cx="2292000" cy="729600"/>
          </a:xfrm>
          <a:prstGeom prst="rect">
            <a:avLst/>
          </a:prstGeom>
          <a:noFill/>
          <a:ln>
            <a:noFill/>
          </a:ln>
        </p:spPr>
        <p:txBody>
          <a:bodyPr anchorCtr="0" anchor="t" bIns="91425" lIns="91425" spcFirstLastPara="1" rIns="91425" wrap="square" tIns="91425">
            <a:noAutofit/>
          </a:bodyPr>
          <a:lstStyle/>
          <a:p>
            <a:pPr indent="0" lvl="0" marL="0" rtl="0" algn="l">
              <a:lnSpc>
                <a:spcPct val="80000"/>
              </a:lnSpc>
              <a:spcBef>
                <a:spcPts val="0"/>
              </a:spcBef>
              <a:spcAft>
                <a:spcPts val="0"/>
              </a:spcAft>
              <a:buSzPts val="605"/>
              <a:buNone/>
            </a:pPr>
            <a:r>
              <a:rPr b="1" lang="fr" sz="2029">
                <a:solidFill>
                  <a:srgbClr val="1A1A1A"/>
                </a:solidFill>
                <a:latin typeface="Raleway"/>
                <a:ea typeface="Raleway"/>
                <a:cs typeface="Raleway"/>
                <a:sym typeface="Raleway"/>
              </a:rPr>
              <a:t>2. Présentation </a:t>
            </a:r>
            <a:endParaRPr b="1" sz="2029">
              <a:solidFill>
                <a:srgbClr val="1A1A1A"/>
              </a:solidFill>
              <a:latin typeface="Raleway"/>
              <a:ea typeface="Raleway"/>
              <a:cs typeface="Raleway"/>
              <a:sym typeface="Raleway"/>
            </a:endParaRPr>
          </a:p>
          <a:p>
            <a:pPr indent="0" lvl="0" marL="0" rtl="0" algn="l">
              <a:lnSpc>
                <a:spcPct val="80000"/>
              </a:lnSpc>
              <a:spcBef>
                <a:spcPts val="0"/>
              </a:spcBef>
              <a:spcAft>
                <a:spcPts val="0"/>
              </a:spcAft>
              <a:buSzPts val="605"/>
              <a:buNone/>
            </a:pPr>
            <a:r>
              <a:rPr b="1" lang="fr" sz="2029">
                <a:solidFill>
                  <a:srgbClr val="1A1A1A"/>
                </a:solidFill>
                <a:latin typeface="Raleway"/>
                <a:ea typeface="Raleway"/>
                <a:cs typeface="Raleway"/>
                <a:sym typeface="Raleway"/>
              </a:rPr>
              <a:t>des résultats</a:t>
            </a:r>
            <a:endParaRPr b="1" sz="2029">
              <a:solidFill>
                <a:srgbClr val="1A1A1A"/>
              </a:solidFill>
              <a:latin typeface="Raleway"/>
              <a:ea typeface="Raleway"/>
              <a:cs typeface="Raleway"/>
              <a:sym typeface="Raleway"/>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8"/>
          <p:cNvSpPr txBox="1"/>
          <p:nvPr/>
        </p:nvSpPr>
        <p:spPr>
          <a:xfrm>
            <a:off x="-761425" y="1632238"/>
            <a:ext cx="7688700" cy="26556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None/>
            </a:pPr>
            <a:r>
              <a:t/>
            </a:r>
            <a:endParaRPr sz="1300">
              <a:solidFill>
                <a:srgbClr val="595959"/>
              </a:solidFill>
              <a:latin typeface="Lato"/>
              <a:ea typeface="Lato"/>
              <a:cs typeface="Lato"/>
              <a:sym typeface="Lato"/>
            </a:endParaRPr>
          </a:p>
        </p:txBody>
      </p:sp>
      <p:sp>
        <p:nvSpPr>
          <p:cNvPr id="124" name="Google Shape;124;p18"/>
          <p:cNvSpPr txBox="1"/>
          <p:nvPr/>
        </p:nvSpPr>
        <p:spPr>
          <a:xfrm>
            <a:off x="314575" y="70800"/>
            <a:ext cx="7395600" cy="46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1600" u="sng">
                <a:solidFill>
                  <a:srgbClr val="1A1A1A"/>
                </a:solidFill>
                <a:latin typeface="Lato"/>
                <a:ea typeface="Lato"/>
                <a:cs typeface="Lato"/>
                <a:sym typeface="Lato"/>
              </a:rPr>
              <a:t>Most Selling Genres / World</a:t>
            </a:r>
            <a:endParaRPr sz="1600" u="sng">
              <a:solidFill>
                <a:srgbClr val="1A1A1A"/>
              </a:solidFill>
              <a:latin typeface="Lato"/>
              <a:ea typeface="Lato"/>
              <a:cs typeface="Lato"/>
              <a:sym typeface="Lato"/>
            </a:endParaRPr>
          </a:p>
          <a:p>
            <a:pPr indent="0" lvl="0" marL="0" rtl="0" algn="l">
              <a:spcBef>
                <a:spcPts val="0"/>
              </a:spcBef>
              <a:spcAft>
                <a:spcPts val="0"/>
              </a:spcAft>
              <a:buNone/>
            </a:pPr>
            <a:r>
              <a:t/>
            </a:r>
            <a:endParaRPr sz="1600" u="sng">
              <a:solidFill>
                <a:schemeClr val="accent1"/>
              </a:solidFill>
              <a:latin typeface="Lato"/>
              <a:ea typeface="Lato"/>
              <a:cs typeface="Lato"/>
              <a:sym typeface="Lato"/>
            </a:endParaRPr>
          </a:p>
        </p:txBody>
      </p:sp>
      <p:sp>
        <p:nvSpPr>
          <p:cNvPr id="125" name="Google Shape;125;p18"/>
          <p:cNvSpPr txBox="1"/>
          <p:nvPr/>
        </p:nvSpPr>
        <p:spPr>
          <a:xfrm>
            <a:off x="314575" y="616500"/>
            <a:ext cx="8596200" cy="1248000"/>
          </a:xfrm>
          <a:prstGeom prst="rect">
            <a:avLst/>
          </a:prstGeom>
          <a:solidFill>
            <a:srgbClr val="E8EAED"/>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fr" sz="1300">
                <a:solidFill>
                  <a:schemeClr val="accent1"/>
                </a:solidFill>
                <a:latin typeface="Lato"/>
                <a:ea typeface="Lato"/>
                <a:cs typeface="Lato"/>
                <a:sym typeface="Lato"/>
              </a:rPr>
              <a:t>L</a:t>
            </a:r>
            <a:r>
              <a:rPr i="1" lang="fr" sz="1300">
                <a:solidFill>
                  <a:schemeClr val="accent1"/>
                </a:solidFill>
                <a:latin typeface="Lato"/>
                <a:ea typeface="Lato"/>
                <a:cs typeface="Lato"/>
                <a:sym typeface="Lato"/>
              </a:rPr>
              <a:t>es genres les plus populaires dans toutes les régions, à l’exception du Japon, sont les </a:t>
            </a:r>
            <a:r>
              <a:rPr b="1" i="1" lang="fr" sz="1300">
                <a:solidFill>
                  <a:schemeClr val="accent1"/>
                </a:solidFill>
                <a:latin typeface="Lato"/>
                <a:ea typeface="Lato"/>
                <a:cs typeface="Lato"/>
                <a:sym typeface="Lato"/>
              </a:rPr>
              <a:t>jeux d’action </a:t>
            </a:r>
            <a:r>
              <a:rPr i="1" lang="fr" sz="1300">
                <a:solidFill>
                  <a:schemeClr val="accent1"/>
                </a:solidFill>
                <a:latin typeface="Lato"/>
                <a:ea typeface="Lato"/>
                <a:cs typeface="Lato"/>
                <a:sym typeface="Lato"/>
              </a:rPr>
              <a:t>suivi du genre </a:t>
            </a:r>
            <a:r>
              <a:rPr b="1" i="1" lang="fr" sz="1300">
                <a:solidFill>
                  <a:schemeClr val="accent1"/>
                </a:solidFill>
                <a:latin typeface="Lato"/>
                <a:ea typeface="Lato"/>
                <a:cs typeface="Lato"/>
                <a:sym typeface="Lato"/>
              </a:rPr>
              <a:t>Sport</a:t>
            </a:r>
            <a:r>
              <a:rPr i="1" lang="fr" sz="1300">
                <a:solidFill>
                  <a:schemeClr val="accent1"/>
                </a:solidFill>
                <a:latin typeface="Lato"/>
                <a:ea typeface="Lato"/>
                <a:cs typeface="Lato"/>
                <a:sym typeface="Lato"/>
              </a:rPr>
              <a:t>.</a:t>
            </a:r>
            <a:endParaRPr i="1" sz="1300">
              <a:solidFill>
                <a:schemeClr val="accent1"/>
              </a:solidFill>
              <a:latin typeface="Lato"/>
              <a:ea typeface="Lato"/>
              <a:cs typeface="Lato"/>
              <a:sym typeface="Lato"/>
            </a:endParaRPr>
          </a:p>
          <a:p>
            <a:pPr indent="0" lvl="0" marL="0" rtl="0" algn="l">
              <a:spcBef>
                <a:spcPts val="0"/>
              </a:spcBef>
              <a:spcAft>
                <a:spcPts val="0"/>
              </a:spcAft>
              <a:buNone/>
            </a:pPr>
            <a:r>
              <a:t/>
            </a:r>
            <a:endParaRPr i="1" sz="1300">
              <a:solidFill>
                <a:schemeClr val="accent1"/>
              </a:solidFill>
              <a:latin typeface="Lato"/>
              <a:ea typeface="Lato"/>
              <a:cs typeface="Lato"/>
              <a:sym typeface="Lato"/>
            </a:endParaRPr>
          </a:p>
          <a:p>
            <a:pPr indent="0" lvl="0" marL="0" rtl="0" algn="l">
              <a:spcBef>
                <a:spcPts val="0"/>
              </a:spcBef>
              <a:spcAft>
                <a:spcPts val="0"/>
              </a:spcAft>
              <a:buNone/>
            </a:pPr>
            <a:r>
              <a:rPr i="1" lang="fr" sz="1300">
                <a:solidFill>
                  <a:schemeClr val="accent1"/>
                </a:solidFill>
                <a:latin typeface="Lato"/>
                <a:ea typeface="Lato"/>
                <a:cs typeface="Lato"/>
                <a:sym typeface="Lato"/>
              </a:rPr>
              <a:t>Le genre </a:t>
            </a:r>
            <a:r>
              <a:rPr b="1" i="1" lang="fr" sz="1300">
                <a:solidFill>
                  <a:schemeClr val="accent1"/>
                </a:solidFill>
                <a:latin typeface="Lato"/>
                <a:ea typeface="Lato"/>
                <a:cs typeface="Lato"/>
                <a:sym typeface="Lato"/>
              </a:rPr>
              <a:t>Shooter</a:t>
            </a:r>
            <a:r>
              <a:rPr b="1" i="1" lang="fr" sz="1300">
                <a:solidFill>
                  <a:schemeClr val="accent1"/>
                </a:solidFill>
                <a:latin typeface="Lato"/>
                <a:ea typeface="Lato"/>
                <a:cs typeface="Lato"/>
                <a:sym typeface="Lato"/>
              </a:rPr>
              <a:t> </a:t>
            </a:r>
            <a:r>
              <a:rPr i="1" lang="fr" sz="1300">
                <a:solidFill>
                  <a:schemeClr val="accent1"/>
                </a:solidFill>
                <a:latin typeface="Lato"/>
                <a:ea typeface="Lato"/>
                <a:cs typeface="Lato"/>
                <a:sym typeface="Lato"/>
              </a:rPr>
              <a:t>figure aussi parmi les jeux les plus vendus.</a:t>
            </a:r>
            <a:endParaRPr i="1" sz="1300">
              <a:solidFill>
                <a:schemeClr val="accent1"/>
              </a:solidFill>
              <a:latin typeface="Lato"/>
              <a:ea typeface="Lato"/>
              <a:cs typeface="Lato"/>
              <a:sym typeface="Lato"/>
            </a:endParaRPr>
          </a:p>
          <a:p>
            <a:pPr indent="0" lvl="0" marL="0" rtl="0" algn="l">
              <a:spcBef>
                <a:spcPts val="0"/>
              </a:spcBef>
              <a:spcAft>
                <a:spcPts val="0"/>
              </a:spcAft>
              <a:buNone/>
            </a:pPr>
            <a:r>
              <a:t/>
            </a:r>
            <a:endParaRPr i="1" sz="1300">
              <a:solidFill>
                <a:schemeClr val="accent1"/>
              </a:solidFill>
              <a:latin typeface="Lato"/>
              <a:ea typeface="Lato"/>
              <a:cs typeface="Lato"/>
              <a:sym typeface="Lato"/>
            </a:endParaRPr>
          </a:p>
          <a:p>
            <a:pPr indent="0" lvl="0" marL="0" rtl="0" algn="l">
              <a:spcBef>
                <a:spcPts val="0"/>
              </a:spcBef>
              <a:spcAft>
                <a:spcPts val="0"/>
              </a:spcAft>
              <a:buNone/>
            </a:pPr>
            <a:r>
              <a:rPr i="1" lang="fr" sz="1300">
                <a:solidFill>
                  <a:schemeClr val="accent1"/>
                </a:solidFill>
                <a:latin typeface="Lato"/>
                <a:ea typeface="Lato"/>
                <a:cs typeface="Lato"/>
                <a:sym typeface="Lato"/>
              </a:rPr>
              <a:t>Le genre </a:t>
            </a:r>
            <a:r>
              <a:rPr b="1" i="1" lang="fr" sz="1300">
                <a:solidFill>
                  <a:schemeClr val="accent1"/>
                </a:solidFill>
                <a:latin typeface="Lato"/>
                <a:ea typeface="Lato"/>
                <a:cs typeface="Lato"/>
                <a:sym typeface="Lato"/>
              </a:rPr>
              <a:t>RPG </a:t>
            </a:r>
            <a:r>
              <a:rPr i="1" lang="fr" sz="1300">
                <a:solidFill>
                  <a:schemeClr val="accent1"/>
                </a:solidFill>
                <a:latin typeface="Lato"/>
                <a:ea typeface="Lato"/>
                <a:cs typeface="Lato"/>
                <a:sym typeface="Lato"/>
              </a:rPr>
              <a:t>(jeux de rôle) est quant à lui le plus apprécié au Japon, et de loin, contrairement aux autres marchés.</a:t>
            </a:r>
            <a:endParaRPr i="1" sz="1300">
              <a:solidFill>
                <a:schemeClr val="accent1"/>
              </a:solidFill>
              <a:latin typeface="Lato"/>
              <a:ea typeface="Lato"/>
              <a:cs typeface="Lato"/>
              <a:sym typeface="Lato"/>
            </a:endParaRPr>
          </a:p>
        </p:txBody>
      </p:sp>
      <p:pic>
        <p:nvPicPr>
          <p:cNvPr id="126" name="Google Shape;126;p18"/>
          <p:cNvPicPr preferRelativeResize="0"/>
          <p:nvPr/>
        </p:nvPicPr>
        <p:blipFill rotWithShape="1">
          <a:blip r:embed="rId3">
            <a:alphaModFix/>
          </a:blip>
          <a:srcRect b="0" l="0" r="23518" t="10458"/>
          <a:stretch/>
        </p:blipFill>
        <p:spPr>
          <a:xfrm>
            <a:off x="967022" y="2089450"/>
            <a:ext cx="6801777" cy="259720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pic>
        <p:nvPicPr>
          <p:cNvPr id="131" name="Google Shape;131;p19"/>
          <p:cNvPicPr preferRelativeResize="0"/>
          <p:nvPr/>
        </p:nvPicPr>
        <p:blipFill rotWithShape="1">
          <a:blip r:embed="rId3">
            <a:alphaModFix/>
          </a:blip>
          <a:srcRect b="0" l="0" r="0" t="4278"/>
          <a:stretch/>
        </p:blipFill>
        <p:spPr>
          <a:xfrm>
            <a:off x="478250" y="43250"/>
            <a:ext cx="5152151" cy="5057000"/>
          </a:xfrm>
          <a:prstGeom prst="rect">
            <a:avLst/>
          </a:prstGeom>
          <a:noFill/>
          <a:ln>
            <a:noFill/>
          </a:ln>
        </p:spPr>
      </p:pic>
      <p:sp>
        <p:nvSpPr>
          <p:cNvPr id="132" name="Google Shape;132;p19"/>
          <p:cNvSpPr txBox="1"/>
          <p:nvPr/>
        </p:nvSpPr>
        <p:spPr>
          <a:xfrm>
            <a:off x="3665975" y="220225"/>
            <a:ext cx="7395600" cy="46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1600" u="sng">
                <a:solidFill>
                  <a:schemeClr val="dk2"/>
                </a:solidFill>
                <a:latin typeface="Lato"/>
                <a:ea typeface="Lato"/>
                <a:cs typeface="Lato"/>
                <a:sym typeface="Lato"/>
              </a:rPr>
              <a:t>Most Selling Publisher </a:t>
            </a:r>
            <a:endParaRPr sz="1600" u="sng">
              <a:solidFill>
                <a:srgbClr val="1A1A1A"/>
              </a:solidFill>
              <a:latin typeface="Lato"/>
              <a:ea typeface="Lato"/>
              <a:cs typeface="Lato"/>
              <a:sym typeface="Lato"/>
            </a:endParaRPr>
          </a:p>
          <a:p>
            <a:pPr indent="0" lvl="0" marL="0" rtl="0" algn="l">
              <a:spcBef>
                <a:spcPts val="0"/>
              </a:spcBef>
              <a:spcAft>
                <a:spcPts val="0"/>
              </a:spcAft>
              <a:buNone/>
            </a:pPr>
            <a:r>
              <a:t/>
            </a:r>
            <a:endParaRPr sz="1600" u="sng">
              <a:solidFill>
                <a:schemeClr val="accent1"/>
              </a:solidFill>
              <a:latin typeface="Lato"/>
              <a:ea typeface="Lato"/>
              <a:cs typeface="Lato"/>
              <a:sym typeface="Lato"/>
            </a:endParaRPr>
          </a:p>
        </p:txBody>
      </p:sp>
      <p:sp>
        <p:nvSpPr>
          <p:cNvPr id="133" name="Google Shape;133;p19"/>
          <p:cNvSpPr txBox="1"/>
          <p:nvPr/>
        </p:nvSpPr>
        <p:spPr>
          <a:xfrm>
            <a:off x="3665975" y="944375"/>
            <a:ext cx="4671600" cy="1194900"/>
          </a:xfrm>
          <a:prstGeom prst="rect">
            <a:avLst/>
          </a:prstGeom>
          <a:solidFill>
            <a:srgbClr val="E8EAED"/>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fr" sz="1300">
                <a:solidFill>
                  <a:schemeClr val="accent1"/>
                </a:solidFill>
                <a:latin typeface="Lato"/>
                <a:ea typeface="Lato"/>
                <a:cs typeface="Lato"/>
                <a:sym typeface="Lato"/>
              </a:rPr>
              <a:t>Nintendo </a:t>
            </a:r>
            <a:r>
              <a:rPr i="1" lang="fr" sz="1300">
                <a:solidFill>
                  <a:schemeClr val="accent1"/>
                </a:solidFill>
                <a:latin typeface="Lato"/>
                <a:ea typeface="Lato"/>
                <a:cs typeface="Lato"/>
                <a:sym typeface="Lato"/>
              </a:rPr>
              <a:t>domine le marché avec des jeux bien répartis dans tous les genres. </a:t>
            </a:r>
            <a:endParaRPr i="1" sz="1300">
              <a:solidFill>
                <a:schemeClr val="accent1"/>
              </a:solidFill>
              <a:latin typeface="Lato"/>
              <a:ea typeface="Lato"/>
              <a:cs typeface="Lato"/>
              <a:sym typeface="Lato"/>
            </a:endParaRPr>
          </a:p>
          <a:p>
            <a:pPr indent="0" lvl="0" marL="0" rtl="0" algn="l">
              <a:spcBef>
                <a:spcPts val="0"/>
              </a:spcBef>
              <a:spcAft>
                <a:spcPts val="0"/>
              </a:spcAft>
              <a:buNone/>
            </a:pPr>
            <a:r>
              <a:t/>
            </a:r>
            <a:endParaRPr i="1" sz="1300">
              <a:solidFill>
                <a:schemeClr val="accent1"/>
              </a:solidFill>
              <a:latin typeface="Lato"/>
              <a:ea typeface="Lato"/>
              <a:cs typeface="Lato"/>
              <a:sym typeface="Lato"/>
            </a:endParaRPr>
          </a:p>
          <a:p>
            <a:pPr indent="0" lvl="0" marL="0" rtl="0" algn="l">
              <a:spcBef>
                <a:spcPts val="0"/>
              </a:spcBef>
              <a:spcAft>
                <a:spcPts val="0"/>
              </a:spcAft>
              <a:buNone/>
            </a:pPr>
            <a:r>
              <a:rPr i="1" lang="fr" sz="1300">
                <a:solidFill>
                  <a:schemeClr val="accent1"/>
                </a:solidFill>
                <a:latin typeface="Lato"/>
                <a:ea typeface="Lato"/>
                <a:cs typeface="Lato"/>
                <a:sym typeface="Lato"/>
              </a:rPr>
              <a:t>Surtout au Japon. </a:t>
            </a:r>
            <a:r>
              <a:rPr b="1" i="1" lang="fr" sz="1300">
                <a:solidFill>
                  <a:schemeClr val="accent1"/>
                </a:solidFill>
                <a:latin typeface="Lato"/>
                <a:ea typeface="Lato"/>
                <a:cs typeface="Lato"/>
                <a:sym typeface="Lato"/>
              </a:rPr>
              <a:t>Electronic Arts, Activision et Sony</a:t>
            </a:r>
            <a:r>
              <a:rPr i="1" lang="fr" sz="1300">
                <a:solidFill>
                  <a:schemeClr val="accent1"/>
                </a:solidFill>
                <a:latin typeface="Lato"/>
                <a:ea typeface="Lato"/>
                <a:cs typeface="Lato"/>
                <a:sym typeface="Lato"/>
              </a:rPr>
              <a:t> arrivent juste derrière au classement.</a:t>
            </a:r>
            <a:endParaRPr i="1" sz="1300">
              <a:solidFill>
                <a:schemeClr val="accent1"/>
              </a:solidFill>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pic>
        <p:nvPicPr>
          <p:cNvPr id="138" name="Google Shape;138;p20"/>
          <p:cNvPicPr preferRelativeResize="0"/>
          <p:nvPr/>
        </p:nvPicPr>
        <p:blipFill rotWithShape="1">
          <a:blip r:embed="rId3">
            <a:alphaModFix/>
          </a:blip>
          <a:srcRect b="0" l="0" r="23365" t="0"/>
          <a:stretch/>
        </p:blipFill>
        <p:spPr>
          <a:xfrm>
            <a:off x="613425" y="4003050"/>
            <a:ext cx="7007427" cy="1140450"/>
          </a:xfrm>
          <a:prstGeom prst="rect">
            <a:avLst/>
          </a:prstGeom>
          <a:noFill/>
          <a:ln>
            <a:noFill/>
          </a:ln>
        </p:spPr>
      </p:pic>
      <p:pic>
        <p:nvPicPr>
          <p:cNvPr id="139" name="Google Shape;139;p20"/>
          <p:cNvPicPr preferRelativeResize="0"/>
          <p:nvPr/>
        </p:nvPicPr>
        <p:blipFill>
          <a:blip r:embed="rId4">
            <a:alphaModFix/>
          </a:blip>
          <a:stretch>
            <a:fillRect/>
          </a:stretch>
        </p:blipFill>
        <p:spPr>
          <a:xfrm>
            <a:off x="218275" y="80400"/>
            <a:ext cx="1889450" cy="3922651"/>
          </a:xfrm>
          <a:prstGeom prst="rect">
            <a:avLst/>
          </a:prstGeom>
          <a:noFill/>
          <a:ln>
            <a:noFill/>
          </a:ln>
        </p:spPr>
      </p:pic>
      <p:pic>
        <p:nvPicPr>
          <p:cNvPr id="140" name="Google Shape;140;p20"/>
          <p:cNvPicPr preferRelativeResize="0"/>
          <p:nvPr/>
        </p:nvPicPr>
        <p:blipFill>
          <a:blip r:embed="rId5">
            <a:alphaModFix/>
          </a:blip>
          <a:stretch>
            <a:fillRect/>
          </a:stretch>
        </p:blipFill>
        <p:spPr>
          <a:xfrm>
            <a:off x="2204125" y="152400"/>
            <a:ext cx="511275" cy="1066625"/>
          </a:xfrm>
          <a:prstGeom prst="rect">
            <a:avLst/>
          </a:prstGeom>
          <a:noFill/>
          <a:ln>
            <a:noFill/>
          </a:ln>
        </p:spPr>
      </p:pic>
      <p:sp>
        <p:nvSpPr>
          <p:cNvPr id="141" name="Google Shape;141;p20"/>
          <p:cNvSpPr txBox="1"/>
          <p:nvPr/>
        </p:nvSpPr>
        <p:spPr>
          <a:xfrm>
            <a:off x="3208775" y="220225"/>
            <a:ext cx="7395600" cy="46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1600" u="sng">
                <a:solidFill>
                  <a:srgbClr val="1A1A1A"/>
                </a:solidFill>
                <a:latin typeface="Lato"/>
                <a:ea typeface="Lato"/>
                <a:cs typeface="Lato"/>
                <a:sym typeface="Lato"/>
              </a:rPr>
              <a:t>Most Selling Platforms / Region </a:t>
            </a:r>
            <a:endParaRPr sz="1600" u="sng">
              <a:solidFill>
                <a:srgbClr val="1A1A1A"/>
              </a:solidFill>
              <a:latin typeface="Lato"/>
              <a:ea typeface="Lato"/>
              <a:cs typeface="Lato"/>
              <a:sym typeface="Lato"/>
            </a:endParaRPr>
          </a:p>
          <a:p>
            <a:pPr indent="0" lvl="0" marL="0" rtl="0" algn="l">
              <a:spcBef>
                <a:spcPts val="0"/>
              </a:spcBef>
              <a:spcAft>
                <a:spcPts val="0"/>
              </a:spcAft>
              <a:buNone/>
            </a:pPr>
            <a:r>
              <a:t/>
            </a:r>
            <a:endParaRPr sz="1600" u="sng">
              <a:solidFill>
                <a:schemeClr val="accent1"/>
              </a:solidFill>
              <a:latin typeface="Lato"/>
              <a:ea typeface="Lato"/>
              <a:cs typeface="Lato"/>
              <a:sym typeface="Lato"/>
            </a:endParaRPr>
          </a:p>
        </p:txBody>
      </p:sp>
      <p:sp>
        <p:nvSpPr>
          <p:cNvPr id="142" name="Google Shape;142;p20"/>
          <p:cNvSpPr txBox="1"/>
          <p:nvPr/>
        </p:nvSpPr>
        <p:spPr>
          <a:xfrm>
            <a:off x="3208775" y="1219025"/>
            <a:ext cx="5670300" cy="2004900"/>
          </a:xfrm>
          <a:prstGeom prst="rect">
            <a:avLst/>
          </a:prstGeom>
          <a:solidFill>
            <a:srgbClr val="E8EAED"/>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fr" sz="1300">
                <a:solidFill>
                  <a:schemeClr val="accent1"/>
                </a:solidFill>
                <a:latin typeface="Lato"/>
                <a:ea typeface="Lato"/>
                <a:cs typeface="Lato"/>
                <a:sym typeface="Lato"/>
              </a:rPr>
              <a:t>La</a:t>
            </a:r>
            <a:r>
              <a:rPr i="1" lang="fr" sz="1300">
                <a:solidFill>
                  <a:schemeClr val="accent1"/>
                </a:solidFill>
                <a:latin typeface="Lato"/>
                <a:ea typeface="Lato"/>
                <a:cs typeface="Lato"/>
                <a:sym typeface="Lato"/>
              </a:rPr>
              <a:t> </a:t>
            </a:r>
            <a:r>
              <a:rPr b="1" i="1" lang="fr" sz="1300">
                <a:solidFill>
                  <a:schemeClr val="accent1"/>
                </a:solidFill>
                <a:latin typeface="Lato"/>
                <a:ea typeface="Lato"/>
                <a:cs typeface="Lato"/>
                <a:sym typeface="Lato"/>
              </a:rPr>
              <a:t>Playstation 2</a:t>
            </a:r>
            <a:r>
              <a:rPr i="1" lang="fr" sz="1300">
                <a:solidFill>
                  <a:schemeClr val="accent1"/>
                </a:solidFill>
                <a:latin typeface="Lato"/>
                <a:ea typeface="Lato"/>
                <a:cs typeface="Lato"/>
                <a:sym typeface="Lato"/>
              </a:rPr>
              <a:t> a réalisé le plus de ventes et est très popularisée dans le monde entier, suivi de la</a:t>
            </a:r>
            <a:r>
              <a:rPr b="1" i="1" lang="fr" sz="1300">
                <a:solidFill>
                  <a:schemeClr val="accent1"/>
                </a:solidFill>
                <a:latin typeface="Lato"/>
                <a:ea typeface="Lato"/>
                <a:cs typeface="Lato"/>
                <a:sym typeface="Lato"/>
              </a:rPr>
              <a:t> Xbox 360</a:t>
            </a:r>
            <a:r>
              <a:rPr i="1" lang="fr" sz="1300">
                <a:solidFill>
                  <a:schemeClr val="accent1"/>
                </a:solidFill>
                <a:latin typeface="Lato"/>
                <a:ea typeface="Lato"/>
                <a:cs typeface="Lato"/>
                <a:sym typeface="Lato"/>
              </a:rPr>
              <a:t>. </a:t>
            </a:r>
            <a:endParaRPr i="1" sz="1300">
              <a:solidFill>
                <a:schemeClr val="accent1"/>
              </a:solidFill>
              <a:latin typeface="Lato"/>
              <a:ea typeface="Lato"/>
              <a:cs typeface="Lato"/>
              <a:sym typeface="Lato"/>
            </a:endParaRPr>
          </a:p>
          <a:p>
            <a:pPr indent="0" lvl="0" marL="0" rtl="0" algn="l">
              <a:spcBef>
                <a:spcPts val="0"/>
              </a:spcBef>
              <a:spcAft>
                <a:spcPts val="0"/>
              </a:spcAft>
              <a:buNone/>
            </a:pPr>
            <a:r>
              <a:t/>
            </a:r>
            <a:endParaRPr i="1" sz="1300">
              <a:solidFill>
                <a:schemeClr val="accent1"/>
              </a:solidFill>
              <a:latin typeface="Lato"/>
              <a:ea typeface="Lato"/>
              <a:cs typeface="Lato"/>
              <a:sym typeface="Lato"/>
            </a:endParaRPr>
          </a:p>
          <a:p>
            <a:pPr indent="0" lvl="0" marL="0" rtl="0" algn="l">
              <a:spcBef>
                <a:spcPts val="0"/>
              </a:spcBef>
              <a:spcAft>
                <a:spcPts val="0"/>
              </a:spcAft>
              <a:buNone/>
            </a:pPr>
            <a:r>
              <a:rPr i="1" lang="fr" sz="1300">
                <a:solidFill>
                  <a:schemeClr val="accent1"/>
                </a:solidFill>
                <a:latin typeface="Lato"/>
                <a:ea typeface="Lato"/>
                <a:cs typeface="Lato"/>
                <a:sym typeface="Lato"/>
              </a:rPr>
              <a:t>La PS3, Wii et </a:t>
            </a:r>
            <a:r>
              <a:rPr b="1" i="1" lang="fr" sz="1300">
                <a:solidFill>
                  <a:schemeClr val="accent1"/>
                </a:solidFill>
                <a:latin typeface="Lato"/>
                <a:ea typeface="Lato"/>
                <a:cs typeface="Lato"/>
                <a:sym typeface="Lato"/>
              </a:rPr>
              <a:t>DS </a:t>
            </a:r>
            <a:r>
              <a:rPr i="1" lang="fr" sz="1300">
                <a:solidFill>
                  <a:schemeClr val="accent1"/>
                </a:solidFill>
                <a:latin typeface="Lato"/>
                <a:ea typeface="Lato"/>
                <a:cs typeface="Lato"/>
                <a:sym typeface="Lato"/>
              </a:rPr>
              <a:t>ont aussi réalisé des ventes considérables loin devant les autres plateformes.</a:t>
            </a:r>
            <a:endParaRPr i="1" sz="1300">
              <a:solidFill>
                <a:schemeClr val="accent1"/>
              </a:solidFill>
              <a:latin typeface="Lato"/>
              <a:ea typeface="Lato"/>
              <a:cs typeface="Lato"/>
              <a:sym typeface="Lato"/>
            </a:endParaRPr>
          </a:p>
          <a:p>
            <a:pPr indent="0" lvl="0" marL="0" rtl="0" algn="l">
              <a:spcBef>
                <a:spcPts val="0"/>
              </a:spcBef>
              <a:spcAft>
                <a:spcPts val="0"/>
              </a:spcAft>
              <a:buNone/>
            </a:pPr>
            <a:r>
              <a:t/>
            </a:r>
            <a:endParaRPr i="1" sz="1300">
              <a:solidFill>
                <a:schemeClr val="accent1"/>
              </a:solidFill>
              <a:latin typeface="Lato"/>
              <a:ea typeface="Lato"/>
              <a:cs typeface="Lato"/>
              <a:sym typeface="Lato"/>
            </a:endParaRPr>
          </a:p>
          <a:p>
            <a:pPr indent="0" lvl="0" marL="0" rtl="0" algn="l">
              <a:spcBef>
                <a:spcPts val="0"/>
              </a:spcBef>
              <a:spcAft>
                <a:spcPts val="0"/>
              </a:spcAft>
              <a:buNone/>
            </a:pPr>
            <a:r>
              <a:rPr i="1" lang="fr" sz="1300">
                <a:solidFill>
                  <a:schemeClr val="accent1"/>
                </a:solidFill>
                <a:latin typeface="Lato"/>
                <a:ea typeface="Lato"/>
                <a:cs typeface="Lato"/>
                <a:sym typeface="Lato"/>
              </a:rPr>
              <a:t>Concernant le Japon cependant, la Nintendo DS reste le top des ventes, devant la PS2, PS3 et </a:t>
            </a:r>
            <a:r>
              <a:rPr i="1" lang="fr" sz="1300" u="sng">
                <a:solidFill>
                  <a:schemeClr val="accent1"/>
                </a:solidFill>
                <a:latin typeface="Lato"/>
                <a:ea typeface="Lato"/>
                <a:cs typeface="Lato"/>
                <a:sym typeface="Lato"/>
              </a:rPr>
              <a:t>très loin devant la Xbox 360</a:t>
            </a:r>
            <a:r>
              <a:rPr i="1" lang="fr" sz="1300">
                <a:solidFill>
                  <a:schemeClr val="accent1"/>
                </a:solidFill>
                <a:latin typeface="Lato"/>
                <a:ea typeface="Lato"/>
                <a:cs typeface="Lato"/>
                <a:sym typeface="Lato"/>
              </a:rPr>
              <a:t>.</a:t>
            </a:r>
            <a:endParaRPr i="1" sz="1300">
              <a:solidFill>
                <a:schemeClr val="accent1"/>
              </a:solidFill>
              <a:latin typeface="Lato"/>
              <a:ea typeface="Lato"/>
              <a:cs typeface="Lato"/>
              <a:sym typeface="Lato"/>
            </a:endParaRPr>
          </a:p>
          <a:p>
            <a:pPr indent="0" lvl="0" marL="0" rtl="0" algn="l">
              <a:spcBef>
                <a:spcPts val="0"/>
              </a:spcBef>
              <a:spcAft>
                <a:spcPts val="0"/>
              </a:spcAft>
              <a:buNone/>
            </a:pPr>
            <a:r>
              <a:rPr i="1" lang="fr" sz="1300">
                <a:solidFill>
                  <a:schemeClr val="accent1"/>
                </a:solidFill>
                <a:latin typeface="Lato"/>
                <a:ea typeface="Lato"/>
                <a:cs typeface="Lato"/>
                <a:sym typeface="Lato"/>
              </a:rPr>
              <a:t>On constate ainsi que le marché nippon est dominé par Nintendo et Playstation.</a:t>
            </a:r>
            <a:endParaRPr i="1" sz="1300">
              <a:solidFill>
                <a:schemeClr val="accent1"/>
              </a:solidFill>
              <a:latin typeface="Lato"/>
              <a:ea typeface="Lato"/>
              <a:cs typeface="Lato"/>
              <a:sym typeface="Lato"/>
            </a:endParaRPr>
          </a:p>
        </p:txBody>
      </p:sp>
      <p:pic>
        <p:nvPicPr>
          <p:cNvPr id="143" name="Google Shape;143;p20"/>
          <p:cNvPicPr preferRelativeResize="0"/>
          <p:nvPr/>
        </p:nvPicPr>
        <p:blipFill rotWithShape="1">
          <a:blip r:embed="rId6">
            <a:alphaModFix/>
          </a:blip>
          <a:srcRect b="46552" l="0" r="66498" t="0"/>
          <a:stretch/>
        </p:blipFill>
        <p:spPr>
          <a:xfrm rot="-1519221">
            <a:off x="6393974" y="175024"/>
            <a:ext cx="1025200" cy="92002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1"/>
          <p:cNvSpPr txBox="1"/>
          <p:nvPr/>
        </p:nvSpPr>
        <p:spPr>
          <a:xfrm>
            <a:off x="0" y="128700"/>
            <a:ext cx="9144000" cy="464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fr" sz="1600" u="sng">
                <a:solidFill>
                  <a:schemeClr val="dk2"/>
                </a:solidFill>
                <a:latin typeface="Lato"/>
                <a:ea typeface="Lato"/>
                <a:cs typeface="Lato"/>
                <a:sym typeface="Lato"/>
              </a:rPr>
              <a:t>Global Sales - Year / Genre selling</a:t>
            </a:r>
            <a:endParaRPr sz="1600" u="sng">
              <a:solidFill>
                <a:schemeClr val="dk2"/>
              </a:solidFill>
              <a:latin typeface="Lato"/>
              <a:ea typeface="Lato"/>
              <a:cs typeface="Lato"/>
              <a:sym typeface="Lato"/>
            </a:endParaRPr>
          </a:p>
          <a:p>
            <a:pPr indent="0" lvl="0" marL="0" rtl="0" algn="ctr">
              <a:spcBef>
                <a:spcPts val="0"/>
              </a:spcBef>
              <a:spcAft>
                <a:spcPts val="0"/>
              </a:spcAft>
              <a:buNone/>
            </a:pPr>
            <a:r>
              <a:t/>
            </a:r>
            <a:endParaRPr sz="1600" u="sng">
              <a:solidFill>
                <a:schemeClr val="accent1"/>
              </a:solidFill>
              <a:latin typeface="Lato"/>
              <a:ea typeface="Lato"/>
              <a:cs typeface="Lato"/>
              <a:sym typeface="Lato"/>
            </a:endParaRPr>
          </a:p>
        </p:txBody>
      </p:sp>
      <p:pic>
        <p:nvPicPr>
          <p:cNvPr id="149" name="Google Shape;149;p21"/>
          <p:cNvPicPr preferRelativeResize="0"/>
          <p:nvPr/>
        </p:nvPicPr>
        <p:blipFill rotWithShape="1">
          <a:blip r:embed="rId3">
            <a:alphaModFix/>
          </a:blip>
          <a:srcRect b="0" l="0" r="24653" t="5953"/>
          <a:stretch/>
        </p:blipFill>
        <p:spPr>
          <a:xfrm>
            <a:off x="124425" y="592800"/>
            <a:ext cx="5860598" cy="4550699"/>
          </a:xfrm>
          <a:prstGeom prst="rect">
            <a:avLst/>
          </a:prstGeom>
          <a:noFill/>
          <a:ln>
            <a:noFill/>
          </a:ln>
        </p:spPr>
      </p:pic>
      <p:sp>
        <p:nvSpPr>
          <p:cNvPr id="150" name="Google Shape;150;p21"/>
          <p:cNvSpPr txBox="1"/>
          <p:nvPr/>
        </p:nvSpPr>
        <p:spPr>
          <a:xfrm>
            <a:off x="6433300" y="952200"/>
            <a:ext cx="2368200" cy="1438800"/>
          </a:xfrm>
          <a:prstGeom prst="rect">
            <a:avLst/>
          </a:prstGeom>
          <a:solidFill>
            <a:srgbClr val="E8EAED"/>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fr" sz="1300">
                <a:solidFill>
                  <a:schemeClr val="accent1"/>
                </a:solidFill>
                <a:latin typeface="Lato"/>
                <a:ea typeface="Lato"/>
                <a:cs typeface="Lato"/>
                <a:sym typeface="Lato"/>
              </a:rPr>
              <a:t>Changement des tendances à partir des années 95.</a:t>
            </a:r>
            <a:endParaRPr i="1" sz="1300">
              <a:solidFill>
                <a:schemeClr val="accent1"/>
              </a:solidFill>
              <a:latin typeface="Lato"/>
              <a:ea typeface="Lato"/>
              <a:cs typeface="Lato"/>
              <a:sym typeface="Lato"/>
            </a:endParaRPr>
          </a:p>
          <a:p>
            <a:pPr indent="0" lvl="0" marL="0" rtl="0" algn="l">
              <a:spcBef>
                <a:spcPts val="0"/>
              </a:spcBef>
              <a:spcAft>
                <a:spcPts val="0"/>
              </a:spcAft>
              <a:buNone/>
            </a:pPr>
            <a:r>
              <a:t/>
            </a:r>
            <a:endParaRPr i="1" sz="1300">
              <a:solidFill>
                <a:schemeClr val="accent1"/>
              </a:solidFill>
              <a:latin typeface="Lato"/>
              <a:ea typeface="Lato"/>
              <a:cs typeface="Lato"/>
              <a:sym typeface="Lato"/>
            </a:endParaRPr>
          </a:p>
          <a:p>
            <a:pPr indent="0" lvl="0" marL="0" rtl="0" algn="l">
              <a:spcBef>
                <a:spcPts val="0"/>
              </a:spcBef>
              <a:spcAft>
                <a:spcPts val="0"/>
              </a:spcAft>
              <a:buNone/>
            </a:pPr>
            <a:r>
              <a:rPr i="1" lang="fr" sz="1300">
                <a:solidFill>
                  <a:schemeClr val="accent1"/>
                </a:solidFill>
                <a:latin typeface="Lato"/>
                <a:ea typeface="Lato"/>
                <a:cs typeface="Lato"/>
                <a:sym typeface="Lato"/>
              </a:rPr>
              <a:t>Popularisation des jeux d’actions, sport et shooter avec un pic entre 2005 et 2010.</a:t>
            </a:r>
            <a:endParaRPr b="1" i="1" sz="1300">
              <a:solidFill>
                <a:schemeClr val="accent1"/>
              </a:solidFill>
              <a:latin typeface="Lato"/>
              <a:ea typeface="Lato"/>
              <a:cs typeface="Lato"/>
              <a:sym typeface="Lato"/>
            </a:endParaRPr>
          </a:p>
        </p:txBody>
      </p:sp>
      <p:pic>
        <p:nvPicPr>
          <p:cNvPr id="151" name="Google Shape;151;p21"/>
          <p:cNvPicPr preferRelativeResize="0"/>
          <p:nvPr/>
        </p:nvPicPr>
        <p:blipFill rotWithShape="1">
          <a:blip r:embed="rId3">
            <a:alphaModFix/>
          </a:blip>
          <a:srcRect b="53048" l="85619" r="0" t="5953"/>
          <a:stretch/>
        </p:blipFill>
        <p:spPr>
          <a:xfrm>
            <a:off x="6433301" y="2905750"/>
            <a:ext cx="1118551" cy="198385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