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12192000" cy="6858000"/>
  <p:notesSz cx="6858000" cy="9144000"/>
  <p:embeddedFontLs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AFE3A-AAE4-4F37-9123-B1B76041B5EA}" v="12" dt="2025-02-24T17:49:30.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leghima" userId="4df7c07ce8859ed2" providerId="LiveId" clId="{D9CD765A-24DA-455D-96F3-94884A755A00}"/>
    <pc:docChg chg="custSel modSld">
      <pc:chgData name="sabrina leghima" userId="4df7c07ce8859ed2" providerId="LiveId" clId="{D9CD765A-24DA-455D-96F3-94884A755A00}" dt="2025-02-25T16:38:52.806" v="51" actId="5793"/>
      <pc:docMkLst>
        <pc:docMk/>
      </pc:docMkLst>
      <pc:sldChg chg="modSp mod">
        <pc:chgData name="sabrina leghima" userId="4df7c07ce8859ed2" providerId="LiveId" clId="{D9CD765A-24DA-455D-96F3-94884A755A00}" dt="2025-02-25T16:36:08.011" v="1" actId="5793"/>
        <pc:sldMkLst>
          <pc:docMk/>
          <pc:sldMk cId="0" sldId="260"/>
        </pc:sldMkLst>
        <pc:spChg chg="mod">
          <ac:chgData name="sabrina leghima" userId="4df7c07ce8859ed2" providerId="LiveId" clId="{D9CD765A-24DA-455D-96F3-94884A755A00}" dt="2025-02-25T16:36:08.011" v="1" actId="5793"/>
          <ac:spMkLst>
            <pc:docMk/>
            <pc:sldMk cId="0" sldId="260"/>
            <ac:spMk id="109" creationId="{00000000-0000-0000-0000-000000000000}"/>
          </ac:spMkLst>
        </pc:spChg>
      </pc:sldChg>
      <pc:sldChg chg="modSp mod">
        <pc:chgData name="sabrina leghima" userId="4df7c07ce8859ed2" providerId="LiveId" clId="{D9CD765A-24DA-455D-96F3-94884A755A00}" dt="2025-02-25T16:37:12.928" v="16" actId="27636"/>
        <pc:sldMkLst>
          <pc:docMk/>
          <pc:sldMk cId="0" sldId="261"/>
        </pc:sldMkLst>
        <pc:spChg chg="mod">
          <ac:chgData name="sabrina leghima" userId="4df7c07ce8859ed2" providerId="LiveId" clId="{D9CD765A-24DA-455D-96F3-94884A755A00}" dt="2025-02-25T16:37:12.928" v="16" actId="27636"/>
          <ac:spMkLst>
            <pc:docMk/>
            <pc:sldMk cId="0" sldId="261"/>
            <ac:spMk id="2" creationId="{0ABB6CBF-AB75-7F74-5F16-680A14644B3D}"/>
          </ac:spMkLst>
        </pc:spChg>
      </pc:sldChg>
      <pc:sldChg chg="modSp mod">
        <pc:chgData name="sabrina leghima" userId="4df7c07ce8859ed2" providerId="LiveId" clId="{D9CD765A-24DA-455D-96F3-94884A755A00}" dt="2025-02-25T16:37:57.198" v="32" actId="5793"/>
        <pc:sldMkLst>
          <pc:docMk/>
          <pc:sldMk cId="0" sldId="262"/>
        </pc:sldMkLst>
        <pc:spChg chg="mod">
          <ac:chgData name="sabrina leghima" userId="4df7c07ce8859ed2" providerId="LiveId" clId="{D9CD765A-24DA-455D-96F3-94884A755A00}" dt="2025-02-25T16:37:57.198" v="32" actId="5793"/>
          <ac:spMkLst>
            <pc:docMk/>
            <pc:sldMk cId="0" sldId="262"/>
            <ac:spMk id="2" creationId="{35D58989-6AA2-B1D5-0FCC-5A2A9C46281D}"/>
          </ac:spMkLst>
        </pc:spChg>
      </pc:sldChg>
      <pc:sldChg chg="modSp mod">
        <pc:chgData name="sabrina leghima" userId="4df7c07ce8859ed2" providerId="LiveId" clId="{D9CD765A-24DA-455D-96F3-94884A755A00}" dt="2025-02-25T16:38:52.806" v="51" actId="5793"/>
        <pc:sldMkLst>
          <pc:docMk/>
          <pc:sldMk cId="0" sldId="264"/>
        </pc:sldMkLst>
        <pc:spChg chg="mod">
          <ac:chgData name="sabrina leghima" userId="4df7c07ce8859ed2" providerId="LiveId" clId="{D9CD765A-24DA-455D-96F3-94884A755A00}" dt="2025-02-25T16:38:52.806" v="51" actId="5793"/>
          <ac:spMkLst>
            <pc:docMk/>
            <pc:sldMk cId="0" sldId="264"/>
            <ac:spMk id="2" creationId="{70E27C02-CEB0-EAB2-F706-5EDC999A020D}"/>
          </ac:spMkLst>
        </pc:spChg>
      </pc:sldChg>
      <pc:sldChg chg="modSp mod">
        <pc:chgData name="sabrina leghima" userId="4df7c07ce8859ed2" providerId="LiveId" clId="{D9CD765A-24DA-455D-96F3-94884A755A00}" dt="2025-02-25T16:38:28.480" v="39" actId="5793"/>
        <pc:sldMkLst>
          <pc:docMk/>
          <pc:sldMk cId="1266258410" sldId="268"/>
        </pc:sldMkLst>
        <pc:spChg chg="mod">
          <ac:chgData name="sabrina leghima" userId="4df7c07ce8859ed2" providerId="LiveId" clId="{D9CD765A-24DA-455D-96F3-94884A755A00}" dt="2025-02-25T16:38:28.480" v="39" actId="5793"/>
          <ac:spMkLst>
            <pc:docMk/>
            <pc:sldMk cId="1266258410" sldId="268"/>
            <ac:spMk id="4" creationId="{D82C3D0F-3ED7-0CF4-B634-8E8BB0A446F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12DB4-A857-4BE4-A01D-ECE21F2DF3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F08303-5BAC-47EC-9D65-421D0AA920C5}">
      <dgm:prSet/>
      <dgm:spPr/>
      <dgm:t>
        <a:bodyPr/>
        <a:lstStyle/>
        <a:p>
          <a:r>
            <a:rPr lang="fr-FR" b="0" i="0"/>
            <a:t>Aéroworld est une entreprise aérospatiale internationale qui gère un volume important de données issues de diverses sources (essais en vol, maintenance, opérations en temps réel, données clients, etc.). Dans une optique de transformation digitale et d’innovation, elle souhaite recruter un profil capable de piloter un projet data (de l’analyse des besoins à la mise en place de tableaux de bord) et de manager une équipe.</a:t>
          </a:r>
          <a:endParaRPr lang="en-US"/>
        </a:p>
      </dgm:t>
    </dgm:pt>
    <dgm:pt modelId="{9F03CF19-29C7-47E1-B2C6-205FDF31E20E}" type="parTrans" cxnId="{7BC1BC13-F393-4453-8EA4-488383A72EC1}">
      <dgm:prSet/>
      <dgm:spPr/>
      <dgm:t>
        <a:bodyPr/>
        <a:lstStyle/>
        <a:p>
          <a:endParaRPr lang="en-US"/>
        </a:p>
      </dgm:t>
    </dgm:pt>
    <dgm:pt modelId="{DAFAFF8C-8F38-4A90-B57C-00EB68D15245}" type="sibTrans" cxnId="{7BC1BC13-F393-4453-8EA4-488383A72EC1}">
      <dgm:prSet/>
      <dgm:spPr/>
      <dgm:t>
        <a:bodyPr/>
        <a:lstStyle/>
        <a:p>
          <a:endParaRPr lang="en-US"/>
        </a:p>
      </dgm:t>
    </dgm:pt>
    <dgm:pt modelId="{7E8A72BD-2F79-477D-8C93-5464E2F03707}">
      <dgm:prSet/>
      <dgm:spPr/>
      <dgm:t>
        <a:bodyPr/>
        <a:lstStyle/>
        <a:p>
          <a:r>
            <a:rPr lang="fr-FR" b="1" i="0"/>
            <a:t>Objectif général :</a:t>
          </a:r>
          <a:br>
            <a:rPr lang="fr-FR" b="0" i="0"/>
          </a:br>
          <a:r>
            <a:rPr lang="fr-FR" b="0" i="0"/>
            <a:t>Réaliser un portfolio démontrant les compétences data (analyse, visualisation, storytelling) et la capacité de gestion de projet (management, coordination, planification) afin de répondre aux exigences d’Aéroworld.</a:t>
          </a:r>
          <a:endParaRPr lang="en-US"/>
        </a:p>
      </dgm:t>
    </dgm:pt>
    <dgm:pt modelId="{A31704C1-9405-44D1-89F1-91C1F721EBFA}" type="parTrans" cxnId="{F76A057D-03CC-4E74-9B30-967910F86CF7}">
      <dgm:prSet/>
      <dgm:spPr/>
      <dgm:t>
        <a:bodyPr/>
        <a:lstStyle/>
        <a:p>
          <a:endParaRPr lang="en-US"/>
        </a:p>
      </dgm:t>
    </dgm:pt>
    <dgm:pt modelId="{08CC47D9-2D30-4456-94C1-8A41D3C728BA}" type="sibTrans" cxnId="{F76A057D-03CC-4E74-9B30-967910F86CF7}">
      <dgm:prSet/>
      <dgm:spPr/>
      <dgm:t>
        <a:bodyPr/>
        <a:lstStyle/>
        <a:p>
          <a:endParaRPr lang="en-US"/>
        </a:p>
      </dgm:t>
    </dgm:pt>
    <dgm:pt modelId="{86210C62-6552-4B5D-9B32-1C39BFF25445}" type="pres">
      <dgm:prSet presAssocID="{0DC12DB4-A857-4BE4-A01D-ECE21F2DF39C}" presName="root" presStyleCnt="0">
        <dgm:presLayoutVars>
          <dgm:dir/>
          <dgm:resizeHandles val="exact"/>
        </dgm:presLayoutVars>
      </dgm:prSet>
      <dgm:spPr/>
    </dgm:pt>
    <dgm:pt modelId="{583FB59A-C6A0-40CF-8D26-829CC64A5850}" type="pres">
      <dgm:prSet presAssocID="{88F08303-5BAC-47EC-9D65-421D0AA920C5}" presName="compNode" presStyleCnt="0"/>
      <dgm:spPr/>
    </dgm:pt>
    <dgm:pt modelId="{17106406-7D16-429C-B505-A17F9CE0954C}" type="pres">
      <dgm:prSet presAssocID="{88F08303-5BAC-47EC-9D65-421D0AA920C5}" presName="bgRect" presStyleLbl="bgShp" presStyleIdx="0" presStyleCnt="2"/>
      <dgm:spPr/>
    </dgm:pt>
    <dgm:pt modelId="{41D33D5F-334D-46C4-BBE1-9DB457636325}" type="pres">
      <dgm:prSet presAssocID="{88F08303-5BAC-47EC-9D65-421D0AA920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ion"/>
        </a:ext>
      </dgm:extLst>
    </dgm:pt>
    <dgm:pt modelId="{03B293A4-ECB9-42F5-96D0-CB3FDC761606}" type="pres">
      <dgm:prSet presAssocID="{88F08303-5BAC-47EC-9D65-421D0AA920C5}" presName="spaceRect" presStyleCnt="0"/>
      <dgm:spPr/>
    </dgm:pt>
    <dgm:pt modelId="{974D61DF-2106-4FC9-A5A9-D2D09FD7F350}" type="pres">
      <dgm:prSet presAssocID="{88F08303-5BAC-47EC-9D65-421D0AA920C5}" presName="parTx" presStyleLbl="revTx" presStyleIdx="0" presStyleCnt="2">
        <dgm:presLayoutVars>
          <dgm:chMax val="0"/>
          <dgm:chPref val="0"/>
        </dgm:presLayoutVars>
      </dgm:prSet>
      <dgm:spPr/>
    </dgm:pt>
    <dgm:pt modelId="{41B59B70-37E3-4315-A0FC-1C24FEA62F1F}" type="pres">
      <dgm:prSet presAssocID="{DAFAFF8C-8F38-4A90-B57C-00EB68D15245}" presName="sibTrans" presStyleCnt="0"/>
      <dgm:spPr/>
    </dgm:pt>
    <dgm:pt modelId="{C1E2AA77-95CF-4BE7-9259-9BEC0C6E056A}" type="pres">
      <dgm:prSet presAssocID="{7E8A72BD-2F79-477D-8C93-5464E2F03707}" presName="compNode" presStyleCnt="0"/>
      <dgm:spPr/>
    </dgm:pt>
    <dgm:pt modelId="{A1F6741B-3978-4D09-917C-5968D57452D4}" type="pres">
      <dgm:prSet presAssocID="{7E8A72BD-2F79-477D-8C93-5464E2F03707}" presName="bgRect" presStyleLbl="bgShp" presStyleIdx="1" presStyleCnt="2"/>
      <dgm:spPr/>
    </dgm:pt>
    <dgm:pt modelId="{91317B8F-151D-4FD9-9A6C-3550CBAC221A}" type="pres">
      <dgm:prSet presAssocID="{7E8A72BD-2F79-477D-8C93-5464E2F037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548B48B-7D24-45E8-9155-1B6D152CB3EE}" type="pres">
      <dgm:prSet presAssocID="{7E8A72BD-2F79-477D-8C93-5464E2F03707}" presName="spaceRect" presStyleCnt="0"/>
      <dgm:spPr/>
    </dgm:pt>
    <dgm:pt modelId="{E5A36524-4432-420E-BE6C-3932C52F5029}" type="pres">
      <dgm:prSet presAssocID="{7E8A72BD-2F79-477D-8C93-5464E2F03707}" presName="parTx" presStyleLbl="revTx" presStyleIdx="1" presStyleCnt="2">
        <dgm:presLayoutVars>
          <dgm:chMax val="0"/>
          <dgm:chPref val="0"/>
        </dgm:presLayoutVars>
      </dgm:prSet>
      <dgm:spPr/>
    </dgm:pt>
  </dgm:ptLst>
  <dgm:cxnLst>
    <dgm:cxn modelId="{7BC1BC13-F393-4453-8EA4-488383A72EC1}" srcId="{0DC12DB4-A857-4BE4-A01D-ECE21F2DF39C}" destId="{88F08303-5BAC-47EC-9D65-421D0AA920C5}" srcOrd="0" destOrd="0" parTransId="{9F03CF19-29C7-47E1-B2C6-205FDF31E20E}" sibTransId="{DAFAFF8C-8F38-4A90-B57C-00EB68D15245}"/>
    <dgm:cxn modelId="{F9E3D124-6A21-4E9C-92F0-E320D5732E80}" type="presOf" srcId="{88F08303-5BAC-47EC-9D65-421D0AA920C5}" destId="{974D61DF-2106-4FC9-A5A9-D2D09FD7F350}" srcOrd="0" destOrd="0" presId="urn:microsoft.com/office/officeart/2018/2/layout/IconVerticalSolidList"/>
    <dgm:cxn modelId="{52A43626-4C97-4605-92F4-F8634142550B}" type="presOf" srcId="{0DC12DB4-A857-4BE4-A01D-ECE21F2DF39C}" destId="{86210C62-6552-4B5D-9B32-1C39BFF25445}" srcOrd="0" destOrd="0" presId="urn:microsoft.com/office/officeart/2018/2/layout/IconVerticalSolidList"/>
    <dgm:cxn modelId="{F76A057D-03CC-4E74-9B30-967910F86CF7}" srcId="{0DC12DB4-A857-4BE4-A01D-ECE21F2DF39C}" destId="{7E8A72BD-2F79-477D-8C93-5464E2F03707}" srcOrd="1" destOrd="0" parTransId="{A31704C1-9405-44D1-89F1-91C1F721EBFA}" sibTransId="{08CC47D9-2D30-4456-94C1-8A41D3C728BA}"/>
    <dgm:cxn modelId="{3936A6E0-64E9-4041-BB61-AA6BA04E743C}" type="presOf" srcId="{7E8A72BD-2F79-477D-8C93-5464E2F03707}" destId="{E5A36524-4432-420E-BE6C-3932C52F5029}" srcOrd="0" destOrd="0" presId="urn:microsoft.com/office/officeart/2018/2/layout/IconVerticalSolidList"/>
    <dgm:cxn modelId="{C7F502C2-9752-4300-89D0-A2CC794EE6B5}" type="presParOf" srcId="{86210C62-6552-4B5D-9B32-1C39BFF25445}" destId="{583FB59A-C6A0-40CF-8D26-829CC64A5850}" srcOrd="0" destOrd="0" presId="urn:microsoft.com/office/officeart/2018/2/layout/IconVerticalSolidList"/>
    <dgm:cxn modelId="{D7EAE7C5-6E68-4C15-912D-9BA466EA5400}" type="presParOf" srcId="{583FB59A-C6A0-40CF-8D26-829CC64A5850}" destId="{17106406-7D16-429C-B505-A17F9CE0954C}" srcOrd="0" destOrd="0" presId="urn:microsoft.com/office/officeart/2018/2/layout/IconVerticalSolidList"/>
    <dgm:cxn modelId="{188090A6-4E4C-4113-B5FC-D6C43AD3643A}" type="presParOf" srcId="{583FB59A-C6A0-40CF-8D26-829CC64A5850}" destId="{41D33D5F-334D-46C4-BBE1-9DB457636325}" srcOrd="1" destOrd="0" presId="urn:microsoft.com/office/officeart/2018/2/layout/IconVerticalSolidList"/>
    <dgm:cxn modelId="{DAC2AF0C-BAD0-4130-AD5E-5CB4259B7737}" type="presParOf" srcId="{583FB59A-C6A0-40CF-8D26-829CC64A5850}" destId="{03B293A4-ECB9-42F5-96D0-CB3FDC761606}" srcOrd="2" destOrd="0" presId="urn:microsoft.com/office/officeart/2018/2/layout/IconVerticalSolidList"/>
    <dgm:cxn modelId="{B658D1F8-AE3D-4C9C-AF3F-6C525599A82D}" type="presParOf" srcId="{583FB59A-C6A0-40CF-8D26-829CC64A5850}" destId="{974D61DF-2106-4FC9-A5A9-D2D09FD7F350}" srcOrd="3" destOrd="0" presId="urn:microsoft.com/office/officeart/2018/2/layout/IconVerticalSolidList"/>
    <dgm:cxn modelId="{5A68BD4C-05C4-44D3-8615-1B604BEC4986}" type="presParOf" srcId="{86210C62-6552-4B5D-9B32-1C39BFF25445}" destId="{41B59B70-37E3-4315-A0FC-1C24FEA62F1F}" srcOrd="1" destOrd="0" presId="urn:microsoft.com/office/officeart/2018/2/layout/IconVerticalSolidList"/>
    <dgm:cxn modelId="{C657E8C7-AD18-49CC-965B-2F2C3401E5FF}" type="presParOf" srcId="{86210C62-6552-4B5D-9B32-1C39BFF25445}" destId="{C1E2AA77-95CF-4BE7-9259-9BEC0C6E056A}" srcOrd="2" destOrd="0" presId="urn:microsoft.com/office/officeart/2018/2/layout/IconVerticalSolidList"/>
    <dgm:cxn modelId="{67F1DBD0-D6CF-4259-A8F2-6AA3434C361C}" type="presParOf" srcId="{C1E2AA77-95CF-4BE7-9259-9BEC0C6E056A}" destId="{A1F6741B-3978-4D09-917C-5968D57452D4}" srcOrd="0" destOrd="0" presId="urn:microsoft.com/office/officeart/2018/2/layout/IconVerticalSolidList"/>
    <dgm:cxn modelId="{0EC8DDFD-DAD7-43D1-B47C-7CA15931A8CF}" type="presParOf" srcId="{C1E2AA77-95CF-4BE7-9259-9BEC0C6E056A}" destId="{91317B8F-151D-4FD9-9A6C-3550CBAC221A}" srcOrd="1" destOrd="0" presId="urn:microsoft.com/office/officeart/2018/2/layout/IconVerticalSolidList"/>
    <dgm:cxn modelId="{B472C481-F8E2-41A8-A997-A6C23B030BF2}" type="presParOf" srcId="{C1E2AA77-95CF-4BE7-9259-9BEC0C6E056A}" destId="{8548B48B-7D24-45E8-9155-1B6D152CB3EE}" srcOrd="2" destOrd="0" presId="urn:microsoft.com/office/officeart/2018/2/layout/IconVerticalSolidList"/>
    <dgm:cxn modelId="{AB39801D-9033-4EB2-BFE6-702593278B88}" type="presParOf" srcId="{C1E2AA77-95CF-4BE7-9259-9BEC0C6E056A}" destId="{E5A36524-4432-420E-BE6C-3932C52F50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06406-7D16-429C-B505-A17F9CE0954C}">
      <dsp:nvSpPr>
        <dsp:cNvPr id="0" name=""/>
        <dsp:cNvSpPr/>
      </dsp:nvSpPr>
      <dsp:spPr>
        <a:xfrm>
          <a:off x="0" y="708097"/>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D33D5F-334D-46C4-BBE1-9DB45763632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D61DF-2106-4FC9-A5A9-D2D09FD7F350}">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66750">
            <a:lnSpc>
              <a:spcPct val="90000"/>
            </a:lnSpc>
            <a:spcBef>
              <a:spcPct val="0"/>
            </a:spcBef>
            <a:spcAft>
              <a:spcPct val="35000"/>
            </a:spcAft>
            <a:buNone/>
          </a:pPr>
          <a:r>
            <a:rPr lang="fr-FR" sz="1500" b="0" i="0" kern="1200"/>
            <a:t>Aéroworld est une entreprise aérospatiale internationale qui gère un volume important de données issues de diverses sources (essais en vol, maintenance, opérations en temps réel, données clients, etc.). Dans une optique de transformation digitale et d’innovation, elle souhaite recruter un profil capable de piloter un projet data (de l’analyse des besoins à la mise en place de tableaux de bord) et de manager une équipe.</a:t>
          </a:r>
          <a:endParaRPr lang="en-US" sz="1500" kern="1200"/>
        </a:p>
      </dsp:txBody>
      <dsp:txXfrm>
        <a:off x="1509882" y="708097"/>
        <a:ext cx="9005717" cy="1307257"/>
      </dsp:txXfrm>
    </dsp:sp>
    <dsp:sp modelId="{A1F6741B-3978-4D09-917C-5968D57452D4}">
      <dsp:nvSpPr>
        <dsp:cNvPr id="0" name=""/>
        <dsp:cNvSpPr/>
      </dsp:nvSpPr>
      <dsp:spPr>
        <a:xfrm>
          <a:off x="0" y="2342169"/>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317B8F-151D-4FD9-9A6C-3550CBAC221A}">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A36524-4432-420E-BE6C-3932C52F5029}">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66750">
            <a:lnSpc>
              <a:spcPct val="90000"/>
            </a:lnSpc>
            <a:spcBef>
              <a:spcPct val="0"/>
            </a:spcBef>
            <a:spcAft>
              <a:spcPct val="35000"/>
            </a:spcAft>
            <a:buNone/>
          </a:pPr>
          <a:r>
            <a:rPr lang="fr-FR" sz="1500" b="1" i="0" kern="1200"/>
            <a:t>Objectif général :</a:t>
          </a:r>
          <a:br>
            <a:rPr lang="fr-FR" sz="1500" b="0" i="0" kern="1200"/>
          </a:br>
          <a:r>
            <a:rPr lang="fr-FR" sz="1500" b="0" i="0" kern="1200"/>
            <a:t>Réaliser un portfolio démontrant les compétences data (analyse, visualisation, storytelling) et la capacité de gestion de projet (management, coordination, planification) afin de répondre aux exigences d’Aéroworld.</a:t>
          </a:r>
          <a:endParaRPr lang="en-US" sz="15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903072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f490307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c28d163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3c28d163b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c28d163b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3c28d163b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0970d57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50970d57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500"/>
          </a:xfrm>
          <a:prstGeom prst="rect">
            <a:avLst/>
          </a:prstGeom>
          <a:noFill/>
          <a:ln>
            <a:noFill/>
          </a:ln>
        </p:spPr>
      </p:sp>
      <p:sp>
        <p:nvSpPr>
          <p:cNvPr id="64" name="Google Shape;64;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fr-FR" b="1">
                <a:latin typeface="Montserrat"/>
                <a:ea typeface="Montserrat"/>
                <a:cs typeface="Montserrat"/>
                <a:sym typeface="Montserrat"/>
              </a:rPr>
              <a:t>Cahier des charges</a:t>
            </a:r>
            <a:endParaRPr b="1">
              <a:latin typeface="Montserrat"/>
              <a:ea typeface="Montserrat"/>
              <a:cs typeface="Montserrat"/>
              <a:sym typeface="Montserrat"/>
            </a:endParaRPr>
          </a:p>
        </p:txBody>
      </p:sp>
      <p:sp>
        <p:nvSpPr>
          <p:cNvPr id="85" name="Google Shape;85;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fr-FR">
                <a:latin typeface="Montserrat"/>
                <a:ea typeface="Montserrat"/>
                <a:cs typeface="Montserrat"/>
                <a:sym typeface="Montserrat"/>
              </a:rPr>
              <a:t>Élaboration d’un Portfolio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1" name="Rectangle 14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Google Shape;132;p21"/>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sz="4000" b="1">
                <a:latin typeface="Montserrat"/>
                <a:ea typeface="Montserrat"/>
                <a:cs typeface="Montserrat"/>
                <a:sym typeface="Montserrat"/>
              </a:rPr>
              <a:t>Qualité et performance (1)</a:t>
            </a:r>
          </a:p>
        </p:txBody>
      </p:sp>
      <p:sp>
        <p:nvSpPr>
          <p:cNvPr id="143" name="Rectangle 14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70E27C02-CEB0-EAB2-F706-5EDC999A020D}"/>
              </a:ext>
            </a:extLst>
          </p:cNvPr>
          <p:cNvSpPr>
            <a:spLocks noGrp="1" noChangeArrowheads="1"/>
          </p:cNvSpPr>
          <p:nvPr>
            <p:ph type="body"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spcBef>
                <a:spcPct val="0"/>
              </a:spcBef>
              <a:spcAft>
                <a:spcPts val="600"/>
              </a:spcAft>
              <a:buClrTx/>
              <a:buSzTx/>
              <a:buFontTx/>
              <a:buChar char="•"/>
              <a:tabLst/>
            </a:pPr>
            <a:r>
              <a:rPr kumimoji="0" lang="fr-FR" altLang="fr-FR" sz="1700" b="1" i="0" u="none" strike="noStrike" cap="none" normalizeH="0" baseline="0" dirty="0">
                <a:ln>
                  <a:noFill/>
                </a:ln>
                <a:effectLst/>
                <a:latin typeface="Arial" panose="020B0604020202020204" pitchFamily="34" charset="0"/>
              </a:rPr>
              <a:t>Critères de qualité</a:t>
            </a: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Exactitude des données (pas d’incohérences ni de doublons).</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Fiabilité et robustesse des tableaux de bord (pas d’erreurs de chargement).</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Lisibilité et pertinence des visualisations.</a:t>
            </a:r>
            <a:endParaRPr lang="fr-FR" altLang="fr-FR" sz="17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1" i="0" u="none" strike="noStrike" cap="none" normalizeH="0" baseline="0" dirty="0">
                <a:ln>
                  <a:noFill/>
                </a:ln>
                <a:effectLst/>
                <a:latin typeface="Arial" panose="020B0604020202020204" pitchFamily="34" charset="0"/>
              </a:rPr>
              <a:t>Tests et validation</a:t>
            </a: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Tests utilisateurs sur l’ergonomie et la navigation.</a:t>
            </a: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Vérification des calculs de KPI (croisement manuel ou via scripts de </a:t>
            </a:r>
            <a:r>
              <a:rPr kumimoji="0" lang="fr-FR" altLang="fr-FR" sz="1700" b="0" i="0" u="none" strike="noStrike" cap="none" normalizeH="0" baseline="0">
                <a:ln>
                  <a:noFill/>
                </a:ln>
                <a:effectLst/>
                <a:latin typeface="Arial" panose="020B0604020202020204" pitchFamily="34" charset="0"/>
              </a:rPr>
              <a:t>test).</a:t>
            </a: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1" i="0" u="none" strike="noStrike" cap="none" normalizeH="0" baseline="0" dirty="0">
                <a:ln>
                  <a:noFill/>
                </a:ln>
                <a:effectLst/>
                <a:latin typeface="Arial" panose="020B0604020202020204" pitchFamily="34" charset="0"/>
              </a:rPr>
              <a:t>Maintenance et évolutivité</a:t>
            </a: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Documentation claire pour permettre à l’équipe </a:t>
            </a:r>
            <a:r>
              <a:rPr kumimoji="0" lang="fr-FR" altLang="fr-FR" sz="1700" b="0" i="0" u="none" strike="noStrike" cap="none" normalizeH="0" baseline="0" dirty="0" err="1">
                <a:ln>
                  <a:noFill/>
                </a:ln>
                <a:effectLst/>
                <a:latin typeface="Arial" panose="020B0604020202020204" pitchFamily="34" charset="0"/>
              </a:rPr>
              <a:t>Aéroworld</a:t>
            </a:r>
            <a:r>
              <a:rPr kumimoji="0" lang="fr-FR" altLang="fr-FR" sz="1700" b="0" i="0" u="none" strike="noStrike" cap="none" normalizeH="0" baseline="0" dirty="0">
                <a:ln>
                  <a:noFill/>
                </a:ln>
                <a:effectLst/>
                <a:latin typeface="Arial" panose="020B0604020202020204" pitchFamily="34" charset="0"/>
              </a:rPr>
              <a:t> de faire évoluer les tableaux de bord.</a:t>
            </a: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Possibilité d’ajouter de nouvelles sources de données ou de nouveaux indicateurs.</a:t>
            </a:r>
          </a:p>
          <a:p>
            <a:pPr marL="0" marR="0" lvl="0" indent="0" defTabSz="914400" rtl="0" eaLnBrk="0" fontAlgn="base" latinLnBrk="0" hangingPunct="0">
              <a:spcBef>
                <a:spcPct val="0"/>
              </a:spcBef>
              <a:spcAft>
                <a:spcPts val="600"/>
              </a:spcAft>
              <a:buClrTx/>
              <a:buSzTx/>
              <a:buFontTx/>
              <a:buNone/>
              <a:tabLst/>
            </a:pPr>
            <a:endParaRPr kumimoji="0" lang="fr-FR" altLang="fr-FR" sz="17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6" name="Rectangle 14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8" name="Rectangle 14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8" name="Google Shape;138;p22"/>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sz="4000" b="1">
                <a:latin typeface="Montserrat"/>
                <a:ea typeface="Montserrat"/>
                <a:cs typeface="Montserrat"/>
                <a:sym typeface="Montserrat"/>
              </a:rPr>
              <a:t>Qualité et performance (2)</a:t>
            </a:r>
          </a:p>
        </p:txBody>
      </p:sp>
      <p:sp>
        <p:nvSpPr>
          <p:cNvPr id="150" name="Rectangle 14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9" name="Google Shape;139;p22"/>
          <p:cNvSpPr txBox="1">
            <a:spLocks noGrp="1"/>
          </p:cNvSpPr>
          <p:nvPr>
            <p:ph type="body" idx="1"/>
          </p:nvPr>
        </p:nvSpPr>
        <p:spPr>
          <a:xfrm>
            <a:off x="1115568" y="2481943"/>
            <a:ext cx="10168128" cy="3695020"/>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fr-FR" sz="2200">
                <a:latin typeface="Montserrat"/>
                <a:ea typeface="Montserrat"/>
                <a:cs typeface="Montserrat"/>
                <a:sym typeface="Montserrat"/>
              </a:rPr>
              <a:t>KPI à suivre pour vérifier le bon déroulé du projet.</a:t>
            </a:r>
            <a:br>
              <a:rPr lang="fr-FR" sz="2200">
                <a:latin typeface="Montserrat"/>
                <a:ea typeface="Montserrat"/>
                <a:cs typeface="Montserrat"/>
                <a:sym typeface="Montserrat"/>
              </a:rPr>
            </a:br>
            <a:r>
              <a:rPr lang="fr-FR" sz="2200">
                <a:latin typeface="Montserrat"/>
                <a:ea typeface="Montserrat"/>
                <a:cs typeface="Montserrat"/>
                <a:sym typeface="Montserrat"/>
              </a:rPr>
              <a:t>1 au minimum dans chaque catégorie : </a:t>
            </a:r>
          </a:p>
          <a:p>
            <a:pPr marL="914400" lvl="0" indent="-317500" rtl="0">
              <a:spcBef>
                <a:spcPts val="0"/>
              </a:spcBef>
              <a:spcAft>
                <a:spcPts val="600"/>
              </a:spcAft>
              <a:buSzPts val="1400"/>
              <a:buFont typeface="Montserrat"/>
              <a:buAutoNum type="arabicPeriod"/>
            </a:pPr>
            <a:r>
              <a:rPr lang="fr-FR" sz="2200">
                <a:latin typeface="Montserrat"/>
                <a:ea typeface="Montserrat"/>
                <a:cs typeface="Montserrat"/>
                <a:sym typeface="Montserrat"/>
              </a:rPr>
              <a:t>Coûts </a:t>
            </a:r>
          </a:p>
          <a:p>
            <a:pPr marL="914400" lvl="0" indent="-317500" rtl="0">
              <a:spcBef>
                <a:spcPts val="0"/>
              </a:spcBef>
              <a:spcAft>
                <a:spcPts val="600"/>
              </a:spcAft>
              <a:buSzPts val="1400"/>
              <a:buFont typeface="Montserrat"/>
              <a:buAutoNum type="arabicPeriod"/>
            </a:pPr>
            <a:r>
              <a:rPr lang="fr-FR" sz="2200">
                <a:latin typeface="Montserrat"/>
                <a:ea typeface="Montserrat"/>
                <a:cs typeface="Montserrat"/>
                <a:sym typeface="Montserrat"/>
              </a:rPr>
              <a:t>Délais </a:t>
            </a:r>
          </a:p>
          <a:p>
            <a:pPr marL="914400" lvl="0" indent="-317500" rtl="0">
              <a:spcBef>
                <a:spcPts val="0"/>
              </a:spcBef>
              <a:spcAft>
                <a:spcPts val="600"/>
              </a:spcAft>
              <a:buSzPts val="1400"/>
              <a:buFont typeface="Montserrat"/>
              <a:buAutoNum type="arabicPeriod"/>
            </a:pPr>
            <a:r>
              <a:rPr lang="fr-FR" sz="2200">
                <a:latin typeface="Montserrat"/>
                <a:ea typeface="Montserrat"/>
                <a:cs typeface="Montserrat"/>
                <a:sym typeface="Montserrat"/>
              </a:rPr>
              <a:t>Qualité </a:t>
            </a:r>
          </a:p>
          <a:p>
            <a:pPr marL="914400" lvl="0" indent="-317500" rtl="0">
              <a:spcBef>
                <a:spcPts val="0"/>
              </a:spcBef>
              <a:spcAft>
                <a:spcPts val="600"/>
              </a:spcAft>
              <a:buSzPts val="1400"/>
              <a:buFont typeface="Montserrat"/>
              <a:buAutoNum type="arabicPeriod"/>
            </a:pPr>
            <a:r>
              <a:rPr lang="fr-FR" sz="2200">
                <a:latin typeface="Montserrat"/>
                <a:ea typeface="Montserrat"/>
                <a:cs typeface="Montserrat"/>
                <a:sym typeface="Montserrat"/>
              </a:rPr>
              <a:t>Efficacité et avancement du projet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Google Shape;144;p23"/>
          <p:cNvSpPr txBox="1">
            <a:spLocks noGrp="1"/>
          </p:cNvSpPr>
          <p:nvPr>
            <p:ph type="title"/>
          </p:nvPr>
        </p:nvSpPr>
        <p:spPr>
          <a:xfrm>
            <a:off x="477981" y="1122363"/>
            <a:ext cx="4023360" cy="3204134"/>
          </a:xfrm>
          <a:prstGeom prst="ellipse">
            <a:avLst/>
          </a:prstGeom>
        </p:spPr>
        <p:txBody>
          <a:bodyPr spcFirstLastPara="1" vert="horz" lIns="91440" tIns="45720" rIns="91440" bIns="45720" rtlCol="0" anchor="b" anchorCtr="0">
            <a:normAutofit/>
          </a:bodyPr>
          <a:lstStyle/>
          <a:p>
            <a:pPr marL="0" lvl="0" indent="0">
              <a:spcBef>
                <a:spcPct val="0"/>
              </a:spcBef>
              <a:spcAft>
                <a:spcPts val="0"/>
              </a:spcAft>
              <a:buClr>
                <a:schemeClr val="dk1"/>
              </a:buClr>
              <a:buSzPts val="4400"/>
            </a:pPr>
            <a:r>
              <a:rPr lang="en-US" sz="3000" b="1" kern="1200">
                <a:solidFill>
                  <a:schemeClr val="tx1"/>
                </a:solidFill>
                <a:latin typeface="+mj-lt"/>
                <a:ea typeface="+mj-ea"/>
                <a:cs typeface="+mj-cs"/>
                <a:sym typeface="Montserrat"/>
              </a:rPr>
              <a:t>Rétroplanning</a:t>
            </a:r>
          </a:p>
        </p:txBody>
      </p:sp>
      <p:sp>
        <p:nvSpPr>
          <p:cNvPr id="166" name="Rectangle 1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Rectangle 1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 name="Tableau 1">
            <a:extLst>
              <a:ext uri="{FF2B5EF4-FFF2-40B4-BE49-F238E27FC236}">
                <a16:creationId xmlns:a16="http://schemas.microsoft.com/office/drawing/2014/main" id="{A437BB55-E191-DEE0-5440-3FD72E6EBB1B}"/>
              </a:ext>
            </a:extLst>
          </p:cNvPr>
          <p:cNvGraphicFramePr>
            <a:graphicFrameLocks noGrp="1"/>
          </p:cNvGraphicFramePr>
          <p:nvPr>
            <p:extLst>
              <p:ext uri="{D42A27DB-BD31-4B8C-83A1-F6EECF244321}">
                <p14:modId xmlns:p14="http://schemas.microsoft.com/office/powerpoint/2010/main" val="2802000365"/>
              </p:ext>
            </p:extLst>
          </p:nvPr>
        </p:nvGraphicFramePr>
        <p:xfrm>
          <a:off x="5080055" y="625683"/>
          <a:ext cx="6415469" cy="5455384"/>
        </p:xfrm>
        <a:graphic>
          <a:graphicData uri="http://schemas.openxmlformats.org/drawingml/2006/table">
            <a:tbl>
              <a:tblPr>
                <a:noFill/>
              </a:tblPr>
              <a:tblGrid>
                <a:gridCol w="3658159">
                  <a:extLst>
                    <a:ext uri="{9D8B030D-6E8A-4147-A177-3AD203B41FA5}">
                      <a16:colId xmlns:a16="http://schemas.microsoft.com/office/drawing/2014/main" val="192209804"/>
                    </a:ext>
                  </a:extLst>
                </a:gridCol>
                <a:gridCol w="1378655">
                  <a:extLst>
                    <a:ext uri="{9D8B030D-6E8A-4147-A177-3AD203B41FA5}">
                      <a16:colId xmlns:a16="http://schemas.microsoft.com/office/drawing/2014/main" val="1834656288"/>
                    </a:ext>
                  </a:extLst>
                </a:gridCol>
                <a:gridCol w="1378655">
                  <a:extLst>
                    <a:ext uri="{9D8B030D-6E8A-4147-A177-3AD203B41FA5}">
                      <a16:colId xmlns:a16="http://schemas.microsoft.com/office/drawing/2014/main" val="2073836190"/>
                    </a:ext>
                  </a:extLst>
                </a:gridCol>
              </a:tblGrid>
              <a:tr h="496192">
                <a:tc>
                  <a:txBody>
                    <a:bodyPr/>
                    <a:lstStyle/>
                    <a:p>
                      <a:r>
                        <a:rPr lang="fr-FR" sz="1600" cap="none" spc="0">
                          <a:solidFill>
                            <a:schemeClr val="tx1"/>
                          </a:solidFill>
                        </a:rPr>
                        <a:t>Tâches</a:t>
                      </a:r>
                    </a:p>
                  </a:txBody>
                  <a:tcPr marL="83963" marR="119946" marT="23990" marB="179919"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r>
                        <a:rPr lang="fr-FR" sz="1600" cap="none" spc="0">
                          <a:solidFill>
                            <a:schemeClr val="tx1"/>
                          </a:solidFill>
                        </a:rPr>
                        <a:t>Début</a:t>
                      </a:r>
                    </a:p>
                  </a:txBody>
                  <a:tcPr marL="83963" marR="119946" marT="23990" marB="179919" anchor="ctr">
                    <a:lnL w="12700" cmpd="sng">
                      <a:noFill/>
                      <a:prstDash val="solid"/>
                    </a:lnL>
                    <a:lnR w="12700" cmpd="sng">
                      <a:noFill/>
                      <a:prstDash val="solid"/>
                    </a:lnR>
                    <a:lnT w="9525" cap="flat" cmpd="sng" algn="ctr">
                      <a:noFill/>
                      <a:prstDash val="solid"/>
                    </a:lnT>
                    <a:lnB w="12700" cmpd="sng">
                      <a:noFill/>
                      <a:prstDash val="solid"/>
                    </a:lnB>
                    <a:noFill/>
                  </a:tcPr>
                </a:tc>
                <a:tc>
                  <a:txBody>
                    <a:bodyPr/>
                    <a:lstStyle/>
                    <a:p>
                      <a:r>
                        <a:rPr lang="fr-FR" sz="1600" cap="none" spc="0">
                          <a:solidFill>
                            <a:schemeClr val="tx1"/>
                          </a:solidFill>
                        </a:rPr>
                        <a:t>Fin</a:t>
                      </a:r>
                    </a:p>
                  </a:txBody>
                  <a:tcPr marL="83963" marR="119946" marT="23990" marB="179919" anchor="ctr">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4026414807"/>
                  </a:ext>
                </a:extLst>
              </a:tr>
              <a:tr h="496192">
                <a:tc>
                  <a:txBody>
                    <a:bodyPr/>
                    <a:lstStyle/>
                    <a:p>
                      <a:r>
                        <a:rPr lang="fr-FR" sz="1600" cap="none" spc="0">
                          <a:solidFill>
                            <a:schemeClr val="tx1"/>
                          </a:solidFill>
                        </a:rPr>
                        <a:t>Analyse du besoin client</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14/02/2025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16/02/2025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95106991"/>
                  </a:ext>
                </a:extLst>
              </a:tr>
              <a:tr h="496192">
                <a:tc>
                  <a:txBody>
                    <a:bodyPr/>
                    <a:lstStyle/>
                    <a:p>
                      <a:r>
                        <a:rPr lang="fr-FR" sz="1600" cap="none" spc="0">
                          <a:solidFill>
                            <a:schemeClr val="tx1"/>
                          </a:solidFill>
                        </a:rPr>
                        <a:t>Rédaction du cahier des charges</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16/02/2025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18/02/2025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4115974"/>
                  </a:ext>
                </a:extLst>
              </a:tr>
              <a:tr h="496192">
                <a:tc>
                  <a:txBody>
                    <a:bodyPr/>
                    <a:lstStyle/>
                    <a:p>
                      <a:r>
                        <a:rPr lang="fr-FR" sz="1600" cap="none" spc="0">
                          <a:solidFill>
                            <a:schemeClr val="tx1"/>
                          </a:solidFill>
                        </a:rPr>
                        <a:t>Conception du diagramme de Gantt</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18/02/2025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18/02/2025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80010859"/>
                  </a:ext>
                </a:extLst>
              </a:tr>
              <a:tr h="742924">
                <a:tc>
                  <a:txBody>
                    <a:bodyPr/>
                    <a:lstStyle/>
                    <a:p>
                      <a:r>
                        <a:rPr lang="fr-FR" sz="1600" cap="none" spc="0">
                          <a:solidFill>
                            <a:schemeClr val="tx1"/>
                          </a:solidFill>
                        </a:rPr>
                        <a:t>Création des mock-ups (tableaux de bord)</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18/02/2025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20/02/2025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4210270"/>
                  </a:ext>
                </a:extLst>
              </a:tr>
              <a:tr h="742924">
                <a:tc>
                  <a:txBody>
                    <a:bodyPr/>
                    <a:lstStyle/>
                    <a:p>
                      <a:r>
                        <a:rPr lang="fr-FR" sz="1600" cap="none" spc="0">
                          <a:solidFill>
                            <a:schemeClr val="tx1"/>
                          </a:solidFill>
                        </a:rPr>
                        <a:t>Dev. des tableaux de bord (Power BI/Tableau)</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20/02/2025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24/02/2025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40734177"/>
                  </a:ext>
                </a:extLst>
              </a:tr>
              <a:tr h="496192">
                <a:tc>
                  <a:txBody>
                    <a:bodyPr/>
                    <a:lstStyle/>
                    <a:p>
                      <a:r>
                        <a:rPr lang="fr-FR" sz="1600" cap="none" spc="0">
                          <a:solidFill>
                            <a:schemeClr val="tx1"/>
                          </a:solidFill>
                        </a:rPr>
                        <a:t>Vidéo explicative (Loom)</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25/02/2025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25/02/2025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76044660"/>
                  </a:ext>
                </a:extLst>
              </a:tr>
              <a:tr h="496192">
                <a:tc>
                  <a:txBody>
                    <a:bodyPr/>
                    <a:lstStyle/>
                    <a:p>
                      <a:r>
                        <a:rPr lang="fr-FR" sz="1600" cap="none" spc="0">
                          <a:solidFill>
                            <a:schemeClr val="tx1"/>
                          </a:solidFill>
                        </a:rPr>
                        <a:t>Documentation du projet</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2602/2025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28/02/2025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5612503"/>
                  </a:ext>
                </a:extLst>
              </a:tr>
              <a:tr h="496192">
                <a:tc>
                  <a:txBody>
                    <a:bodyPr/>
                    <a:lstStyle/>
                    <a:p>
                      <a:r>
                        <a:rPr lang="fr-FR" sz="1600" cap="none" spc="0">
                          <a:solidFill>
                            <a:schemeClr val="tx1"/>
                          </a:solidFill>
                        </a:rPr>
                        <a:t>Intégration dans le portfolio</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01/03/2025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03/03/2025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41141602"/>
                  </a:ext>
                </a:extLst>
              </a:tr>
              <a:tr h="496192">
                <a:tc>
                  <a:txBody>
                    <a:bodyPr/>
                    <a:lstStyle/>
                    <a:p>
                      <a:r>
                        <a:rPr lang="fr-FR" sz="1600" cap="none" spc="0">
                          <a:solidFill>
                            <a:schemeClr val="tx1"/>
                          </a:solidFill>
                        </a:rPr>
                        <a:t>Finalisation et validation</a:t>
                      </a:r>
                    </a:p>
                  </a:txBody>
                  <a:tcPr marL="83963" marR="119946" marT="23990" marB="1799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04/03/2025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fr-FR" sz="1600" cap="none" spc="0">
                          <a:solidFill>
                            <a:schemeClr val="tx1"/>
                          </a:solidFill>
                        </a:rPr>
                        <a:t>05/03/2025</a:t>
                      </a:r>
                    </a:p>
                  </a:txBody>
                  <a:tcPr marL="83963" marR="119946" marT="23990" marB="17991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0530545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p24"/>
          <p:cNvSpPr txBox="1">
            <a:spLocks noGrp="1"/>
          </p:cNvSpPr>
          <p:nvPr>
            <p:ph type="title"/>
          </p:nvPr>
        </p:nvSpPr>
        <p:spPr>
          <a:xfrm>
            <a:off x="841248" y="426720"/>
            <a:ext cx="10506456" cy="1919141"/>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fr-FR" sz="6000" b="1">
                <a:latin typeface="Montserrat"/>
                <a:ea typeface="Montserrat"/>
                <a:cs typeface="Montserrat"/>
                <a:sym typeface="Montserrat"/>
              </a:rPr>
              <a:t>Devis</a:t>
            </a:r>
          </a:p>
        </p:txBody>
      </p:sp>
      <p:sp>
        <p:nvSpPr>
          <p:cNvPr id="158" name="Rectangle 15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0" name="Rectangle 15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1" name="Google Shape;151;p24"/>
          <p:cNvSpPr txBox="1">
            <a:spLocks noGrp="1"/>
          </p:cNvSpPr>
          <p:nvPr>
            <p:ph type="body" idx="1"/>
          </p:nvPr>
        </p:nvSpPr>
        <p:spPr>
          <a:xfrm>
            <a:off x="841248" y="3337269"/>
            <a:ext cx="10509504" cy="2905686"/>
          </a:xfrm>
          <a:prstGeom prst="rect">
            <a:avLst/>
          </a:prstGeom>
        </p:spPr>
        <p:txBody>
          <a:bodyPr spcFirstLastPara="1" lIns="91425" tIns="45700" rIns="91425" bIns="45700" anchorCtr="0">
            <a:normAutofit/>
          </a:bodyPr>
          <a:lstStyle/>
          <a:p>
            <a:pPr marL="457200" lvl="0" indent="0" rtl="0">
              <a:spcBef>
                <a:spcPts val="0"/>
              </a:spcBef>
              <a:spcAft>
                <a:spcPts val="1000"/>
              </a:spcAft>
              <a:buNone/>
            </a:pPr>
            <a:r>
              <a:rPr lang="fr-FR" sz="2200">
                <a:latin typeface="+mj-lt"/>
                <a:ea typeface="Montserrat"/>
                <a:cs typeface="Montserrat"/>
                <a:sym typeface="Montserrat"/>
              </a:rPr>
              <a:t>Ressources humaines : Temps de travail pour configuration</a:t>
            </a:r>
          </a:p>
          <a:p>
            <a:pPr marL="457200" lvl="0" indent="0" rtl="0">
              <a:spcBef>
                <a:spcPts val="0"/>
              </a:spcBef>
              <a:spcAft>
                <a:spcPts val="1000"/>
              </a:spcAft>
              <a:buNone/>
            </a:pPr>
            <a:r>
              <a:rPr lang="fr-FR" sz="2200">
                <a:latin typeface="+mj-lt"/>
                <a:ea typeface="Montserrat"/>
                <a:cs typeface="Montserrat"/>
                <a:sym typeface="Montserrat"/>
              </a:rPr>
              <a:t>et mise à jour des contenus.</a:t>
            </a:r>
          </a:p>
          <a:p>
            <a:pPr marL="457200" lvl="0" indent="0" rtl="0">
              <a:spcBef>
                <a:spcPts val="0"/>
              </a:spcBef>
              <a:spcAft>
                <a:spcPts val="1000"/>
              </a:spcAft>
              <a:buNone/>
            </a:pPr>
            <a:r>
              <a:rPr lang="fr-FR" sz="2200">
                <a:latin typeface="+mj-lt"/>
                <a:ea typeface="Montserrat"/>
                <a:cs typeface="Montserrat"/>
                <a:sym typeface="Montserrat"/>
              </a:rPr>
              <a:t>Outils : Budget pour l’hébergement (OVH), nom de domaine,</a:t>
            </a:r>
          </a:p>
          <a:p>
            <a:pPr marL="457200" lvl="0" indent="0" rtl="0">
              <a:spcBef>
                <a:spcPts val="0"/>
              </a:spcBef>
              <a:spcAft>
                <a:spcPts val="1000"/>
              </a:spcAft>
              <a:buNone/>
            </a:pPr>
            <a:r>
              <a:rPr lang="fr-FR" sz="2200">
                <a:latin typeface="+mj-lt"/>
                <a:ea typeface="Montserrat"/>
                <a:cs typeface="Montserrat"/>
                <a:sym typeface="Montserrat"/>
              </a:rPr>
              <a:t>plugins premium.</a:t>
            </a:r>
          </a:p>
          <a:p>
            <a:pPr marL="457200" lvl="0" indent="0" rtl="0">
              <a:spcBef>
                <a:spcPts val="0"/>
              </a:spcBef>
              <a:spcAft>
                <a:spcPts val="1000"/>
              </a:spcAft>
              <a:buNone/>
            </a:pPr>
            <a:r>
              <a:rPr lang="fr-FR" sz="2200">
                <a:latin typeface="+mj-lt"/>
                <a:ea typeface="Montserrat"/>
                <a:cs typeface="Montserrat"/>
                <a:sym typeface="Montserrat"/>
              </a:rPr>
              <a:t>Total estimé : « cout » ajusté selon le choix des plugins et la</a:t>
            </a:r>
          </a:p>
          <a:p>
            <a:pPr marL="457200" lvl="0" indent="0" rtl="0">
              <a:spcBef>
                <a:spcPts val="0"/>
              </a:spcBef>
              <a:spcAft>
                <a:spcPts val="1000"/>
              </a:spcAft>
              <a:buNone/>
            </a:pPr>
            <a:r>
              <a:rPr lang="fr-FR" sz="2200">
                <a:latin typeface="+mj-lt"/>
                <a:ea typeface="Montserrat"/>
                <a:cs typeface="Montserrat"/>
                <a:sym typeface="Montserrat"/>
              </a:rPr>
              <a:t>personnalisation.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370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Sommaire</a:t>
            </a:r>
            <a:endParaRPr b="1">
              <a:latin typeface="Montserrat"/>
              <a:ea typeface="Montserrat"/>
              <a:cs typeface="Montserrat"/>
              <a:sym typeface="Montserrat"/>
            </a:endParaRPr>
          </a:p>
        </p:txBody>
      </p:sp>
      <p:sp>
        <p:nvSpPr>
          <p:cNvPr id="91" name="Google Shape;91;p14"/>
          <p:cNvSpPr txBox="1">
            <a:spLocks noGrp="1"/>
          </p:cNvSpPr>
          <p:nvPr>
            <p:ph type="body" idx="1"/>
          </p:nvPr>
        </p:nvSpPr>
        <p:spPr>
          <a:xfrm>
            <a:off x="838200" y="1534121"/>
            <a:ext cx="10515600" cy="4351200"/>
          </a:xfrm>
          <a:prstGeom prst="rect">
            <a:avLst/>
          </a:prstGeom>
          <a:noFill/>
          <a:ln>
            <a:noFill/>
          </a:ln>
        </p:spPr>
        <p:txBody>
          <a:bodyPr spcFirstLastPara="1" wrap="square" lIns="91425" tIns="45700" rIns="91425" bIns="45700" anchor="t" anchorCtr="0">
            <a:noAutofit/>
          </a:bodyPr>
          <a:lstStyle/>
          <a:p>
            <a:pPr marL="228600" lvl="0" indent="-226059" algn="l" rtl="0">
              <a:lnSpc>
                <a:spcPct val="87000"/>
              </a:lnSpc>
              <a:spcBef>
                <a:spcPts val="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Présentation du projet</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Enjeux et objectifs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Équipe projet</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ergonomiques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fonctionnelles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techniques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Contraintes techniques et réglementaires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Qualité et performance</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Rétroplanning</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Devis</a:t>
            </a:r>
            <a:endParaRPr sz="2460"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5"/>
          <p:cNvSpPr txBox="1">
            <a:spLocks noGrp="1"/>
          </p:cNvSpPr>
          <p:nvPr>
            <p:ph type="title"/>
          </p:nvPr>
        </p:nvSpPr>
        <p:spPr>
          <a:xfrm>
            <a:off x="841248" y="256032"/>
            <a:ext cx="10506456" cy="1014984"/>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fr-FR" b="1" dirty="0">
                <a:latin typeface="Montserrat"/>
                <a:ea typeface="Montserrat"/>
                <a:cs typeface="Montserrat"/>
                <a:sym typeface="Montserrat"/>
              </a:rPr>
              <a:t>Présentation du projet</a:t>
            </a:r>
            <a:endParaRPr lang="fr-FR" b="1">
              <a:latin typeface="Montserrat"/>
              <a:ea typeface="Montserrat"/>
              <a:cs typeface="Montserrat"/>
              <a:sym typeface="Montserrat"/>
            </a:endParaRPr>
          </a:p>
        </p:txBody>
      </p:sp>
      <p:sp>
        <p:nvSpPr>
          <p:cNvPr id="105" name="Rectangle 10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7" name="Rectangle 10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9" name="Google Shape;97;p15">
            <a:extLst>
              <a:ext uri="{FF2B5EF4-FFF2-40B4-BE49-F238E27FC236}">
                <a16:creationId xmlns:a16="http://schemas.microsoft.com/office/drawing/2014/main" id="{1C56B561-9012-C64C-9E33-1E6D9D12485A}"/>
              </a:ext>
            </a:extLst>
          </p:cNvPr>
          <p:cNvGraphicFramePr/>
          <p:nvPr>
            <p:extLst>
              <p:ext uri="{D42A27DB-BD31-4B8C-83A1-F6EECF244321}">
                <p14:modId xmlns:p14="http://schemas.microsoft.com/office/powerpoint/2010/main" val="150039175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1" name="Rectangle 1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3" name="Rectangle 1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Google Shape;102;p16"/>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sz="4000" b="1">
                <a:latin typeface="Montserrat"/>
                <a:ea typeface="Montserrat"/>
                <a:cs typeface="Montserrat"/>
                <a:sym typeface="Montserrat"/>
              </a:rPr>
              <a:t>Enjeux et objectifs</a:t>
            </a:r>
          </a:p>
        </p:txBody>
      </p:sp>
      <p:sp>
        <p:nvSpPr>
          <p:cNvPr id="125" name="Rectangle 1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 name="Google Shape;103;p16"/>
          <p:cNvSpPr txBox="1">
            <a:spLocks noGrp="1"/>
          </p:cNvSpPr>
          <p:nvPr>
            <p:ph type="body" idx="1"/>
          </p:nvPr>
        </p:nvSpPr>
        <p:spPr>
          <a:xfrm>
            <a:off x="1115568" y="2481943"/>
            <a:ext cx="10168128" cy="3695020"/>
          </a:xfrm>
          <a:prstGeom prst="rect">
            <a:avLst/>
          </a:prstGeom>
        </p:spPr>
        <p:txBody>
          <a:bodyPr spcFirstLastPara="1" lIns="91425" tIns="45700" rIns="91425" bIns="45700" anchorCtr="0">
            <a:normAutofit/>
          </a:bodyPr>
          <a:lstStyle/>
          <a:p>
            <a:r>
              <a:rPr lang="fr-FR" sz="1400" b="1">
                <a:latin typeface="+mn-lt"/>
              </a:rPr>
              <a:t>Objectifs :</a:t>
            </a:r>
          </a:p>
          <a:p>
            <a:pPr>
              <a:buFont typeface="Arial" panose="020B0604020202020204" pitchFamily="34" charset="0"/>
              <a:buChar char="•"/>
            </a:pPr>
            <a:r>
              <a:rPr lang="fr-FR" sz="1400">
                <a:latin typeface="+mn-lt"/>
              </a:rPr>
              <a:t>Montrer la maîtrise technique (Tableau Software/Power BI, data analysis, machine learning basique, etc.).</a:t>
            </a:r>
          </a:p>
          <a:p>
            <a:pPr>
              <a:buFont typeface="Arial" panose="020B0604020202020204" pitchFamily="34" charset="0"/>
              <a:buChar char="•"/>
            </a:pPr>
            <a:r>
              <a:rPr lang="fr-FR" sz="1400">
                <a:latin typeface="+mn-lt"/>
              </a:rPr>
              <a:t>Démontrer une démarche structurée de gestion de projet : cahier des charges, rétroplanning, livrables, documentation.</a:t>
            </a:r>
          </a:p>
          <a:p>
            <a:pPr>
              <a:buFont typeface="Arial" panose="020B0604020202020204" pitchFamily="34" charset="0"/>
              <a:buChar char="•"/>
            </a:pPr>
            <a:r>
              <a:rPr lang="fr-FR" sz="1400">
                <a:latin typeface="+mn-lt"/>
              </a:rPr>
              <a:t>Fournir des livrables concrets : tableaux de bord, documentation, vidéo de formation.</a:t>
            </a:r>
          </a:p>
          <a:p>
            <a:pPr>
              <a:buFont typeface="Arial" panose="020B0604020202020204" pitchFamily="34" charset="0"/>
              <a:buChar char="•"/>
            </a:pPr>
            <a:r>
              <a:rPr lang="fr-FR" sz="1400">
                <a:latin typeface="+mn-lt"/>
              </a:rPr>
              <a:t>Mettre en avant le leadership et les capacités de management d’équipe.</a:t>
            </a:r>
          </a:p>
          <a:p>
            <a:r>
              <a:rPr lang="fr-FR" sz="1400" b="1">
                <a:latin typeface="+mn-lt"/>
              </a:rPr>
              <a:t>Enjeux :</a:t>
            </a:r>
          </a:p>
          <a:p>
            <a:r>
              <a:rPr lang="fr-FR" sz="1400">
                <a:latin typeface="+mn-lt"/>
              </a:rPr>
              <a:t>Valorisation de la data : exploiter efficacement les données pour optimiser la maintenance prédictive, réduire les coûts et favoriser l’innovation.</a:t>
            </a:r>
          </a:p>
          <a:p>
            <a:r>
              <a:rPr lang="fr-FR" sz="1400">
                <a:latin typeface="+mn-lt"/>
              </a:rPr>
              <a:t>Management et coordination : piloter une équipe data et collaborer avec différents services (technique, marketing, opérationnel).</a:t>
            </a:r>
          </a:p>
          <a:p>
            <a:r>
              <a:rPr lang="fr-FR" sz="1400">
                <a:latin typeface="+mn-lt"/>
              </a:rPr>
              <a:t>Sécurisation des données : respecter les normes de confidentialité et de protection des données stratégiques.</a:t>
            </a:r>
          </a:p>
          <a:p>
            <a:r>
              <a:rPr lang="fr-FR" sz="1400">
                <a:latin typeface="+mn-lt"/>
              </a:rPr>
              <a:t>Transformation digitale : accompagner l’entreprise dans sa transition vers des processus data-driven.</a:t>
            </a:r>
          </a:p>
          <a:p>
            <a:pPr marL="0" lvl="0" indent="0" rtl="0">
              <a:spcBef>
                <a:spcPts val="0"/>
              </a:spcBef>
              <a:spcAft>
                <a:spcPts val="0"/>
              </a:spcAft>
              <a:buClr>
                <a:schemeClr val="dk1"/>
              </a:buClr>
              <a:buSzPts val="2800"/>
              <a:buNone/>
            </a:pPr>
            <a:endParaRPr lang="fr-FR" sz="1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descr="Une image contenant personne, habits, Visage humain, fille&#10;&#10;Le contenu généré par l’IA peut être incorrect.">
            <a:extLst>
              <a:ext uri="{FF2B5EF4-FFF2-40B4-BE49-F238E27FC236}">
                <a16:creationId xmlns:a16="http://schemas.microsoft.com/office/drawing/2014/main" id="{F0D1A551-AE84-D14F-ACFA-323B69E69DA9}"/>
              </a:ext>
            </a:extLst>
          </p:cNvPr>
          <p:cNvPicPr>
            <a:picLocks noChangeAspect="1"/>
          </p:cNvPicPr>
          <p:nvPr/>
        </p:nvPicPr>
        <p:blipFill>
          <a:blip r:embed="rId3"/>
          <a:srcRect l="7447" r="22399" b="1331"/>
          <a:stretch/>
        </p:blipFill>
        <p:spPr>
          <a:xfrm>
            <a:off x="3523488" y="10"/>
            <a:ext cx="8668512" cy="6857990"/>
          </a:xfrm>
          <a:prstGeom prst="rect">
            <a:avLst/>
          </a:prstGeom>
        </p:spPr>
      </p:pic>
      <p:sp>
        <p:nvSpPr>
          <p:cNvPr id="128" name="Rectangle 12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Google Shape;108;p17"/>
          <p:cNvSpPr txBox="1">
            <a:spLocks noGrp="1"/>
          </p:cNvSpPr>
          <p:nvPr>
            <p:ph type="title"/>
          </p:nvPr>
        </p:nvSpPr>
        <p:spPr>
          <a:xfrm>
            <a:off x="371094" y="1161288"/>
            <a:ext cx="3438144" cy="1124712"/>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fr-FR" sz="2800" b="1">
                <a:latin typeface="Montserrat"/>
                <a:ea typeface="Montserrat"/>
                <a:cs typeface="Montserrat"/>
                <a:sym typeface="Montserrat"/>
              </a:rPr>
              <a:t>Équipe projet</a:t>
            </a:r>
          </a:p>
        </p:txBody>
      </p:sp>
      <p:sp>
        <p:nvSpPr>
          <p:cNvPr id="129" name="Rectangle 1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6" name="Rectangle 1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Google Shape;109;p17"/>
          <p:cNvSpPr txBox="1">
            <a:spLocks noGrp="1"/>
          </p:cNvSpPr>
          <p:nvPr>
            <p:ph type="body" idx="1"/>
          </p:nvPr>
        </p:nvSpPr>
        <p:spPr>
          <a:xfrm>
            <a:off x="371094" y="2718054"/>
            <a:ext cx="3438906" cy="3207258"/>
          </a:xfrm>
          <a:prstGeom prst="rect">
            <a:avLst/>
          </a:prstGeom>
        </p:spPr>
        <p:txBody>
          <a:bodyPr spcFirstLastPara="1" lIns="91425" tIns="45700" rIns="91425" bIns="45700" anchor="t" anchorCtr="0">
            <a:normAutofit/>
          </a:bodyPr>
          <a:lstStyle/>
          <a:p>
            <a:r>
              <a:rPr lang="fr-FR" sz="1400" b="1" dirty="0">
                <a:latin typeface="+mn-lt"/>
              </a:rPr>
              <a:t>Chef de projet / Data </a:t>
            </a:r>
            <a:r>
              <a:rPr lang="fr-FR" sz="1400" b="1" dirty="0" err="1">
                <a:latin typeface="+mn-lt"/>
              </a:rPr>
              <a:t>Analyst</a:t>
            </a:r>
            <a:r>
              <a:rPr lang="fr-FR" sz="1400" b="1" dirty="0">
                <a:latin typeface="+mn-lt"/>
              </a:rPr>
              <a:t> :</a:t>
            </a:r>
          </a:p>
          <a:p>
            <a:pPr marL="114300" indent="0">
              <a:buNone/>
            </a:pPr>
            <a:r>
              <a:rPr lang="fr-FR" sz="1400" dirty="0">
                <a:latin typeface="+mn-lt"/>
              </a:rPr>
              <a:t>Pilote l’ensemble du projet, gère la communication avec le client et les parties prenantes, conçoit et réalise les tableaux de bord, rédige la documentation et forme les utilisateurs.</a:t>
            </a:r>
          </a:p>
          <a:p>
            <a:r>
              <a:rPr lang="fr-FR" sz="1400" b="1" dirty="0">
                <a:latin typeface="+mn-lt"/>
              </a:rPr>
              <a:t>Référent hiérarchique :</a:t>
            </a:r>
          </a:p>
          <a:p>
            <a:pPr marL="114300" indent="0">
              <a:buNone/>
            </a:pPr>
            <a:r>
              <a:rPr lang="fr-FR" sz="1400" dirty="0">
                <a:latin typeface="+mn-lt"/>
              </a:rPr>
              <a:t>Valide les livrables, oriente les choix stratégiques.</a:t>
            </a:r>
            <a:endParaRPr lang="fr-FR" sz="1400" dirty="0">
              <a:latin typeface="Montserrat"/>
              <a:ea typeface="Montserrat"/>
              <a:cs typeface="Montserrat"/>
              <a:sym typeface="Montserrat"/>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Rectangle 14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3" name="Rectangle 14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Google Shape;114;p18"/>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sz="4000" b="1">
                <a:latin typeface="Montserrat"/>
                <a:ea typeface="Montserrat"/>
                <a:cs typeface="Montserrat"/>
                <a:sym typeface="Montserrat"/>
              </a:rPr>
              <a:t>Spécifications ergonomiques</a:t>
            </a:r>
          </a:p>
        </p:txBody>
      </p:sp>
      <p:sp>
        <p:nvSpPr>
          <p:cNvPr id="145" name="Rectangle 14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0ABB6CBF-AB75-7F74-5F16-680A14644B3D}"/>
              </a:ext>
            </a:extLst>
          </p:cNvPr>
          <p:cNvSpPr>
            <a:spLocks noGrp="1" noChangeArrowheads="1"/>
          </p:cNvSpPr>
          <p:nvPr>
            <p:ph type="body"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fr-FR" altLang="fr-FR" sz="1700" b="1" i="0" u="none" strike="noStrike" cap="none" normalizeH="0" baseline="0" dirty="0">
                <a:ln>
                  <a:noFill/>
                </a:ln>
                <a:effectLst/>
                <a:latin typeface="Arial" panose="020B0604020202020204" pitchFamily="34" charset="0"/>
              </a:rPr>
              <a:t>Interface utilisateur</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Tableaux de bord clairs et intuitifs, accessibles depuis un navigateur web.</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Navigation fluide, filtres facilement identifiables, affichage responsive (PC, tablette, smartphone).</a:t>
            </a: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1" i="0" u="none" strike="noStrike" cap="none" normalizeH="0" baseline="0" dirty="0">
                <a:ln>
                  <a:noFill/>
                </a:ln>
                <a:effectLst/>
                <a:latin typeface="Arial" panose="020B0604020202020204" pitchFamily="34" charset="0"/>
              </a:rPr>
              <a:t>Charte graphique</a:t>
            </a: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Couleurs sobres, reprenant éventuellement l’identité visuelle d’</a:t>
            </a:r>
            <a:r>
              <a:rPr kumimoji="0" lang="fr-FR" altLang="fr-FR" sz="1700" b="0" i="0" u="none" strike="noStrike" cap="none" normalizeH="0" baseline="0" dirty="0" err="1">
                <a:ln>
                  <a:noFill/>
                </a:ln>
                <a:effectLst/>
                <a:latin typeface="Arial" panose="020B0604020202020204" pitchFamily="34" charset="0"/>
              </a:rPr>
              <a:t>Aéroworld</a:t>
            </a:r>
            <a:r>
              <a:rPr kumimoji="0" lang="fr-FR" altLang="fr-FR" sz="1700" b="0" i="0" u="none" strike="noStrike" cap="none" normalizeH="0" baseline="0" dirty="0">
                <a:ln>
                  <a:noFill/>
                </a:ln>
                <a:effectLst/>
                <a:latin typeface="Arial" panose="020B0604020202020204" pitchFamily="34" charset="0"/>
              </a:rPr>
              <a:t> (bleu, blanc, etc.).</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Icônes et graphiques lisibles (bar charts, line charts, KPI </a:t>
            </a:r>
            <a:r>
              <a:rPr kumimoji="0" lang="fr-FR" altLang="fr-FR" sz="1700" b="0" i="0" u="none" strike="noStrike" cap="none" normalizeH="0" baseline="0" dirty="0" err="1">
                <a:ln>
                  <a:noFill/>
                </a:ln>
                <a:effectLst/>
                <a:latin typeface="Arial" panose="020B0604020202020204" pitchFamily="34" charset="0"/>
              </a:rPr>
              <a:t>cards</a:t>
            </a:r>
            <a:r>
              <a:rPr kumimoji="0" lang="fr-FR" altLang="fr-FR" sz="1700" b="0" i="0" u="none" strike="noStrike" cap="none" normalizeH="0" baseline="0" dirty="0">
                <a:ln>
                  <a:noFill/>
                </a:ln>
                <a:effectLst/>
                <a:latin typeface="Arial" panose="020B0604020202020204" pitchFamily="34" charset="0"/>
              </a:rPr>
              <a:t>, etc.).</a:t>
            </a: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1" i="0" u="none" strike="noStrike" cap="none" normalizeH="0" baseline="0" dirty="0">
                <a:ln>
                  <a:noFill/>
                </a:ln>
                <a:effectLst/>
                <a:latin typeface="Arial" panose="020B0604020202020204" pitchFamily="34" charset="0"/>
              </a:rPr>
              <a:t>Expérience utilisateur</a:t>
            </a: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Temps de chargement rapide.</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Accessibilité : police lisible, contrastes respectés.</a:t>
            </a:r>
          </a:p>
          <a:p>
            <a:pPr marL="0" marR="0" lvl="0" indent="0" defTabSz="914400" rtl="0" eaLnBrk="0" fontAlgn="base" latinLnBrk="0" hangingPunct="0">
              <a:spcBef>
                <a:spcPct val="0"/>
              </a:spcBef>
              <a:spcAft>
                <a:spcPts val="600"/>
              </a:spcAft>
              <a:buClrTx/>
              <a:buSzTx/>
              <a:buFontTx/>
              <a:buNone/>
              <a:tabLst/>
            </a:pPr>
            <a:endParaRPr kumimoji="0" lang="fr-FR" altLang="fr-FR" sz="1700" b="0" i="0" u="none" strike="noStrike" cap="none" normalizeH="0" baseline="0" dirty="0">
              <a:ln>
                <a:noFill/>
              </a:ln>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9" name="Rectangle 1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Google Shape;120;p19"/>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sz="4000" b="1">
                <a:latin typeface="Montserrat"/>
                <a:ea typeface="Montserrat"/>
                <a:cs typeface="Montserrat"/>
                <a:sym typeface="Montserrat"/>
              </a:rPr>
              <a:t>Spécifications fonctionnelles</a:t>
            </a:r>
          </a:p>
        </p:txBody>
      </p:sp>
      <p:sp>
        <p:nvSpPr>
          <p:cNvPr id="131" name="Rectangle 1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Espace réservé du texte 1">
            <a:extLst>
              <a:ext uri="{FF2B5EF4-FFF2-40B4-BE49-F238E27FC236}">
                <a16:creationId xmlns:a16="http://schemas.microsoft.com/office/drawing/2014/main" id="{35D58989-6AA2-B1D5-0FCC-5A2A9C46281D}"/>
              </a:ext>
            </a:extLst>
          </p:cNvPr>
          <p:cNvSpPr>
            <a:spLocks noGrp="1" noChangeArrowheads="1"/>
          </p:cNvSpPr>
          <p:nvPr>
            <p:ph type="body"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20000"/>
          </a:bodyPr>
          <a:lstStyle/>
          <a:p>
            <a:pPr marL="0" marR="0" lvl="0" indent="0" defTabSz="914400" rtl="0" eaLnBrk="0" fontAlgn="base" latinLnBrk="0" hangingPunct="0">
              <a:spcBef>
                <a:spcPct val="0"/>
              </a:spcBef>
              <a:spcAft>
                <a:spcPts val="600"/>
              </a:spcAft>
              <a:buClrTx/>
              <a:buSzTx/>
              <a:buFontTx/>
              <a:buChar char="•"/>
              <a:tabLst/>
            </a:pPr>
            <a:r>
              <a:rPr kumimoji="0" lang="fr-FR" altLang="fr-FR" sz="1200" b="1" i="0" u="none" strike="noStrike" cap="none" normalizeH="0" baseline="0" dirty="0">
                <a:ln>
                  <a:noFill/>
                </a:ln>
                <a:effectLst/>
                <a:latin typeface="Arial" panose="020B0604020202020204" pitchFamily="34" charset="0"/>
              </a:rPr>
              <a:t>Tableau de bord de veille</a:t>
            </a: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Suivi de l’actualité et des tendances dans le domaine de la data et de l’aéronautique.</a:t>
            </a: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Intégration de sources externes (flux RSS, API de news, Google </a:t>
            </a:r>
            <a:r>
              <a:rPr kumimoji="0" lang="fr-FR" altLang="fr-FR" sz="1200" b="0" i="0" u="none" strike="noStrike" cap="none" normalizeH="0" baseline="0" dirty="0" err="1">
                <a:ln>
                  <a:noFill/>
                </a:ln>
                <a:effectLst/>
                <a:latin typeface="Arial" panose="020B0604020202020204" pitchFamily="34" charset="0"/>
              </a:rPr>
              <a:t>Alerts</a:t>
            </a:r>
            <a:r>
              <a:rPr kumimoji="0" lang="fr-FR" altLang="fr-FR" sz="1200" b="0" i="0" u="none" strike="noStrike" cap="none" normalizeH="0" baseline="0" dirty="0">
                <a:ln>
                  <a:noFill/>
                </a:ln>
                <a:effectLst/>
                <a:latin typeface="Arial" panose="020B0604020202020204" pitchFamily="34" charset="0"/>
              </a:rPr>
              <a:t>, etc.) pour analyser la volumétrie et la récurrence des sujets.</a:t>
            </a:r>
          </a:p>
          <a:p>
            <a:pPr marL="0" marR="0" lvl="0" indent="0" defTabSz="914400" rtl="0" eaLnBrk="0" fontAlgn="base" latinLnBrk="0" hangingPunct="0">
              <a:spcBef>
                <a:spcPct val="0"/>
              </a:spcBef>
              <a:spcAft>
                <a:spcPts val="600"/>
              </a:spcAft>
              <a:buClrTx/>
              <a:buSzTx/>
              <a:buNone/>
              <a:tabLst/>
            </a:pP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1" i="0" u="none" strike="noStrike" cap="none" normalizeH="0" baseline="0" dirty="0">
                <a:ln>
                  <a:noFill/>
                </a:ln>
                <a:effectLst/>
                <a:latin typeface="Arial" panose="020B0604020202020204" pitchFamily="34" charset="0"/>
              </a:rPr>
              <a:t>Tableau de bord de présentation de profil</a:t>
            </a: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Mise en avant des compétences, expériences, réalisations clés (KPI personnels, projets marquants).</a:t>
            </a: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Sections “Témoignages / Recommandations” et “Contact”.</a:t>
            </a:r>
          </a:p>
          <a:p>
            <a:pPr marL="0" marR="0" lvl="0" indent="0" defTabSz="914400" rtl="0" eaLnBrk="0" fontAlgn="base" latinLnBrk="0" hangingPunct="0">
              <a:spcBef>
                <a:spcPct val="0"/>
              </a:spcBef>
              <a:spcAft>
                <a:spcPts val="600"/>
              </a:spcAft>
              <a:buClrTx/>
              <a:buSzTx/>
              <a:buNone/>
              <a:tabLst/>
            </a:pP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1" i="0" u="none" strike="noStrike" cap="none" normalizeH="0" baseline="0" dirty="0">
                <a:ln>
                  <a:noFill/>
                </a:ln>
                <a:effectLst/>
                <a:latin typeface="Arial" panose="020B0604020202020204" pitchFamily="34" charset="0"/>
              </a:rPr>
              <a:t>Portfolio</a:t>
            </a: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Rassemblement de tous les livrables (tableaux de bord, documentation, vidéo).</a:t>
            </a: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Possibilité d’héberger sur un CMS (WordPress, </a:t>
            </a:r>
            <a:r>
              <a:rPr kumimoji="0" lang="fr-FR" altLang="fr-FR" sz="1200" b="0" i="0" u="none" strike="noStrike" cap="none" normalizeH="0" baseline="0" dirty="0" err="1">
                <a:ln>
                  <a:noFill/>
                </a:ln>
                <a:effectLst/>
                <a:latin typeface="Arial" panose="020B0604020202020204" pitchFamily="34" charset="0"/>
              </a:rPr>
              <a:t>Webflow</a:t>
            </a:r>
            <a:r>
              <a:rPr kumimoji="0" lang="fr-FR" altLang="fr-FR" sz="1200" b="0" i="0" u="none" strike="noStrike" cap="none" normalizeH="0" baseline="0" dirty="0">
                <a:ln>
                  <a:noFill/>
                </a:ln>
                <a:effectLst/>
                <a:latin typeface="Arial" panose="020B0604020202020204" pitchFamily="34" charset="0"/>
              </a:rPr>
              <a:t>) ou GitHub Pages.</a:t>
            </a:r>
          </a:p>
          <a:p>
            <a:pPr marL="0" marR="0" lvl="0" indent="0" defTabSz="914400" rtl="0" eaLnBrk="0" fontAlgn="base" latinLnBrk="0" hangingPunct="0">
              <a:spcBef>
                <a:spcPct val="0"/>
              </a:spcBef>
              <a:spcAft>
                <a:spcPts val="600"/>
              </a:spcAft>
              <a:buClrTx/>
              <a:buSzTx/>
              <a:buNone/>
              <a:tabLst/>
            </a:pP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1" i="0" u="none" strike="noStrike" cap="none" normalizeH="0" baseline="0" dirty="0">
                <a:ln>
                  <a:noFill/>
                </a:ln>
                <a:effectLst/>
                <a:latin typeface="Arial" panose="020B0604020202020204" pitchFamily="34" charset="0"/>
              </a:rPr>
              <a:t>Vidéo de formation (</a:t>
            </a:r>
            <a:r>
              <a:rPr kumimoji="0" lang="fr-FR" altLang="fr-FR" sz="1200" b="1" i="0" u="none" strike="noStrike" cap="none" normalizeH="0" baseline="0" dirty="0" err="1">
                <a:ln>
                  <a:noFill/>
                </a:ln>
                <a:effectLst/>
                <a:latin typeface="Arial" panose="020B0604020202020204" pitchFamily="34" charset="0"/>
              </a:rPr>
              <a:t>Loom</a:t>
            </a:r>
            <a:r>
              <a:rPr kumimoji="0" lang="fr-FR" altLang="fr-FR" sz="1200" b="1" i="0" u="none" strike="noStrike" cap="none" normalizeH="0" baseline="0" dirty="0">
                <a:ln>
                  <a:noFill/>
                </a:ln>
                <a:effectLst/>
                <a:latin typeface="Arial" panose="020B0604020202020204" pitchFamily="34" charset="0"/>
              </a:rPr>
              <a:t> ou autre outil)</a:t>
            </a: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Explication de la démarche, des fonctionnalités des tableaux de bord et de la méthodologie employée.</a:t>
            </a:r>
          </a:p>
          <a:p>
            <a:pPr marL="0" marR="0" lvl="0" indent="0" defTabSz="914400" rtl="0" eaLnBrk="0" fontAlgn="base" latinLnBrk="0" hangingPunct="0">
              <a:spcBef>
                <a:spcPct val="0"/>
              </a:spcBef>
              <a:spcAft>
                <a:spcPts val="600"/>
              </a:spcAft>
              <a:buClrTx/>
              <a:buSzTx/>
              <a:buNone/>
              <a:tabLst/>
            </a:pP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1" i="0" u="none" strike="noStrike" cap="none" normalizeH="0" baseline="0" dirty="0">
                <a:ln>
                  <a:noFill/>
                </a:ln>
                <a:effectLst/>
                <a:latin typeface="Arial" panose="020B0604020202020204" pitchFamily="34" charset="0"/>
              </a:rPr>
              <a:t>Documentation</a:t>
            </a:r>
            <a:endParaRPr kumimoji="0" lang="fr-FR" altLang="fr-FR"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Description détaillée de la structure du projet, des sources de données, des transformations et des visualisations.</a:t>
            </a:r>
          </a:p>
          <a:p>
            <a:pPr marL="0" marR="0" lvl="0" indent="0" defTabSz="914400" rtl="0" eaLnBrk="0" fontAlgn="base" latinLnBrk="0" hangingPunct="0">
              <a:spcBef>
                <a:spcPct val="0"/>
              </a:spcBef>
              <a:spcAft>
                <a:spcPts val="600"/>
              </a:spcAft>
              <a:buClrTx/>
              <a:buSzTx/>
              <a:buFontTx/>
              <a:buChar char="•"/>
              <a:tabLst/>
            </a:pPr>
            <a:r>
              <a:rPr kumimoji="0" lang="fr-FR" altLang="fr-FR" sz="1200" b="0" i="0" u="none" strike="noStrike" cap="none" normalizeH="0" baseline="0" dirty="0">
                <a:ln>
                  <a:noFill/>
                </a:ln>
                <a:effectLst/>
                <a:latin typeface="Arial" panose="020B0604020202020204" pitchFamily="34" charset="0"/>
              </a:rPr>
              <a:t>Guide d’utilisation pour l’équipe d’</a:t>
            </a:r>
            <a:r>
              <a:rPr kumimoji="0" lang="fr-FR" altLang="fr-FR" sz="1200" b="0" i="0" u="none" strike="noStrike" cap="none" normalizeH="0" baseline="0" dirty="0" err="1">
                <a:ln>
                  <a:noFill/>
                </a:ln>
                <a:effectLst/>
                <a:latin typeface="Arial" panose="020B0604020202020204" pitchFamily="34" charset="0"/>
              </a:rPr>
              <a:t>Aéroworld</a:t>
            </a:r>
            <a:r>
              <a:rPr kumimoji="0" lang="fr-FR" altLang="fr-FR"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fr-FR" altLang="fr-FR" sz="1200" b="0" i="0" u="none" strike="noStrike" cap="none" normalizeH="0" baseline="0" dirty="0">
              <a:ln>
                <a:noFill/>
              </a:ln>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5"/>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 name="Rectangle 13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5" name="Rectangle 13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Google Shape;126;p20"/>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sz="4000" b="1">
                <a:latin typeface="Montserrat"/>
                <a:ea typeface="Montserrat"/>
                <a:cs typeface="Montserrat"/>
                <a:sym typeface="Montserrat"/>
              </a:rPr>
              <a:t>spécificités techniques</a:t>
            </a:r>
          </a:p>
        </p:txBody>
      </p:sp>
      <p:sp>
        <p:nvSpPr>
          <p:cNvPr id="137" name="Rectangle 13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2">
            <a:extLst>
              <a:ext uri="{FF2B5EF4-FFF2-40B4-BE49-F238E27FC236}">
                <a16:creationId xmlns:a16="http://schemas.microsoft.com/office/drawing/2014/main" id="{3FDB53FD-27C7-D522-D83C-27AB010FFD2F}"/>
              </a:ext>
            </a:extLst>
          </p:cNvPr>
          <p:cNvSpPr>
            <a:spLocks noGrp="1" noChangeArrowheads="1"/>
          </p:cNvSpPr>
          <p:nvPr>
            <p:ph type="body"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fr-FR" altLang="fr-FR" sz="1000" b="1" i="0" u="none" strike="noStrike" cap="none" normalizeH="0" baseline="0">
                <a:ln>
                  <a:noFill/>
                </a:ln>
                <a:effectLst/>
                <a:latin typeface="Arial" panose="020B0604020202020204" pitchFamily="34" charset="0"/>
              </a:rPr>
              <a:t>Outils d’analyse et de visualisation:</a:t>
            </a:r>
            <a:endParaRPr kumimoji="0" lang="fr-FR" altLang="fr-FR"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000" b="1" i="0" u="none" strike="noStrike" cap="none" normalizeH="0" baseline="0">
                <a:ln>
                  <a:noFill/>
                </a:ln>
                <a:effectLst/>
                <a:latin typeface="Arial" panose="020B0604020202020204" pitchFamily="34" charset="0"/>
              </a:rPr>
              <a:t>Power BI</a:t>
            </a:r>
            <a:r>
              <a:rPr kumimoji="0" lang="fr-FR" altLang="fr-FR" sz="1000" b="0" i="0" u="none" strike="noStrike" cap="none" normalizeH="0" baseline="0">
                <a:ln>
                  <a:noFill/>
                </a:ln>
                <a:effectLst/>
                <a:latin typeface="Arial" panose="020B0604020202020204" pitchFamily="34" charset="0"/>
              </a:rPr>
              <a:t> pour les tableaux de bord.</a:t>
            </a:r>
          </a:p>
          <a:p>
            <a:pPr marL="0" marR="0" lvl="0" indent="0" defTabSz="914400" rtl="0" eaLnBrk="0" fontAlgn="base" latinLnBrk="0" hangingPunct="0">
              <a:spcBef>
                <a:spcPct val="0"/>
              </a:spcBef>
              <a:spcAft>
                <a:spcPts val="600"/>
              </a:spcAft>
              <a:buClrTx/>
              <a:buSzTx/>
              <a:buFontTx/>
              <a:buChar char="•"/>
              <a:tabLst/>
            </a:pPr>
            <a:r>
              <a:rPr kumimoji="0" lang="fr-FR" altLang="fr-FR" sz="1000" b="0" i="0" u="none" strike="noStrike" cap="none" normalizeH="0" baseline="0">
                <a:ln>
                  <a:noFill/>
                </a:ln>
                <a:effectLst/>
                <a:latin typeface="Arial" panose="020B0604020202020204" pitchFamily="34" charset="0"/>
              </a:rPr>
              <a:t>Python ou R (optionnel) pour les traitements de données avancés.</a:t>
            </a:r>
          </a:p>
          <a:p>
            <a:pPr marL="0" marR="0" lvl="0" indent="0" defTabSz="914400" rtl="0" eaLnBrk="0" fontAlgn="base" latinLnBrk="0" hangingPunct="0">
              <a:spcBef>
                <a:spcPct val="0"/>
              </a:spcBef>
              <a:spcAft>
                <a:spcPts val="600"/>
              </a:spcAft>
              <a:buClrTx/>
              <a:buSzTx/>
              <a:buNone/>
              <a:tabLst/>
            </a:pPr>
            <a:endParaRPr kumimoji="0" lang="fr-FR" altLang="fr-FR"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000" b="1" i="0" u="none" strike="noStrike" cap="none" normalizeH="0" baseline="0">
                <a:ln>
                  <a:noFill/>
                </a:ln>
                <a:effectLst/>
                <a:latin typeface="Arial" panose="020B0604020202020204" pitchFamily="34" charset="0"/>
              </a:rPr>
              <a:t>Stockage et traitement des données:</a:t>
            </a:r>
            <a:endParaRPr kumimoji="0" lang="fr-FR" altLang="fr-FR"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000" b="0" i="0" u="none" strike="noStrike" cap="none" normalizeH="0" baseline="0">
                <a:ln>
                  <a:noFill/>
                </a:ln>
                <a:effectLst/>
                <a:latin typeface="Arial" panose="020B0604020202020204" pitchFamily="34" charset="0"/>
              </a:rPr>
              <a:t>Sources de données : fichiers CSV, bases de données SQL, API externes.</a:t>
            </a:r>
          </a:p>
          <a:p>
            <a:pPr marL="0" marR="0" lvl="0" indent="0" defTabSz="914400" rtl="0" eaLnBrk="0" fontAlgn="base" latinLnBrk="0" hangingPunct="0">
              <a:spcBef>
                <a:spcPct val="0"/>
              </a:spcBef>
              <a:spcAft>
                <a:spcPts val="600"/>
              </a:spcAft>
              <a:buClrTx/>
              <a:buSzTx/>
              <a:buFontTx/>
              <a:buChar char="•"/>
              <a:tabLst/>
            </a:pPr>
            <a:r>
              <a:rPr kumimoji="0" lang="fr-FR" altLang="fr-FR" sz="1000" b="0" i="0" u="none" strike="noStrike" cap="none" normalizeH="0" baseline="0">
                <a:ln>
                  <a:noFill/>
                </a:ln>
                <a:effectLst/>
                <a:latin typeface="Arial" panose="020B0604020202020204" pitchFamily="34" charset="0"/>
              </a:rPr>
              <a:t>Outils de préparation de données (Power Query, scripts Python, etc.).</a:t>
            </a:r>
          </a:p>
          <a:p>
            <a:pPr marL="0" marR="0" lvl="0" indent="0" defTabSz="914400" rtl="0" eaLnBrk="0" fontAlgn="base" latinLnBrk="0" hangingPunct="0">
              <a:spcBef>
                <a:spcPct val="0"/>
              </a:spcBef>
              <a:spcAft>
                <a:spcPts val="600"/>
              </a:spcAft>
              <a:buClrTx/>
              <a:buSzTx/>
              <a:buNone/>
              <a:tabLst/>
            </a:pPr>
            <a:endParaRPr kumimoji="0" lang="fr-FR" altLang="fr-FR"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000" b="1" i="0" u="none" strike="noStrike" cap="none" normalizeH="0" baseline="0">
                <a:ln>
                  <a:noFill/>
                </a:ln>
                <a:effectLst/>
                <a:latin typeface="Arial" panose="020B0604020202020204" pitchFamily="34" charset="0"/>
              </a:rPr>
              <a:t>Environnement de développement</a:t>
            </a:r>
            <a:endParaRPr kumimoji="0" lang="fr-FR" altLang="fr-FR"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000" b="0" i="0" u="none" strike="noStrike" cap="none" normalizeH="0" baseline="0">
                <a:ln>
                  <a:noFill/>
                </a:ln>
                <a:effectLst/>
                <a:latin typeface="Arial" panose="020B0604020202020204" pitchFamily="34" charset="0"/>
              </a:rPr>
              <a:t>Travail en local ou sur un serveur (selon l’infrastructure).</a:t>
            </a:r>
          </a:p>
          <a:p>
            <a:pPr marL="0" marR="0" lvl="0" indent="0" defTabSz="914400" rtl="0" eaLnBrk="0" fontAlgn="base" latinLnBrk="0" hangingPunct="0">
              <a:spcBef>
                <a:spcPct val="0"/>
              </a:spcBef>
              <a:spcAft>
                <a:spcPts val="600"/>
              </a:spcAft>
              <a:buClrTx/>
              <a:buSzTx/>
              <a:buFontTx/>
              <a:buChar char="•"/>
              <a:tabLst/>
            </a:pPr>
            <a:r>
              <a:rPr kumimoji="0" lang="fr-FR" altLang="fr-FR" sz="1000" b="0" i="0" u="none" strike="noStrike" cap="none" normalizeH="0" baseline="0">
                <a:ln>
                  <a:noFill/>
                </a:ln>
                <a:effectLst/>
                <a:latin typeface="Arial" panose="020B0604020202020204" pitchFamily="34" charset="0"/>
              </a:rPr>
              <a:t>Contrôle de version via Git (GitHub, GitLab, etc.) si nécessaire.</a:t>
            </a:r>
          </a:p>
          <a:p>
            <a:pPr marL="0" marR="0" lvl="0" indent="0" defTabSz="914400" rtl="0" eaLnBrk="0" fontAlgn="base" latinLnBrk="0" hangingPunct="0">
              <a:spcBef>
                <a:spcPct val="0"/>
              </a:spcBef>
              <a:spcAft>
                <a:spcPts val="600"/>
              </a:spcAft>
              <a:buClrTx/>
              <a:buSzTx/>
              <a:buNone/>
              <a:tabLst/>
            </a:pPr>
            <a:endParaRPr kumimoji="0" lang="fr-FR" altLang="fr-FR"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000" b="1" i="0" u="none" strike="noStrike" cap="none" normalizeH="0" baseline="0">
                <a:ln>
                  <a:noFill/>
                </a:ln>
                <a:effectLst/>
                <a:latin typeface="Arial" panose="020B0604020202020204" pitchFamily="34" charset="0"/>
              </a:rPr>
              <a:t>Intégration continue / Documentation</a:t>
            </a:r>
            <a:endParaRPr kumimoji="0" lang="fr-FR" altLang="fr-FR"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000" b="0" i="0" u="none" strike="noStrike" cap="none" normalizeH="0" baseline="0">
                <a:ln>
                  <a:noFill/>
                </a:ln>
                <a:effectLst/>
                <a:latin typeface="Arial" panose="020B0604020202020204" pitchFamily="34" charset="0"/>
              </a:rPr>
              <a:t>Utilisation d’un wiki interne (Confluence, Notion) pour le suivi et la collaboration.</a:t>
            </a:r>
          </a:p>
          <a:p>
            <a:pPr marL="0" marR="0" lvl="0" indent="0" defTabSz="914400" rtl="0" eaLnBrk="0" fontAlgn="base" latinLnBrk="0" hangingPunct="0">
              <a:spcBef>
                <a:spcPct val="0"/>
              </a:spcBef>
              <a:spcAft>
                <a:spcPts val="600"/>
              </a:spcAft>
              <a:buClrTx/>
              <a:buSzTx/>
              <a:buFontTx/>
              <a:buChar char="•"/>
              <a:tabLst/>
            </a:pPr>
            <a:r>
              <a:rPr kumimoji="0" lang="fr-FR" altLang="fr-FR" sz="1000" b="0" i="0" u="none" strike="noStrike" cap="none" normalizeH="0" baseline="0">
                <a:ln>
                  <a:noFill/>
                </a:ln>
                <a:effectLst/>
                <a:latin typeface="Arial" panose="020B0604020202020204" pitchFamily="34" charset="0"/>
              </a:rPr>
              <a:t>Génération de rapports automatisés (optionnel).</a:t>
            </a:r>
          </a:p>
          <a:p>
            <a:pPr marL="0" marR="0" lvl="0" indent="0" defTabSz="914400" rtl="0" eaLnBrk="0" fontAlgn="base" latinLnBrk="0" hangingPunct="0">
              <a:spcBef>
                <a:spcPct val="0"/>
              </a:spcBef>
              <a:spcAft>
                <a:spcPts val="600"/>
              </a:spcAft>
              <a:buClrTx/>
              <a:buSzTx/>
              <a:buFontTx/>
              <a:buNone/>
              <a:tabLst/>
            </a:pPr>
            <a:endParaRPr kumimoji="0" lang="fr-FR" altLang="fr-FR" sz="1000" b="0" i="0" u="none" strike="noStrike" cap="none" normalizeH="0" baseline="0">
              <a:ln>
                <a:noFill/>
              </a:ln>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3BD82C1-59C2-6F85-4BA4-DE405DF21217}"/>
              </a:ext>
            </a:extLst>
          </p:cNvPr>
          <p:cNvSpPr>
            <a:spLocks noGrp="1"/>
          </p:cNvSpPr>
          <p:nvPr>
            <p:ph type="title"/>
          </p:nvPr>
        </p:nvSpPr>
        <p:spPr>
          <a:xfrm>
            <a:off x="1115568" y="548640"/>
            <a:ext cx="10168128" cy="1179576"/>
          </a:xfrm>
        </p:spPr>
        <p:txBody>
          <a:bodyPr>
            <a:normAutofit/>
          </a:bodyPr>
          <a:lstStyle/>
          <a:p>
            <a:r>
              <a:rPr lang="fr-FR" sz="3700" b="1">
                <a:latin typeface="Montserrat"/>
              </a:rPr>
              <a:t>Contraintes techniques et réglementaires</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D82C3D0F-3ED7-0CF4-B634-8E8BB0A446FA}"/>
              </a:ext>
            </a:extLst>
          </p:cNvPr>
          <p:cNvSpPr>
            <a:spLocks noGrp="1" noChangeArrowheads="1"/>
          </p:cNvSpPr>
          <p:nvPr>
            <p:ph type="body"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fr-FR" altLang="fr-FR" sz="1500" b="1" i="0" u="none" strike="noStrike" cap="none" normalizeH="0" baseline="0" dirty="0">
                <a:ln>
                  <a:noFill/>
                </a:ln>
                <a:effectLst/>
                <a:latin typeface="Arial" panose="020B0604020202020204" pitchFamily="34" charset="0"/>
              </a:rPr>
              <a:t>Sécurité et confidentialité</a:t>
            </a:r>
            <a:endParaRPr kumimoji="0" lang="fr-FR" altLang="fr-FR"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fr-FR" altLang="fr-FR" sz="1500" b="0" i="0" u="none" strike="noStrike" cap="none" normalizeH="0" baseline="0" dirty="0">
                <a:ln>
                  <a:noFill/>
                </a:ln>
                <a:effectLst/>
                <a:latin typeface="Arial" panose="020B0604020202020204" pitchFamily="34" charset="0"/>
              </a:rPr>
              <a:t>Données sensibles liées à l’aéronautique.</a:t>
            </a:r>
          </a:p>
          <a:p>
            <a:pPr marL="0" marR="0" lvl="0" indent="0" defTabSz="914400" rtl="0" eaLnBrk="0" fontAlgn="base" latinLnBrk="0" hangingPunct="0">
              <a:spcBef>
                <a:spcPct val="0"/>
              </a:spcBef>
              <a:spcAft>
                <a:spcPts val="600"/>
              </a:spcAft>
              <a:buClrTx/>
              <a:buSzTx/>
              <a:buNone/>
              <a:tabLst/>
            </a:pPr>
            <a:r>
              <a:rPr kumimoji="0" lang="fr-FR" altLang="fr-FR" sz="1500" b="0" i="0" u="none" strike="noStrike" cap="none" normalizeH="0" baseline="0" dirty="0">
                <a:ln>
                  <a:noFill/>
                </a:ln>
                <a:effectLst/>
                <a:latin typeface="Arial" panose="020B0604020202020204" pitchFamily="34" charset="0"/>
              </a:rPr>
              <a:t>Respect des normes RGPD si des données personnelles sont impliquées.</a:t>
            </a:r>
          </a:p>
          <a:p>
            <a:pPr marL="0" marR="0" lvl="0" indent="0" defTabSz="914400" rtl="0" eaLnBrk="0" fontAlgn="base" latinLnBrk="0" hangingPunct="0">
              <a:spcBef>
                <a:spcPct val="0"/>
              </a:spcBef>
              <a:spcAft>
                <a:spcPts val="600"/>
              </a:spcAft>
              <a:buClrTx/>
              <a:buSzTx/>
              <a:buNone/>
              <a:tabLst/>
            </a:pPr>
            <a:r>
              <a:rPr kumimoji="0" lang="fr-FR" altLang="fr-FR" sz="1500" b="0" i="0" u="none" strike="noStrike" cap="none" normalizeH="0" baseline="0" dirty="0">
                <a:ln>
                  <a:noFill/>
                </a:ln>
                <a:effectLst/>
                <a:latin typeface="Arial" panose="020B0604020202020204" pitchFamily="34" charset="0"/>
              </a:rPr>
              <a:t>Mesures de sécurité (contrôle d’accès, chiffrage, VPN) si besoin.</a:t>
            </a:r>
          </a:p>
          <a:p>
            <a:pPr marL="0" marR="0" lvl="0" indent="0" defTabSz="914400" rtl="0" eaLnBrk="0" fontAlgn="base" latinLnBrk="0" hangingPunct="0">
              <a:spcBef>
                <a:spcPct val="0"/>
              </a:spcBef>
              <a:spcAft>
                <a:spcPts val="600"/>
              </a:spcAft>
              <a:buClrTx/>
              <a:buSzTx/>
              <a:buNone/>
              <a:tabLst/>
            </a:pPr>
            <a:endParaRPr kumimoji="0" lang="fr-FR" altLang="fr-FR"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500" b="1" i="0" u="none" strike="noStrike" cap="none" normalizeH="0" baseline="0" dirty="0">
                <a:ln>
                  <a:noFill/>
                </a:ln>
                <a:effectLst/>
                <a:latin typeface="Arial" panose="020B0604020202020204" pitchFamily="34" charset="0"/>
              </a:rPr>
              <a:t>Normes et standards</a:t>
            </a:r>
            <a:endParaRPr kumimoji="0" lang="fr-FR" altLang="fr-FR"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fr-FR" altLang="fr-FR" sz="1500" b="0" i="0" u="none" strike="noStrike" cap="none" normalizeH="0" baseline="0" dirty="0">
                <a:ln>
                  <a:noFill/>
                </a:ln>
                <a:effectLst/>
                <a:latin typeface="Arial" panose="020B0604020202020204" pitchFamily="34" charset="0"/>
              </a:rPr>
              <a:t>Conformité avec les standards aéronautiques (EASA, FAA) si le projet manipule des données critiques.</a:t>
            </a:r>
          </a:p>
          <a:p>
            <a:pPr marL="0" marR="0" lvl="0" indent="0" defTabSz="914400" rtl="0" eaLnBrk="0" fontAlgn="base" latinLnBrk="0" hangingPunct="0">
              <a:spcBef>
                <a:spcPct val="0"/>
              </a:spcBef>
              <a:spcAft>
                <a:spcPts val="600"/>
              </a:spcAft>
              <a:buClrTx/>
              <a:buSzTx/>
              <a:buNone/>
              <a:tabLst/>
            </a:pPr>
            <a:r>
              <a:rPr kumimoji="0" lang="fr-FR" altLang="fr-FR" sz="1500" b="0" i="0" u="none" strike="noStrike" cap="none" normalizeH="0" baseline="0" dirty="0">
                <a:ln>
                  <a:noFill/>
                </a:ln>
                <a:effectLst/>
                <a:latin typeface="Arial" panose="020B0604020202020204" pitchFamily="34" charset="0"/>
              </a:rPr>
              <a:t>Bonnes pratiques de gestion de projet (PMI, Scrum) et de data management (DMBOK).</a:t>
            </a:r>
          </a:p>
          <a:p>
            <a:pPr marL="0" marR="0" lvl="0" indent="0" defTabSz="914400" rtl="0" eaLnBrk="0" fontAlgn="base" latinLnBrk="0" hangingPunct="0">
              <a:spcBef>
                <a:spcPct val="0"/>
              </a:spcBef>
              <a:spcAft>
                <a:spcPts val="600"/>
              </a:spcAft>
              <a:buClrTx/>
              <a:buSzTx/>
              <a:buNone/>
              <a:tabLst/>
            </a:pPr>
            <a:endParaRPr kumimoji="0" lang="fr-FR" altLang="fr-FR"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500" b="1" i="0" u="none" strike="noStrike" cap="none" normalizeH="0" baseline="0" dirty="0">
                <a:ln>
                  <a:noFill/>
                </a:ln>
                <a:effectLst/>
                <a:latin typeface="Arial" panose="020B0604020202020204" pitchFamily="34" charset="0"/>
              </a:rPr>
              <a:t>Performances</a:t>
            </a:r>
            <a:endParaRPr kumimoji="0" lang="fr-FR" altLang="fr-FR"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fr-FR" altLang="fr-FR" sz="1500" b="0" i="0" u="none" strike="noStrike" cap="none" normalizeH="0" baseline="0" dirty="0">
                <a:ln>
                  <a:noFill/>
                </a:ln>
                <a:effectLst/>
                <a:latin typeface="Arial" panose="020B0604020202020204" pitchFamily="34" charset="0"/>
              </a:rPr>
              <a:t>Tableaux de bord devant répondre en quelques secondes (optimisation requise).</a:t>
            </a:r>
          </a:p>
          <a:p>
            <a:pPr marL="0" marR="0" lvl="0" indent="0" defTabSz="914400" rtl="0" eaLnBrk="0" fontAlgn="base" latinLnBrk="0" hangingPunct="0">
              <a:spcBef>
                <a:spcPct val="0"/>
              </a:spcBef>
              <a:spcAft>
                <a:spcPts val="600"/>
              </a:spcAft>
              <a:buClrTx/>
              <a:buSzTx/>
              <a:buNone/>
              <a:tabLst/>
            </a:pPr>
            <a:r>
              <a:rPr kumimoji="0" lang="fr-FR" altLang="fr-FR" sz="1500" b="0" i="0" u="none" strike="noStrike" cap="none" normalizeH="0" baseline="0" dirty="0">
                <a:ln>
                  <a:noFill/>
                </a:ln>
                <a:effectLst/>
                <a:latin typeface="Arial" panose="020B0604020202020204" pitchFamily="34" charset="0"/>
              </a:rPr>
              <a:t>Infrastructure adaptée au volume et à la fréquence de mise à jour des données.</a:t>
            </a:r>
          </a:p>
          <a:p>
            <a:pPr marL="0" marR="0" lvl="0" indent="0" defTabSz="914400" rtl="0" eaLnBrk="0" fontAlgn="base" latinLnBrk="0" hangingPunct="0">
              <a:spcBef>
                <a:spcPct val="0"/>
              </a:spcBef>
              <a:spcAft>
                <a:spcPts val="600"/>
              </a:spcAft>
              <a:buClrTx/>
              <a:buSzTx/>
              <a:buFontTx/>
              <a:buNone/>
              <a:tabLst/>
            </a:pPr>
            <a:endParaRPr kumimoji="0" lang="fr-FR" altLang="fr-FR"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66258410"/>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Grand écran</PresentationFormat>
  <Paragraphs>150</Paragraphs>
  <Slides>13</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Calibri</vt:lpstr>
      <vt:lpstr>Montserrat</vt:lpstr>
      <vt:lpstr>Arial</vt:lpstr>
      <vt:lpstr>Thème Office</vt:lpstr>
      <vt:lpstr>Cahier des charges</vt:lpstr>
      <vt:lpstr>Sommaire</vt:lpstr>
      <vt:lpstr>Présentation du projet</vt:lpstr>
      <vt:lpstr>Enjeux et objectifs</vt:lpstr>
      <vt:lpstr>Équipe projet</vt:lpstr>
      <vt:lpstr>Spécifications ergonomiques</vt:lpstr>
      <vt:lpstr>Spécifications fonctionnelles</vt:lpstr>
      <vt:lpstr>spécificités techniques</vt:lpstr>
      <vt:lpstr>Contraintes techniques et réglementaires</vt:lpstr>
      <vt:lpstr>Qualité et performance (1)</vt:lpstr>
      <vt:lpstr>Qualité et performance (2)</vt:lpstr>
      <vt:lpstr>Rétroplanning</vt:lpstr>
      <vt:lpstr>Devis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sabrina leghima</dc:creator>
  <cp:lastModifiedBy>sabrina leghima</cp:lastModifiedBy>
  <cp:revision>1</cp:revision>
  <dcterms:modified xsi:type="dcterms:W3CDTF">2025-02-25T16:38:53Z</dcterms:modified>
</cp:coreProperties>
</file>