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uce" charset="1" panose="00000500000000000000"/>
      <p:regular r:id="rId12"/>
    </p:embeddedFont>
    <p:embeddedFont>
      <p:font typeface="Open Sauce Bold" charset="1" panose="00000800000000000000"/>
      <p:regular r:id="rId13"/>
    </p:embeddedFont>
    <p:embeddedFont>
      <p:font typeface="Open Sauce Italics" charset="1" panose="00000500000000000000"/>
      <p:regular r:id="rId14"/>
    </p:embeddedFont>
    <p:embeddedFont>
      <p:font typeface="Open Sauce Bold Italics" charset="1" panose="00000800000000000000"/>
      <p:regular r:id="rId15"/>
    </p:embeddedFont>
    <p:embeddedFont>
      <p:font typeface="Open Sauce Light" charset="1" panose="00000400000000000000"/>
      <p:regular r:id="rId16"/>
    </p:embeddedFont>
    <p:embeddedFont>
      <p:font typeface="Open Sauce Light Italics" charset="1" panose="00000400000000000000"/>
      <p:regular r:id="rId17"/>
    </p:embeddedFont>
    <p:embeddedFont>
      <p:font typeface="Open Sauce Medium" charset="1" panose="00000600000000000000"/>
      <p:regular r:id="rId18"/>
    </p:embeddedFont>
    <p:embeddedFont>
      <p:font typeface="Open Sauce Medium Italics" charset="1" panose="00000600000000000000"/>
      <p:regular r:id="rId19"/>
    </p:embeddedFont>
    <p:embeddedFont>
      <p:font typeface="Open Sauce Semi-Bold" charset="1" panose="00000700000000000000"/>
      <p:regular r:id="rId20"/>
    </p:embeddedFont>
    <p:embeddedFont>
      <p:font typeface="Open Sauce Semi-Bold Italics" charset="1" panose="00000700000000000000"/>
      <p:regular r:id="rId21"/>
    </p:embeddedFont>
    <p:embeddedFont>
      <p:font typeface="Open Sauce Heavy" charset="1" panose="00000A00000000000000"/>
      <p:regular r:id="rId22"/>
    </p:embeddedFont>
    <p:embeddedFont>
      <p:font typeface="Open Sauce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06039" y="1775010"/>
            <a:ext cx="12503388" cy="3045751"/>
            <a:chOff x="0" y="0"/>
            <a:chExt cx="2414608" cy="5881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4608" cy="588184"/>
            </a:xfrm>
            <a:custGeom>
              <a:avLst/>
              <a:gdLst/>
              <a:ahLst/>
              <a:cxnLst/>
              <a:rect r="r" b="b" t="t" l="l"/>
              <a:pathLst>
                <a:path h="588184" w="2414608">
                  <a:moveTo>
                    <a:pt x="0" y="0"/>
                  </a:moveTo>
                  <a:lnTo>
                    <a:pt x="2414608" y="0"/>
                  </a:lnTo>
                  <a:lnTo>
                    <a:pt x="2414608" y="588184"/>
                  </a:lnTo>
                  <a:lnTo>
                    <a:pt x="0" y="5881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000000"/>
                  </a:solidFill>
                  <a:latin typeface="Open Sauce Bold"/>
                </a:rPr>
                <a:t>How effective is the current discount strategy?</a:t>
              </a:r>
            </a:p>
            <a:p>
              <a:pPr algn="ctr">
                <a:lnSpc>
                  <a:spcPts val="33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507791" y="7673713"/>
            <a:ext cx="7858500" cy="231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sz="3525">
                <a:solidFill>
                  <a:srgbClr val="000000"/>
                </a:solidFill>
                <a:latin typeface="Arimo"/>
              </a:rPr>
              <a:t>            Sabrina Reimann</a:t>
            </a:r>
          </a:p>
          <a:p>
            <a:pPr algn="ctr">
              <a:lnSpc>
                <a:spcPts val="4583"/>
              </a:lnSpc>
            </a:pPr>
            <a:r>
              <a:rPr lang="en-US" sz="3525">
                <a:solidFill>
                  <a:srgbClr val="000000"/>
                </a:solidFill>
                <a:latin typeface="Arimo"/>
              </a:rPr>
              <a:t>        Rachana Patel</a:t>
            </a:r>
          </a:p>
          <a:p>
            <a:pPr algn="ctr">
              <a:lnSpc>
                <a:spcPts val="4583"/>
              </a:lnSpc>
            </a:pPr>
            <a:r>
              <a:rPr lang="en-US" sz="3525">
                <a:solidFill>
                  <a:srgbClr val="000000"/>
                </a:solidFill>
                <a:latin typeface="Arimo"/>
              </a:rPr>
              <a:t>           Najib Bel-Lahsen</a:t>
            </a:r>
          </a:p>
          <a:p>
            <a:pPr algn="ctr">
              <a:lnSpc>
                <a:spcPts val="4583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Arimo"/>
              </a:rPr>
              <a:t>ivan curmi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6717" y="914400"/>
            <a:ext cx="3508004" cy="188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3"/>
              </a:lnSpc>
              <a:spcBef>
                <a:spcPct val="0"/>
              </a:spcBef>
            </a:pPr>
            <a:r>
              <a:rPr lang="en-US" sz="11656">
                <a:solidFill>
                  <a:srgbClr val="5E17EB"/>
                </a:solidFill>
                <a:latin typeface="Open Sauce"/>
              </a:rPr>
              <a:t>92 %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22908" y="3057830"/>
            <a:ext cx="6866248" cy="72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Open Sauce"/>
              </a:rPr>
              <a:t>Products have</a:t>
            </a:r>
            <a:r>
              <a:rPr lang="en-US" sz="4499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4499">
                <a:solidFill>
                  <a:srgbClr val="5E17EB"/>
                </a:solidFill>
                <a:latin typeface="Open Sauce Bold"/>
              </a:rPr>
              <a:t>discount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63008" y="5468607"/>
            <a:ext cx="7632418" cy="72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499">
                <a:solidFill>
                  <a:srgbClr val="040506"/>
                </a:solidFill>
                <a:latin typeface="Open Sauce"/>
              </a:rPr>
              <a:t>The average</a:t>
            </a:r>
            <a:r>
              <a:rPr lang="en-US" sz="4499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4499">
                <a:solidFill>
                  <a:srgbClr val="FFBD59"/>
                </a:solidFill>
                <a:latin typeface="Open Sauce Bold"/>
              </a:rPr>
              <a:t>discount</a:t>
            </a:r>
            <a:r>
              <a:rPr lang="en-US" sz="4499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4499">
                <a:solidFill>
                  <a:srgbClr val="000000"/>
                </a:solidFill>
                <a:latin typeface="Open Sauce"/>
              </a:rPr>
              <a:t>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14932" y="6636033"/>
            <a:ext cx="3556626" cy="210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6"/>
              </a:lnSpc>
              <a:spcBef>
                <a:spcPct val="0"/>
              </a:spcBef>
            </a:pPr>
            <a:r>
              <a:rPr lang="en-US" sz="13051">
                <a:solidFill>
                  <a:srgbClr val="FFBD59"/>
                </a:solidFill>
                <a:latin typeface="Open Sauce"/>
              </a:rPr>
              <a:t>21 %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2016048">
            <a:off x="12395887" y="-8529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81621" y="99563"/>
            <a:ext cx="8384319" cy="72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1"/>
              </a:lnSpc>
              <a:spcBef>
                <a:spcPct val="0"/>
              </a:spcBef>
            </a:pPr>
            <a:r>
              <a:rPr lang="en-US" sz="4470">
                <a:solidFill>
                  <a:srgbClr val="000000"/>
                </a:solidFill>
                <a:latin typeface="Open Sauce Bold"/>
              </a:rPr>
              <a:t>Most sold products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82423" y="2467099"/>
            <a:ext cx="3305577" cy="2892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4122">
                <a:solidFill>
                  <a:srgbClr val="5E17EB"/>
                </a:solidFill>
                <a:latin typeface="Open Sauce Bold"/>
              </a:rPr>
              <a:t>24% </a:t>
            </a:r>
          </a:p>
          <a:p>
            <a:pPr algn="ctr">
              <a:lnSpc>
                <a:spcPts val="4402"/>
              </a:lnSpc>
              <a:spcBef>
                <a:spcPct val="0"/>
              </a:spcBef>
            </a:pPr>
            <a:r>
              <a:rPr lang="en-US" sz="3386">
                <a:solidFill>
                  <a:srgbClr val="000000"/>
                </a:solidFill>
                <a:latin typeface="Open Sauce"/>
              </a:rPr>
              <a:t>is the average</a:t>
            </a:r>
            <a:r>
              <a:rPr lang="en-US" sz="3386">
                <a:solidFill>
                  <a:srgbClr val="000000"/>
                </a:solidFill>
                <a:latin typeface="Open Sauce Bold"/>
              </a:rPr>
              <a:t> </a:t>
            </a:r>
            <a:r>
              <a:rPr lang="en-US" sz="3386">
                <a:solidFill>
                  <a:srgbClr val="5E17EB"/>
                </a:solidFill>
                <a:latin typeface="Open Sauce Bold"/>
              </a:rPr>
              <a:t>discount</a:t>
            </a:r>
            <a:r>
              <a:rPr lang="en-US" sz="3386">
                <a:solidFill>
                  <a:srgbClr val="000000"/>
                </a:solidFill>
                <a:latin typeface="Open Sauce Bold"/>
              </a:rPr>
              <a:t> </a:t>
            </a:r>
            <a:r>
              <a:rPr lang="en-US" sz="3386">
                <a:solidFill>
                  <a:srgbClr val="000000"/>
                </a:solidFill>
                <a:latin typeface="Open Sauce"/>
              </a:rPr>
              <a:t>in the 25% top quantity sold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028700"/>
            <a:ext cx="14594282" cy="9258300"/>
          </a:xfrm>
          <a:custGeom>
            <a:avLst/>
            <a:gdLst/>
            <a:ahLst/>
            <a:cxnLst/>
            <a:rect r="r" b="b" t="t" l="l"/>
            <a:pathLst>
              <a:path h="9258300" w="14594282">
                <a:moveTo>
                  <a:pt x="0" y="0"/>
                </a:moveTo>
                <a:lnTo>
                  <a:pt x="14594282" y="0"/>
                </a:lnTo>
                <a:lnTo>
                  <a:pt x="1459428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5" r="-1859" b="-305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17486" y="2821107"/>
            <a:ext cx="3323301" cy="349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4"/>
              </a:lnSpc>
            </a:pPr>
            <a:r>
              <a:rPr lang="en-US" sz="3595">
                <a:solidFill>
                  <a:srgbClr val="5E17EB"/>
                </a:solidFill>
                <a:latin typeface="Open Sauce Bold"/>
              </a:rPr>
              <a:t>9%</a:t>
            </a:r>
            <a:r>
              <a:rPr lang="en-US" sz="3595">
                <a:solidFill>
                  <a:srgbClr val="5E17EB"/>
                </a:solidFill>
                <a:latin typeface="Open Sauce"/>
              </a:rPr>
              <a:t> </a:t>
            </a:r>
          </a:p>
          <a:p>
            <a:pPr algn="ctr">
              <a:lnSpc>
                <a:spcPts val="4674"/>
              </a:lnSpc>
            </a:pPr>
            <a:r>
              <a:rPr lang="en-US" sz="3595">
                <a:solidFill>
                  <a:srgbClr val="000000"/>
                </a:solidFill>
                <a:latin typeface="Open Sauce"/>
              </a:rPr>
              <a:t>is the average</a:t>
            </a:r>
            <a:r>
              <a:rPr lang="en-US" sz="3595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3595">
                <a:solidFill>
                  <a:srgbClr val="5E17EB"/>
                </a:solidFill>
                <a:latin typeface="Open Sauce Bold"/>
              </a:rPr>
              <a:t>discount</a:t>
            </a:r>
            <a:r>
              <a:rPr lang="en-US" sz="3595">
                <a:solidFill>
                  <a:srgbClr val="5E17EB"/>
                </a:solidFill>
                <a:latin typeface="Open Sauce"/>
              </a:rPr>
              <a:t> </a:t>
            </a:r>
          </a:p>
          <a:p>
            <a:pPr algn="ctr">
              <a:lnSpc>
                <a:spcPts val="4674"/>
              </a:lnSpc>
            </a:pPr>
            <a:r>
              <a:rPr lang="en-US" sz="3595">
                <a:solidFill>
                  <a:srgbClr val="000000"/>
                </a:solidFill>
                <a:latin typeface="Open Sauce"/>
              </a:rPr>
              <a:t>in the 25% top revenue </a:t>
            </a:r>
          </a:p>
          <a:p>
            <a:pPr algn="ctr">
              <a:lnSpc>
                <a:spcPts val="4414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296820" y="471751"/>
            <a:ext cx="9029028" cy="72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1"/>
              </a:lnSpc>
              <a:spcBef>
                <a:spcPct val="0"/>
              </a:spcBef>
            </a:pPr>
            <a:r>
              <a:rPr lang="en-US" sz="4470">
                <a:solidFill>
                  <a:srgbClr val="000000"/>
                </a:solidFill>
                <a:latin typeface="Open Sauce Bold"/>
              </a:rPr>
              <a:t>Products with most revenue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787389"/>
            <a:ext cx="13381452" cy="8499611"/>
          </a:xfrm>
          <a:custGeom>
            <a:avLst/>
            <a:gdLst/>
            <a:ahLst/>
            <a:cxnLst/>
            <a:rect r="r" b="b" t="t" l="l"/>
            <a:pathLst>
              <a:path h="8499611" w="13381452">
                <a:moveTo>
                  <a:pt x="0" y="0"/>
                </a:moveTo>
                <a:lnTo>
                  <a:pt x="13381452" y="0"/>
                </a:lnTo>
                <a:lnTo>
                  <a:pt x="13381452" y="8499611"/>
                </a:lnTo>
                <a:lnTo>
                  <a:pt x="0" y="8499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t="-101" r="-111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6563738" y="8368953"/>
            <a:ext cx="2802945" cy="2876156"/>
          </a:xfrm>
          <a:custGeom>
            <a:avLst/>
            <a:gdLst/>
            <a:ahLst/>
            <a:cxnLst/>
            <a:rect r="r" b="b" t="t" l="l"/>
            <a:pathLst>
              <a:path h="2876156" w="2802945">
                <a:moveTo>
                  <a:pt x="0" y="0"/>
                </a:moveTo>
                <a:lnTo>
                  <a:pt x="2802944" y="0"/>
                </a:lnTo>
                <a:lnTo>
                  <a:pt x="2802944" y="2876156"/>
                </a:lnTo>
                <a:lnTo>
                  <a:pt x="0" y="2876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27949"/>
            <a:ext cx="13741696" cy="10414949"/>
          </a:xfrm>
          <a:custGeom>
            <a:avLst/>
            <a:gdLst/>
            <a:ahLst/>
            <a:cxnLst/>
            <a:rect r="r" b="b" t="t" l="l"/>
            <a:pathLst>
              <a:path h="10414949" w="13741696">
                <a:moveTo>
                  <a:pt x="0" y="0"/>
                </a:moveTo>
                <a:lnTo>
                  <a:pt x="13741696" y="0"/>
                </a:lnTo>
                <a:lnTo>
                  <a:pt x="13741696" y="10414949"/>
                </a:lnTo>
                <a:lnTo>
                  <a:pt x="0" y="10414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9" r="-2942" b="-1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99316" y="1459433"/>
            <a:ext cx="3949939" cy="2334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4"/>
              </a:lnSpc>
            </a:pPr>
            <a:r>
              <a:rPr lang="en-US" sz="3496">
                <a:solidFill>
                  <a:srgbClr val="000000"/>
                </a:solidFill>
                <a:latin typeface="Open Sauce"/>
              </a:rPr>
              <a:t>with an average aggressive discount of </a:t>
            </a:r>
          </a:p>
          <a:p>
            <a:pPr algn="ctr">
              <a:lnSpc>
                <a:spcPts val="499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738342" y="3746470"/>
            <a:ext cx="1444228" cy="7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5"/>
              </a:lnSpc>
              <a:spcBef>
                <a:spcPct val="0"/>
              </a:spcBef>
            </a:pPr>
            <a:r>
              <a:rPr lang="en-US" sz="4788">
                <a:solidFill>
                  <a:srgbClr val="5E17EB"/>
                </a:solidFill>
                <a:latin typeface="Open Sauce"/>
              </a:rPr>
              <a:t>56 %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65289" y="4862054"/>
            <a:ext cx="2895483" cy="61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Open Sauce"/>
              </a:rPr>
              <a:t>present in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9557" y="5815188"/>
            <a:ext cx="1286947" cy="75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  <a:spcBef>
                <a:spcPct val="0"/>
              </a:spcBef>
            </a:pPr>
            <a:r>
              <a:rPr lang="en-US" sz="4700">
                <a:solidFill>
                  <a:srgbClr val="5E17EB"/>
                </a:solidFill>
                <a:latin typeface="Open Sauce"/>
              </a:rPr>
              <a:t>19 %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37781" y="6697545"/>
            <a:ext cx="3627429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</a:pPr>
            <a:r>
              <a:rPr lang="en-US" sz="3700">
                <a:solidFill>
                  <a:srgbClr val="000000"/>
                </a:solidFill>
                <a:latin typeface="Open Sauce"/>
              </a:rPr>
              <a:t>of total orders </a:t>
            </a:r>
          </a:p>
          <a:p>
            <a:pPr algn="ctr">
              <a:lnSpc>
                <a:spcPts val="48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43050"/>
            <a:ext cx="13674749" cy="8743950"/>
          </a:xfrm>
          <a:custGeom>
            <a:avLst/>
            <a:gdLst/>
            <a:ahLst/>
            <a:cxnLst/>
            <a:rect r="r" b="b" t="t" l="l"/>
            <a:pathLst>
              <a:path h="8743950" w="13674749">
                <a:moveTo>
                  <a:pt x="0" y="0"/>
                </a:moveTo>
                <a:lnTo>
                  <a:pt x="13674749" y="0"/>
                </a:lnTo>
                <a:lnTo>
                  <a:pt x="13674749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5376" y="356830"/>
            <a:ext cx="10160889" cy="6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Open Sauce Bold"/>
              </a:rPr>
              <a:t>Revenues &amp; Discounts over Time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74350" y="4117388"/>
            <a:ext cx="3813650" cy="288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2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Open Sauce Bold"/>
              </a:rPr>
              <a:t>Discounts are responsible for only a small proportion of revenue loss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07920" y="1361366"/>
            <a:ext cx="13472160" cy="8743950"/>
          </a:xfrm>
          <a:custGeom>
            <a:avLst/>
            <a:gdLst/>
            <a:ahLst/>
            <a:cxnLst/>
            <a:rect r="r" b="b" t="t" l="l"/>
            <a:pathLst>
              <a:path h="8743950" w="13472160">
                <a:moveTo>
                  <a:pt x="0" y="0"/>
                </a:moveTo>
                <a:lnTo>
                  <a:pt x="13472160" y="0"/>
                </a:lnTo>
                <a:lnTo>
                  <a:pt x="13472160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5890" y="366403"/>
            <a:ext cx="13687425" cy="67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uce Bold"/>
              </a:rPr>
              <a:t>Revenues &amp; Discounts over Time (w/o Black Friday)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6165687" y="895565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4771710" y="-3768294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11952" y="8760361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9162" y="1068848"/>
            <a:ext cx="17409676" cy="809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34"/>
              </a:lnSpc>
              <a:spcBef>
                <a:spcPct val="0"/>
              </a:spcBef>
            </a:pPr>
            <a:r>
              <a:rPr lang="en-US" sz="6026">
                <a:solidFill>
                  <a:srgbClr val="000000"/>
                </a:solidFill>
                <a:latin typeface="Open Sauce Bold"/>
              </a:rPr>
              <a:t>C</a:t>
            </a:r>
            <a:r>
              <a:rPr lang="en-US" sz="6026">
                <a:solidFill>
                  <a:srgbClr val="000000"/>
                </a:solidFill>
                <a:latin typeface="Open Sauce Bold"/>
              </a:rPr>
              <a:t>onclusion</a:t>
            </a:r>
          </a:p>
          <a:p>
            <a:pPr>
              <a:lnSpc>
                <a:spcPts val="7834"/>
              </a:lnSpc>
              <a:spcBef>
                <a:spcPct val="0"/>
              </a:spcBef>
            </a:pP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High-revenue-generating products receive lower discounts</a:t>
            </a: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General revenue loss due to discounts is not high</a:t>
            </a:r>
          </a:p>
          <a:p>
            <a:pPr>
              <a:lnSpc>
                <a:spcPts val="4704"/>
              </a:lnSpc>
              <a:spcBef>
                <a:spcPct val="0"/>
              </a:spcBef>
            </a:pPr>
          </a:p>
          <a:p>
            <a:pPr>
              <a:lnSpc>
                <a:spcPts val="7828"/>
              </a:lnSpc>
              <a:spcBef>
                <a:spcPct val="0"/>
              </a:spcBef>
            </a:pPr>
            <a:r>
              <a:rPr lang="en-US" sz="6022">
                <a:solidFill>
                  <a:srgbClr val="000000"/>
                </a:solidFill>
                <a:latin typeface="Open Sauce Bold"/>
              </a:rPr>
              <a:t>Recommendation</a:t>
            </a:r>
          </a:p>
          <a:p>
            <a:pPr>
              <a:lnSpc>
                <a:spcPts val="7828"/>
              </a:lnSpc>
              <a:spcBef>
                <a:spcPct val="0"/>
              </a:spcBef>
            </a:pPr>
          </a:p>
          <a:p>
            <a:pPr marL="781233" indent="-390617" lvl="1">
              <a:lnSpc>
                <a:spcPts val="4704"/>
              </a:lnSpc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Maintain the current discount strategy </a:t>
            </a: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No aggressive discounts for high-revenue-generating products</a:t>
            </a: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Improve data collection, by e.g. introduction of a uniform category catalog </a:t>
            </a:r>
          </a:p>
          <a:p>
            <a:pPr algn="ctr">
              <a:lnSpc>
                <a:spcPts val="47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0580377">
            <a:off x="10661035" y="-9437912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3712" y="1039717"/>
            <a:ext cx="8808069" cy="6436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04"/>
              </a:lnSpc>
            </a:pPr>
            <a:r>
              <a:rPr lang="en-US" sz="9278" spc="909">
                <a:solidFill>
                  <a:srgbClr val="231F20"/>
                </a:solidFill>
                <a:latin typeface="Oswald Bold"/>
              </a:rPr>
              <a:t>THANK YOU FOR </a:t>
            </a:r>
          </a:p>
          <a:p>
            <a:pPr marL="0" indent="0" lvl="0">
              <a:lnSpc>
                <a:spcPts val="12804"/>
              </a:lnSpc>
              <a:spcBef>
                <a:spcPct val="0"/>
              </a:spcBef>
            </a:pPr>
            <a:r>
              <a:rPr lang="en-US" sz="9278" spc="909">
                <a:solidFill>
                  <a:srgbClr val="231F20"/>
                </a:solidFill>
                <a:latin typeface="Oswald Bold"/>
              </a:rPr>
              <a:t>YOUR ATTENTION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DAFpEK6n7r4</dc:identifier>
  <dcterms:modified xsi:type="dcterms:W3CDTF">2011-08-01T06:04:30Z</dcterms:modified>
  <cp:revision>1</cp:revision>
  <dc:title>Grey minimalist business project presentation </dc:title>
</cp:coreProperties>
</file>